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 id="2147483670" r:id="rId3"/>
    <p:sldMasterId id="2147483671" r:id="rId4"/>
    <p:sldMasterId id="2147483672" r:id="rId5"/>
    <p:sldMasterId id="2147483674" r:id="rId6"/>
  </p:sldMasterIdLst>
  <p:notesMasterIdLst>
    <p:notesMasterId r:id="rId157"/>
  </p:notesMasterIdLst>
  <p:sldIdLst>
    <p:sldId id="256" r:id="rId7"/>
    <p:sldId id="257" r:id="rId8"/>
    <p:sldId id="258" r:id="rId9"/>
    <p:sldId id="259" r:id="rId10"/>
    <p:sldId id="260" r:id="rId11"/>
    <p:sldId id="261" r:id="rId12"/>
    <p:sldId id="262" r:id="rId13"/>
    <p:sldId id="263" r:id="rId14"/>
    <p:sldId id="272" r:id="rId15"/>
    <p:sldId id="345" r:id="rId16"/>
    <p:sldId id="654" r:id="rId17"/>
    <p:sldId id="652" r:id="rId18"/>
    <p:sldId id="662" r:id="rId19"/>
    <p:sldId id="660" r:id="rId20"/>
    <p:sldId id="661" r:id="rId21"/>
    <p:sldId id="470" r:id="rId22"/>
    <p:sldId id="690" r:id="rId23"/>
    <p:sldId id="700" r:id="rId24"/>
    <p:sldId id="668" r:id="rId25"/>
    <p:sldId id="669" r:id="rId26"/>
    <p:sldId id="670" r:id="rId27"/>
    <p:sldId id="671" r:id="rId28"/>
    <p:sldId id="672" r:id="rId29"/>
    <p:sldId id="673" r:id="rId30"/>
    <p:sldId id="677" r:id="rId31"/>
    <p:sldId id="697" r:id="rId32"/>
    <p:sldId id="705" r:id="rId33"/>
    <p:sldId id="706" r:id="rId34"/>
    <p:sldId id="707" r:id="rId35"/>
    <p:sldId id="708"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710" r:id="rId73"/>
    <p:sldId id="711" r:id="rId74"/>
    <p:sldId id="713" r:id="rId75"/>
    <p:sldId id="714" r:id="rId76"/>
    <p:sldId id="715" r:id="rId77"/>
    <p:sldId id="716" r:id="rId78"/>
    <p:sldId id="717" r:id="rId79"/>
    <p:sldId id="718" r:id="rId80"/>
    <p:sldId id="719" r:id="rId81"/>
    <p:sldId id="720" r:id="rId82"/>
    <p:sldId id="722" r:id="rId83"/>
    <p:sldId id="723" r:id="rId84"/>
    <p:sldId id="724" r:id="rId85"/>
    <p:sldId id="725" r:id="rId86"/>
    <p:sldId id="727" r:id="rId87"/>
    <p:sldId id="728" r:id="rId88"/>
    <p:sldId id="729" r:id="rId89"/>
    <p:sldId id="730" r:id="rId90"/>
    <p:sldId id="731" r:id="rId91"/>
    <p:sldId id="732" r:id="rId92"/>
    <p:sldId id="787" r:id="rId93"/>
    <p:sldId id="734" r:id="rId94"/>
    <p:sldId id="735" r:id="rId95"/>
    <p:sldId id="736" r:id="rId96"/>
    <p:sldId id="737" r:id="rId97"/>
    <p:sldId id="739" r:id="rId98"/>
    <p:sldId id="740" r:id="rId99"/>
    <p:sldId id="741" r:id="rId100"/>
    <p:sldId id="742" r:id="rId101"/>
    <p:sldId id="743" r:id="rId102"/>
    <p:sldId id="744" r:id="rId103"/>
    <p:sldId id="748" r:id="rId104"/>
    <p:sldId id="749" r:id="rId105"/>
    <p:sldId id="750" r:id="rId106"/>
    <p:sldId id="751" r:id="rId107"/>
    <p:sldId id="752" r:id="rId108"/>
    <p:sldId id="753" r:id="rId109"/>
    <p:sldId id="754" r:id="rId110"/>
    <p:sldId id="755" r:id="rId111"/>
    <p:sldId id="757" r:id="rId112"/>
    <p:sldId id="758" r:id="rId113"/>
    <p:sldId id="759" r:id="rId114"/>
    <p:sldId id="311" r:id="rId115"/>
    <p:sldId id="312" r:id="rId116"/>
    <p:sldId id="761" r:id="rId117"/>
    <p:sldId id="762" r:id="rId118"/>
    <p:sldId id="763" r:id="rId119"/>
    <p:sldId id="764" r:id="rId120"/>
    <p:sldId id="765" r:id="rId121"/>
    <p:sldId id="766" r:id="rId122"/>
    <p:sldId id="767" r:id="rId123"/>
    <p:sldId id="768" r:id="rId124"/>
    <p:sldId id="769" r:id="rId125"/>
    <p:sldId id="770" r:id="rId126"/>
    <p:sldId id="771" r:id="rId127"/>
    <p:sldId id="772" r:id="rId128"/>
    <p:sldId id="773" r:id="rId129"/>
    <p:sldId id="774" r:id="rId130"/>
    <p:sldId id="778" r:id="rId131"/>
    <p:sldId id="781" r:id="rId132"/>
    <p:sldId id="782" r:id="rId133"/>
    <p:sldId id="783" r:id="rId134"/>
    <p:sldId id="784" r:id="rId135"/>
    <p:sldId id="785" r:id="rId136"/>
    <p:sldId id="786" r:id="rId137"/>
    <p:sldId id="314" r:id="rId138"/>
    <p:sldId id="315" r:id="rId139"/>
    <p:sldId id="316" r:id="rId140"/>
    <p:sldId id="317" r:id="rId141"/>
    <p:sldId id="318" r:id="rId142"/>
    <p:sldId id="319" r:id="rId143"/>
    <p:sldId id="320" r:id="rId144"/>
    <p:sldId id="321" r:id="rId145"/>
    <p:sldId id="322" r:id="rId146"/>
    <p:sldId id="323" r:id="rId147"/>
    <p:sldId id="324" r:id="rId148"/>
    <p:sldId id="325" r:id="rId149"/>
    <p:sldId id="326" r:id="rId150"/>
    <p:sldId id="327" r:id="rId151"/>
    <p:sldId id="328" r:id="rId152"/>
    <p:sldId id="329" r:id="rId153"/>
    <p:sldId id="330" r:id="rId154"/>
    <p:sldId id="331" r:id="rId155"/>
    <p:sldId id="332" r:id="rId1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4463E5-D269-428D-8765-8EF6056F3457}">
  <a:tblStyle styleId="{854463E5-D269-428D-8765-8EF6056F34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96"/>
    <p:restoredTop sz="74552"/>
  </p:normalViewPr>
  <p:slideViewPr>
    <p:cSldViewPr snapToGrid="0">
      <p:cViewPr varScale="1">
        <p:scale>
          <a:sx n="154" d="100"/>
          <a:sy n="154" d="100"/>
        </p:scale>
        <p:origin x="226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viewProps" Target="viewProp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theme" Target="theme/theme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sv-S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10</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804782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06e015081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06e015081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00" name="Google Shape;300;gb06e015081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31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b06e015081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b06e015081_0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Feature diagrams can be directly mapped to propositional formulas, defining a formal semantics of feature diagrams that we can analyze to prove our system will meet our requirements. In formulae, all feature names are interpreted as propositional variables. If the feature has been selected, the variable evaluates to true. If it is not selected, it evaluates to false. In the examples here, p, f and f_i are features. P is the parent of F.  A mandatory feature definition mandatory(p,f) between a parent feature p and a child feature f corresponds to a logical equivalence. That is, whenever the parent feature is selected, so too must the child and vice versa - the double arrow </a:t>
            </a:r>
            <a:r>
              <a:rPr lang="sv-SE">
                <a:solidFill>
                  <a:srgbClr val="4F4F4F"/>
                </a:solidFill>
              </a:rPr>
              <a:t>(in the graphical version, this is denoted by a filled bullet at the child feature f). An optional feature, denoted graphically by an empty bullet, is written as optional(p,f) and corresponds to implication. The implication states that the parent p may be chosen independently from f, but the child f can only be chosen if p is selected</a:t>
            </a:r>
            <a:endParaRPr/>
          </a:p>
        </p:txBody>
      </p:sp>
      <p:sp>
        <p:nvSpPr>
          <p:cNvPr id="307" name="Google Shape;307;gb06e015081_0_3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06e015081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06e015081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alternative constraint defines a one-out-of-many choice (xor) and is denoted by an empty arc in graphical feature diagrams. The definition alternative has as first parameter the parent feature p and as second parameter a non-empty set {f1,...,f_n} of child features. Mapped to propositional logic, this is a disjunction, in which, at least, one child feature is selected when the parent is chosen (first half of equation, go over). Additionally (second half of equation), we ensure for each pair of child features that no two child features are selected together -maintaining the exclusive choice - that adds an AND for all pairs of features saying they won’t be there together. An unrestricted choice or “or”, denoted by a filled arc in feature diagrams, defines a some-out-of-many choice. Again, the definition choice(p,{f1,...fn}) has as second parameter a non-empty set of child features. Mapped to propositional logic, the selection of p is equivalent to a disjunction of the child features, where we choose at least one - the first half of the alternative constraint. Now, these examples have been between a parent and child, but can be expressed between any pair of features. We can also define arbitrary propositional formulae between any two features. </a:t>
            </a:r>
            <a:endParaRPr/>
          </a:p>
        </p:txBody>
      </p:sp>
      <p:sp>
        <p:nvSpPr>
          <p:cNvPr id="318" name="Google Shape;318;gb06e015081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06e015081_0_3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06e015081_0_3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notational elements of feature diagrams support a natural description of a wide range of variability options, but not all. More general restrictions are needed in the form of propositional logic constraints. Typical constraints are implications between features located in different parts of the feature hierarchy, for example, to express that a certain algorithm requires a special data structure or that a certain function is not available for a certain operating system. Those additional constraints may span large parts of the feature diagrams and so we call them cross-tree constraints. for example, For embedded data management, storing an explicit data dictionary requires the support of the String data type to store attribute names (2), or For a graph library, a typical cross-tree constraint would be that the computation of minimal spanning trees requires undirected, weighted edges to be supported (4). LArgely, we will focus on named Boolean features as an introduction, but non-Boolean features or attributes of features may also be of interest. For example, in a system supporting parallelization, the number of supported processes may lead to different products, and we might have constraints defined over the number of processes</a:t>
            </a:r>
            <a:endParaRPr/>
          </a:p>
        </p:txBody>
      </p:sp>
      <p:sp>
        <p:nvSpPr>
          <p:cNvPr id="327" name="Google Shape;327;gb06e015081_0_3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b06e015081_0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b06e015081_0_5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A question that we can answer easily is whether a given feature selection is valid for a given feature model. To this end, we translate the feature model into a propositional formula φ (phi). A feature selection is valid if and only if the interpretation of the formula, in which we assign true for every selected feature and false otherwise, is a valid solution to the formula. In other words, we substitute every variable corresponding to a selected feature by true and every other variable by false; the selection is valid if the overall formula, φ, is true. The operation is computationally very cheap (linear in the size of φ). A typical application of this analysis is during the requirements-analysis phase of application engineering - where we are building a concrete product. When a user selects features, we can give immediate feedback whether the current selection is valid. We don’t even need a SAT solver - just plug in what we did to the formula. For example, this is implemented already in the configuration dialog of FeatureIDE (sorry for the blurry screenshot). Next to the root feature, FeatureIDE indicates whether the current selection is valid.  in addition, the red “-” shows features we cannot select given our current selections (undirected can’t be chosen because we chose directed, MST can’t be chosen because we selected directed and it needs undirected)</a:t>
            </a:r>
            <a:endParaRPr/>
          </a:p>
        </p:txBody>
      </p:sp>
      <p:sp>
        <p:nvSpPr>
          <p:cNvPr id="335" name="Google Shape;335;gb06e015081_0_5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b06e015081_0_5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b06e015081_0_5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Here, we show a subset of the feature model of our graph example and its corresponding propositional formula φ (phi). (go over graph (required edge type, weights/algo options, algorithm is OR, edge type and MST type are XOR, two cross-tree constraints (cycle, MST)). This graph translates into this propositional formula, which incorporates the choice types and cross-tree constraints (go over)</a:t>
            </a:r>
            <a:endParaRPr/>
          </a:p>
        </p:txBody>
      </p:sp>
      <p:sp>
        <p:nvSpPr>
          <p:cNvPr id="344" name="Google Shape;344;gb06e015081_0_5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b06e015081_0_5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06e015081_0_5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To check whether {GraphLibrary, EdgeType, Directed} is a valid selection, we substitute all variables of φ with the corresponding assignment Does this work? (go over, all are true) (click) This is an acceptable feature selection. Again, no SAT solver, we can make substitutions of true and false and check the result of evaluating the complete formula assignment. Let’s try another</a:t>
            </a:r>
            <a:endParaRPr/>
          </a:p>
        </p:txBody>
      </p:sp>
      <p:sp>
        <p:nvSpPr>
          <p:cNvPr id="352" name="Google Shape;352;gb06e015081_0_5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06e015081_0_5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06e015081_0_5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Now, we want to see if {GraphLibrary, EdgeType, Directed, Undirect} is a valid selection. We again start with substituting all variables of φ with the corresponding assignment (click) Does this work? (go over, NOT all are true - violate the constraint on both odirected and undirected being true at once) (click) This is not an acceptable feature selection. Again, make substitutions of true and false and check the result of evaluating the complete formula assignment and see if it works</a:t>
            </a:r>
            <a:endParaRPr/>
          </a:p>
        </p:txBody>
      </p:sp>
      <p:sp>
        <p:nvSpPr>
          <p:cNvPr id="363" name="Google Shape;363;gb06e015081_0_5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38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06e015081_0_5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b06e015081_0_5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next question we attempt to answer is: Is there any valid feature selection for a given feature model? We say a feature model is consistent if it has at least one valid feature selection; otherwise, we say the feature model is inconsistent. In a model with many cross-tree constraints, such question is not trivial to answer; adding contradictory constraints by accident can easily happen. Naively, we could automatically check all possible feature selections until we find a valid one. This does not scale to larger models, and as a result, determining whether a featrure model is consistent  is an NP-complete problem, meaning that there is no guaranteed efficient algorithm. In practice, we encode the question as a Boolean satisfiability problem and use a SAT solver to compute the answer. To ask whether a feature model is consistent, we simply determine whether its Boolean representation φ is satisfiable (SAT(φ)). Modern SAT solvers can solve many of these problems with great efficiency and can also output the first valid feature selection they find (that is, a solution to the formula). SAT solvers use algorithms that efficiently search the state space for a valid assignment, avoiding dead ends. </a:t>
            </a:r>
            <a:endParaRPr/>
          </a:p>
        </p:txBody>
      </p:sp>
      <p:sp>
        <p:nvSpPr>
          <p:cNvPr id="374" name="Google Shape;374;gb06e015081_0_5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940c50d2d3_0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940c50d2d3_0_4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Today is our last lecture, and today, we’re going to use the class to recap what we have covered. The goal of this course wasto present advanced techniques aimed at creating complex systems with many interacting features and variable configurations. We examined the design, implementation, and verification of complex systems, focusing on managing complexity at different stages of the system development life cycle. We will also examine how the development process must be organized to deliver such systems. (go over core topics). Mainly, today, we will be summarizing the material we covered, presenting some of the highlights. This is a great chance to ask questions and get clarification. We will be watching the chat as we present, and will be happy to spend a few minutes handling anything that is still confusing that we glossed over before.</a:t>
            </a:r>
            <a:endParaRPr sz="1100">
              <a:latin typeface="Arial"/>
              <a:ea typeface="Arial"/>
              <a:cs typeface="Arial"/>
              <a:sym typeface="Arial"/>
            </a:endParaRPr>
          </a:p>
          <a:p>
            <a:pPr marL="0" lvl="0" indent="0" algn="l" rtl="0">
              <a:spcBef>
                <a:spcPts val="0"/>
              </a:spcBef>
              <a:spcAft>
                <a:spcPts val="0"/>
              </a:spcAft>
              <a:buNone/>
            </a:pPr>
            <a:endParaRPr/>
          </a:p>
        </p:txBody>
      </p:sp>
      <p:sp>
        <p:nvSpPr>
          <p:cNvPr id="153" name="Google Shape;153;g940c50d2d3_0_4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b06e01508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b06e015081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82" name="Google Shape;382;gb06e015081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40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b06e015081_0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b06e015081_0_3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89" name="Google Shape;389;gb06e015081_0_3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41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b06e015081_0_8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b06e015081_0_8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sv-SE" sz="1000">
                <a:solidFill>
                  <a:srgbClr val="131413"/>
                </a:solidFill>
                <a:latin typeface="Arial"/>
                <a:ea typeface="Arial"/>
                <a:cs typeface="Arial"/>
                <a:sym typeface="Arial"/>
              </a:rPr>
              <a:t>To implement software product lines efficiently, the underlying code has to be </a:t>
            </a:r>
            <a:r>
              <a:rPr lang="sv-SE" sz="1000" i="1">
                <a:solidFill>
                  <a:srgbClr val="131413"/>
                </a:solidFill>
                <a:latin typeface="Arial"/>
                <a:ea typeface="Arial"/>
                <a:cs typeface="Arial"/>
                <a:sym typeface="Arial"/>
              </a:rPr>
              <a:t>vari- able</a:t>
            </a:r>
            <a:r>
              <a:rPr lang="sv-SE" sz="1000">
                <a:solidFill>
                  <a:srgbClr val="131413"/>
                </a:solidFill>
                <a:latin typeface="Arial"/>
                <a:ea typeface="Arial"/>
                <a:cs typeface="Arial"/>
                <a:sym typeface="Arial"/>
              </a:rPr>
              <a:t>. Variabillity is a very general concept, so as a reminder, we define it specifially as the ability to derive different products from a common set of artifacts. Software design is drive by the needs of the stakeholders, manifested in features they want in a product. Instead of serving the needs of a particular stakeholder by developing a product from scratch, variable software can be tailored to stakeholder requirements. There are three dimensions we consider when looking at variability implementation techniques: Binding time, technology, and representation. We’ll introduce each, then look at some specific ways that we take these assets and product complete, customized software</a:t>
            </a:r>
            <a:endParaRPr/>
          </a:p>
        </p:txBody>
      </p:sp>
      <p:sp>
        <p:nvSpPr>
          <p:cNvPr id="396" name="Google Shape;396;gb06e015081_0_8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42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06e015081_0_8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06e015081_0_8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sv-SE" sz="1000">
                <a:solidFill>
                  <a:srgbClr val="131413"/>
                </a:solidFill>
                <a:latin typeface="Arial"/>
                <a:ea typeface="Arial"/>
                <a:cs typeface="Arial"/>
                <a:sym typeface="Arial"/>
              </a:rPr>
              <a:t>When we derive a product, we make decisions; we decide which features will be included in the product or not. We say that we </a:t>
            </a:r>
            <a:r>
              <a:rPr lang="sv-SE" sz="1000" i="1">
                <a:solidFill>
                  <a:srgbClr val="131413"/>
                </a:solidFill>
                <a:latin typeface="Arial"/>
                <a:ea typeface="Arial"/>
                <a:cs typeface="Arial"/>
                <a:sym typeface="Arial"/>
              </a:rPr>
              <a:t>bind </a:t>
            </a:r>
            <a:r>
              <a:rPr lang="sv-SE" sz="1000">
                <a:solidFill>
                  <a:srgbClr val="131413"/>
                </a:solidFill>
                <a:latin typeface="Arial"/>
                <a:ea typeface="Arial"/>
                <a:cs typeface="Arial"/>
                <a:sym typeface="Arial"/>
              </a:rPr>
              <a:t>a decision. Different implementation techniques allow binding decisions at different times. We can distinguish between compile-time binding (also called static binding or static variability), load-time binding, and run-time binding (also called dynamic binding or dynamic variability). With an implementation technique that supports compile-time binding, developers make decisions of which features to include at or before compile time, when we invoke the compiler. Code of deselected features is then not even compiled into the product, giving us this lean executable.We’ve seen examples a couple of times with IFDEF in C and C++, where we use preprocessors - notes left in the code - that determin what to compile. With an implementation technique that enables load-time binding, developers can defer feature selection until the program is actually started. That is, during compilation all variations are still available; they are decided after deployment, for example, through command-line parameters or configuration files. Some techniques support run-time binding, where decisions are deferred to run time and may even change during program execution ( reconfiguration triggered by external or internal input through method or API parameters). Some implementation mechanisms support mul- tiple binding times.</a:t>
            </a:r>
            <a:endParaRPr sz="1000">
              <a:solidFill>
                <a:srgbClr val="131413"/>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endParaRPr/>
          </a:p>
        </p:txBody>
      </p:sp>
      <p:sp>
        <p:nvSpPr>
          <p:cNvPr id="404" name="Google Shape;404;gb06e015081_0_8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43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06e015081_0_8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b06e015081_0_8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sv-SE" sz="1000">
                <a:solidFill>
                  <a:srgbClr val="131413"/>
                </a:solidFill>
                <a:latin typeface="Arial"/>
                <a:ea typeface="Arial"/>
                <a:cs typeface="Arial"/>
                <a:sym typeface="Arial"/>
              </a:rPr>
              <a:t>The different binding times each have advantages and disadvantages. Typically, compile-time binding leaves room for more optimizations. All unnecessary code can be removed from the product, reducing run-time overhead in terms of binary footprint, memory consumption, and execution time. However, once the product has been generated and deployed, it is not variable any more—that executable cannot change, and either that customer loses the ability to customize further, or at minimum, you need to compile again. A product with load-time variability is more flexible to reconfigure. Instead of recompiling a new product after each change, end users can modify command line parameters or the configuration file and restart the same executable. A product in which variability decisions are even delayed to run time is able to react immediately, without restart, by adapting its behavior, giving ultimate flexibility. However, mechanisms for load-time and run-time binding often incur a memory and performance overhead, since all variations are compiled into a single executable and consistency conditions must be checked at run time. Including unnecessary functionality in a shipped product may also be considered as potential security threat. It can lead to undesired feature interaction, and requires much more careful testing. So, there is a trade-off to be made. </a:t>
            </a: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endParaRPr/>
          </a:p>
        </p:txBody>
      </p:sp>
      <p:sp>
        <p:nvSpPr>
          <p:cNvPr id="415" name="Google Shape;415;gb06e015081_0_8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44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06e015081_0_8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06e015081_0_8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Technology-wisex We have two main routes we can take, </a:t>
            </a:r>
            <a:r>
              <a:rPr lang="sv-SE" sz="1000">
                <a:solidFill>
                  <a:srgbClr val="131413"/>
                </a:solidFill>
                <a:latin typeface="Arial"/>
                <a:ea typeface="Arial"/>
                <a:cs typeface="Arial"/>
                <a:sym typeface="Arial"/>
              </a:rPr>
              <a:t>classifying different product-line implementation techniques into those that are based on mechanisms provided by a programming language, called </a:t>
            </a:r>
            <a:r>
              <a:rPr lang="sv-SE" sz="1000" i="1">
                <a:solidFill>
                  <a:srgbClr val="131413"/>
                </a:solidFill>
                <a:latin typeface="Arial"/>
                <a:ea typeface="Arial"/>
                <a:cs typeface="Arial"/>
                <a:sym typeface="Arial"/>
              </a:rPr>
              <a:t>language-based approaches</a:t>
            </a:r>
            <a:r>
              <a:rPr lang="sv-SE" sz="1000">
                <a:solidFill>
                  <a:srgbClr val="131413"/>
                </a:solidFill>
                <a:latin typeface="Arial"/>
                <a:ea typeface="Arial"/>
                <a:cs typeface="Arial"/>
                <a:sym typeface="Arial"/>
              </a:rPr>
              <a:t>, and those that are based on tools that operate on software artifacts to derive products, called </a:t>
            </a:r>
            <a:r>
              <a:rPr lang="sv-SE" sz="1000" i="1">
                <a:solidFill>
                  <a:srgbClr val="131413"/>
                </a:solidFill>
                <a:latin typeface="Arial"/>
                <a:ea typeface="Arial"/>
                <a:cs typeface="Arial"/>
                <a:sym typeface="Arial"/>
              </a:rPr>
              <a:t>tool-based approaches</a:t>
            </a:r>
            <a:r>
              <a:rPr lang="sv-SE" sz="1000">
                <a:solidFill>
                  <a:srgbClr val="131413"/>
                </a:solidFill>
                <a:latin typeface="Arial"/>
                <a:ea typeface="Arial"/>
                <a:cs typeface="Arial"/>
                <a:sym typeface="Arial"/>
              </a:rPr>
              <a:t>. A </a:t>
            </a:r>
            <a:r>
              <a:rPr lang="sv-SE" sz="1000" i="1">
                <a:solidFill>
                  <a:srgbClr val="131413"/>
                </a:solidFill>
                <a:latin typeface="Arial"/>
                <a:ea typeface="Arial"/>
                <a:cs typeface="Arial"/>
                <a:sym typeface="Arial"/>
              </a:rPr>
              <a:t>language-based approach </a:t>
            </a:r>
            <a:r>
              <a:rPr lang="sv-SE" sz="1000">
                <a:solidFill>
                  <a:srgbClr val="131413"/>
                </a:solidFill>
                <a:latin typeface="Arial"/>
                <a:ea typeface="Arial"/>
                <a:cs typeface="Arial"/>
                <a:sym typeface="Arial"/>
              </a:rPr>
              <a:t>uses the mechanisms provided by a host programming language to implement features and to derive products. A </a:t>
            </a:r>
            <a:r>
              <a:rPr lang="sv-SE" sz="1000" i="1">
                <a:solidFill>
                  <a:srgbClr val="131413"/>
                </a:solidFill>
                <a:latin typeface="Arial"/>
                <a:ea typeface="Arial"/>
                <a:cs typeface="Arial"/>
                <a:sym typeface="Arial"/>
              </a:rPr>
              <a:t>tool-based approach </a:t>
            </a:r>
            <a:r>
              <a:rPr lang="sv-SE" sz="1000">
                <a:solidFill>
                  <a:srgbClr val="131413"/>
                </a:solidFill>
                <a:latin typeface="Arial"/>
                <a:ea typeface="Arial"/>
                <a:cs typeface="Arial"/>
                <a:sym typeface="Arial"/>
              </a:rPr>
              <a:t>uses one or more external tools to implement or repre- sent features in code and to control the product-derivation process. A classic language-based approach is to implement variability with run-time parameters. A classic tool-based approach is to use a preprocessor that transforms software artifacts based on a given feature selection. You cannot always draw a sharp line between language-based and tool-based approaches, but this rough distinction is enough to structure our discussion. </a:t>
            </a: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endParaRPr sz="1000">
              <a:solidFill>
                <a:srgbClr val="131413"/>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endParaRPr/>
          </a:p>
        </p:txBody>
      </p:sp>
      <p:sp>
        <p:nvSpPr>
          <p:cNvPr id="423" name="Google Shape;423;gb06e015081_0_8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45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b06e015081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b06e015081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000">
                <a:solidFill>
                  <a:srgbClr val="131413"/>
                </a:solidFill>
                <a:latin typeface="Arial"/>
                <a:ea typeface="Arial"/>
                <a:cs typeface="Arial"/>
                <a:sym typeface="Arial"/>
              </a:rPr>
              <a:t>A major goal of product line engineering is to derive a product automatically from variable code, based on a user’s feature selection. So, product derivation involves product generation, statically or dynamically. There are two main ways to represent variability and variation points, and how products can be generated: </a:t>
            </a:r>
            <a:r>
              <a:rPr lang="sv-SE" sz="1000" i="1">
                <a:solidFill>
                  <a:srgbClr val="131413"/>
                </a:solidFill>
                <a:latin typeface="Arial"/>
                <a:ea typeface="Arial"/>
                <a:cs typeface="Arial"/>
                <a:sym typeface="Arial"/>
              </a:rPr>
              <a:t>annotation-based </a:t>
            </a:r>
            <a:r>
              <a:rPr lang="sv-SE" sz="1000">
                <a:solidFill>
                  <a:srgbClr val="131413"/>
                </a:solidFill>
                <a:latin typeface="Arial"/>
                <a:ea typeface="Arial"/>
                <a:cs typeface="Arial"/>
                <a:sym typeface="Arial"/>
              </a:rPr>
              <a:t>and </a:t>
            </a:r>
            <a:r>
              <a:rPr lang="sv-SE" sz="1000" i="1">
                <a:solidFill>
                  <a:srgbClr val="131413"/>
                </a:solidFill>
                <a:latin typeface="Arial"/>
                <a:ea typeface="Arial"/>
                <a:cs typeface="Arial"/>
                <a:sym typeface="Arial"/>
              </a:rPr>
              <a:t>composition-based approaches</a:t>
            </a:r>
            <a:r>
              <a:rPr lang="sv-SE" sz="1000">
                <a:solidFill>
                  <a:srgbClr val="131413"/>
                </a:solidFill>
                <a:latin typeface="Arial"/>
                <a:ea typeface="Arial"/>
                <a:cs typeface="Arial"/>
                <a:sym typeface="Arial"/>
              </a:rPr>
              <a:t>. In annotation-based approaches, the code of all features is merged in a single code base, and annotations mark which code belongs to which feature. In some sense, an annotation maps a program element to the feature or feature combination it belongs to. A standard example is implementing variable code using the C preprocessor, those IFDEF examples. The C or C++ code comprises the code of all products, and preprocessor directives within the C code control which code fragments are included or excluded upon a feature selection (by setting preprocessor constants). Also the use of parameters that control and alter the behavior of a program at run time can be viewed as a form of annotation too . In this case, an </a:t>
            </a:r>
            <a:r>
              <a:rPr lang="sv-SE" sz="900">
                <a:latin typeface="Arial"/>
                <a:ea typeface="Arial"/>
                <a:cs typeface="Arial"/>
                <a:sym typeface="Arial"/>
              </a:rPr>
              <a:t>if </a:t>
            </a:r>
            <a:r>
              <a:rPr lang="sv-SE" sz="1000">
                <a:solidFill>
                  <a:srgbClr val="131413"/>
                </a:solidFill>
                <a:latin typeface="Arial"/>
                <a:ea typeface="Arial"/>
                <a:cs typeface="Arial"/>
                <a:sym typeface="Arial"/>
              </a:rPr>
              <a:t>statement that executes code depending on the feature selection plays the role of an annotation.  During product derivation, all code that belongs to deselected features or invalid feature combinations is removed (at compile time) or ignored (at run time) to form the final product. Annotation-based approaches are widely used in practice because they are easy to use and already natively supported by many programming environments. These are what we are going to focus on mainly when we talk about implementation. However,, preprocessor-based and parameter-based implementations are also criticized for their potential complexity, lack of modularity, and reduced readability compared to proposed composition-based approaches. </a:t>
            </a:r>
            <a:endParaRPr/>
          </a:p>
        </p:txBody>
      </p:sp>
      <p:sp>
        <p:nvSpPr>
          <p:cNvPr id="431" name="Google Shape;431;gb06e015081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46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06e015081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06e015081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000">
                <a:solidFill>
                  <a:srgbClr val="131413"/>
                </a:solidFill>
                <a:latin typeface="Arial"/>
                <a:ea typeface="Arial"/>
                <a:cs typeface="Arial"/>
                <a:sym typeface="Arial"/>
              </a:rPr>
              <a:t>Composition-based approaches locate code belonging to a feature or feature com- bination in a unit of some kind - a dedicated file, pacakge, class, service, or module. During product deriva- tion, all units of all selected features and valid feature combinations are com- posed to form the final product.  A classic example is a framework that can be extended with plug-ins, ideally one plug-in per feature; different products can be generated by integrating different plug-ins. The key challenge of composition-based approaches is to keep the mapping between features (problem space) and composition units (solution space) simple, ideally one-to-one. If each feature has its own imple- mentation in the form of a composition unit, a generator can simply include the corresponding unit in the composition when a feature is selected. In principle, a combination of annotation-based and composition-based approaches is possible and some blending is normal. For example, we could decompose a system into composable units, where certain components are themselves variable in the sense that their implementations are annotated. During product derivation, a generator would select a subset of composition units and remove annotated code from them that belongs to deselected features. Another way to view the difference between annotation and composition is that annotation-based approaches support </a:t>
            </a:r>
            <a:r>
              <a:rPr lang="sv-SE" sz="1000" i="1">
                <a:solidFill>
                  <a:srgbClr val="131413"/>
                </a:solidFill>
                <a:latin typeface="Arial"/>
                <a:ea typeface="Arial"/>
                <a:cs typeface="Arial"/>
                <a:sym typeface="Arial"/>
              </a:rPr>
              <a:t>negative variability </a:t>
            </a:r>
            <a:r>
              <a:rPr lang="sv-SE" sz="1000">
                <a:solidFill>
                  <a:srgbClr val="131413"/>
                </a:solidFill>
                <a:latin typeface="Arial"/>
                <a:ea typeface="Arial"/>
                <a:cs typeface="Arial"/>
                <a:sym typeface="Arial"/>
              </a:rPr>
              <a:t>(code is removed on demand), and composition-based approaches support </a:t>
            </a:r>
            <a:r>
              <a:rPr lang="sv-SE" sz="1000" i="1">
                <a:solidFill>
                  <a:srgbClr val="131413"/>
                </a:solidFill>
                <a:latin typeface="Arial"/>
                <a:ea typeface="Arial"/>
                <a:cs typeface="Arial"/>
                <a:sym typeface="Arial"/>
              </a:rPr>
              <a:t>positive variability </a:t>
            </a:r>
            <a:r>
              <a:rPr lang="sv-SE" sz="1000">
                <a:solidFill>
                  <a:srgbClr val="131413"/>
                </a:solidFill>
                <a:latin typeface="Arial"/>
                <a:ea typeface="Arial"/>
                <a:cs typeface="Arial"/>
                <a:sym typeface="Arial"/>
              </a:rPr>
              <a:t>(compo- sition units are added on demand). </a:t>
            </a:r>
            <a:r>
              <a:rPr lang="sv-SE" sz="1100">
                <a:latin typeface="Arial"/>
                <a:ea typeface="Arial"/>
                <a:cs typeface="Arial"/>
                <a:sym typeface="Arial"/>
              </a:rPr>
              <a:t>				</a:t>
            </a:r>
            <a:endParaRPr sz="1100">
              <a:latin typeface="Arial"/>
              <a:ea typeface="Arial"/>
              <a:cs typeface="Arial"/>
              <a:sym typeface="Arial"/>
            </a:endParaRPr>
          </a:p>
          <a:p>
            <a:pPr marL="0" lvl="0" indent="0" algn="l" rtl="0">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marL="0" lvl="0" indent="0" algn="l" rtl="0">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marL="0" lvl="0" indent="0" algn="l" rtl="0">
              <a:lnSpc>
                <a:spcPct val="115000"/>
              </a:lnSpc>
              <a:spcBef>
                <a:spcPts val="1200"/>
              </a:spcBef>
              <a:spcAft>
                <a:spcPts val="0"/>
              </a:spcAft>
              <a:buNone/>
            </a:pPr>
            <a:endParaRPr sz="1000">
              <a:solidFill>
                <a:srgbClr val="131413"/>
              </a:solidFill>
              <a:latin typeface="Arial"/>
              <a:ea typeface="Arial"/>
              <a:cs typeface="Arial"/>
              <a:sym typeface="Arial"/>
            </a:endParaRPr>
          </a:p>
          <a:p>
            <a:pPr marL="0" lvl="0" indent="0" algn="l" rtl="0">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solidFill>
                <a:srgbClr val="131413"/>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endParaRPr/>
          </a:p>
        </p:txBody>
      </p:sp>
      <p:sp>
        <p:nvSpPr>
          <p:cNvPr id="439" name="Google Shape;439;gb06e015081_0_8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47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b06e015081_0_8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b06e015081_0_8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We will discuss different approaches to implementing variability, but three core examples are preprocessor-based implementation, parameters, and design patterns. (go over)</a:t>
            </a:r>
            <a:endParaRPr/>
          </a:p>
        </p:txBody>
      </p:sp>
      <p:sp>
        <p:nvSpPr>
          <p:cNvPr id="447" name="Google Shape;447;gb06e015081_0_8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48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b06e015081_0_9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b06e015081_0_9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A preprocessor is a tool that manipulates source code before compilation, with the intent of optimizing the final executable in some form - whether for speed or, in our case, to configure that executable for a particular use. A popular preprocessor is the C preprocessor cpp, which is used in almost every C and C++ project. Most of the examples we’ve seen of this are using cpp so far. cpp provides directives to inline files, to define macros, and to remove code frag- ments based on user-defined conditions. In addition to cpp, many other preprocessors exist, we will talk about Antenna in Java. Important in product line or variable systems development, preprocessors typically provide facilities for conditional compilation, where marked code fragments in the source code are conditionally removed before compilation— #ifdef and #endif in cpp (go over example a little). Conditional compilation is probably the most common mechanism for implementing variability in product lines in industrial practice. This is the prototypical example of tool-based, compile-time, annotation-based variability implementation.</a:t>
            </a:r>
            <a:endParaRPr/>
          </a:p>
        </p:txBody>
      </p:sp>
      <p:sp>
        <p:nvSpPr>
          <p:cNvPr id="455" name="Google Shape;455;gb06e015081_0_9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49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06e015081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06e015081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Of course, this somewhat leads into the individual assignment, which we have talked about here and there. (go over) More in the announcement on Canvas. </a:t>
            </a:r>
            <a:endParaRPr/>
          </a:p>
        </p:txBody>
      </p:sp>
      <p:sp>
        <p:nvSpPr>
          <p:cNvPr id="161" name="Google Shape;161;gb06e015081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b06e015081_0_10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b06e015081_0_10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Antenna is a preprocessor for Java which uses the following directives to annotate optional code: #if expression, #elif expression, #else, and #endif (explain each). Additionally, a whole file can be annotated at once using the directive #condition expression in the first line of the file. Instead of a removal of the specific lines, Antenna uses //@ comments for the deactivation of code. Therefore, it is also possible for Antenna to use the same files as input and output to cleanly transform code.</a:t>
            </a:r>
            <a:endParaRPr/>
          </a:p>
        </p:txBody>
      </p:sp>
      <p:sp>
        <p:nvSpPr>
          <p:cNvPr id="464" name="Google Shape;464;gb06e015081_0_10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50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b06e015081_0_10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b06e015081_0_10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Left - we chose features Hello beautiful world, right hello wonderful world - point out annotations and commented code</a:t>
            </a:r>
            <a:endParaRPr/>
          </a:p>
        </p:txBody>
      </p:sp>
      <p:sp>
        <p:nvSpPr>
          <p:cNvPr id="472" name="Google Shape;472;gb06e015081_0_10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51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b06e015081_0_10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b06e015081_0_10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We can start to talk about implementing variability in the code with the simplest method, and work our way up to more complex methods. A simple way to implement variability is to use conditional statements (such as if and switch) to alter the control flow of a program at run time based on the selections made for each variation point. In our context, conditional statements are typically controlled by configuration parameters passed to a method or a module, or set as global variables in a system. Different parameter assignments lead to different verisons - different configurations of a program when it is executed. There are many ways to set configuration parameters. In general, we expect one Boolean parameter per feature, either set globally or at an appropriate level of scoping. These variables should, ideally, be named in a way that directly maps to the feature model. Often, command-line para- meters (such as in “ssh -v”) or configuration files (such as system.ini or httpd.conf) are read at startup and stored in global variables. This is an example of load-time binding - we make choices when the program is executed, by passing in our choices from the command-line or using this configuration files. In other cases, users can change parameters in a GUI using preference dialog boxes or as part of an API request - such as a POST request to a REST api, sometimes with immediate effects - run-time binding - or at other times requiring a restart - load-time. In a third, rarer case, values of variables can also be hard-wired in source code, so changing them requires recompilation - AKA a compile-time binding. So, the use of parameters is a flexible approach, simply noting in the code how to make use of these parameter settings.</a:t>
            </a:r>
            <a:endParaRPr/>
          </a:p>
        </p:txBody>
      </p:sp>
      <p:sp>
        <p:nvSpPr>
          <p:cNvPr id="481" name="Google Shape;481;gb06e015081_0_10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52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b06e015081_0_1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b06e015081_0_1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This is pretty simple, and has its benefits and drawbacks.  we show our graph example with two configurable features, Weighted and Colored, implemented as global configuration parameters. Class Conf stores two parameters, possibly initialized during startup from command-line parameters or from configuration files. W read in the choices from the user at load time, store the values in these parameters. These parameters are evaluated inside if statements in the classes Graph, Node, and Edge to trigger feature-specific behavior on demand.</a:t>
            </a:r>
            <a:endParaRPr/>
          </a:p>
        </p:txBody>
      </p:sp>
      <p:sp>
        <p:nvSpPr>
          <p:cNvPr id="489" name="Google Shape;489;gb06e015081_0_1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53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06e015081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06e015081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497" name="Google Shape;497;gb06e015081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54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b06e015081_0_1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Today, our focus is on </a:t>
            </a:r>
            <a:r>
              <a:rPr lang="sv-SE">
                <a:solidFill>
                  <a:srgbClr val="4F4F4F"/>
                </a:solidFill>
              </a:rPr>
              <a:t>variability implementation via design patterns</a:t>
            </a:r>
            <a:r>
              <a:rPr lang="sv-SE"/>
              <a:t>. Design patterns are a load or run-time bound, language-based, composition-based approach for variability implementation. That is - we choose feature either when the program is executed or while it runs, it is implemented using language mechanisms instead of external tools, and features are encapsulated as seperate units that we merge together, rather than having code for multiple features mixed in the same place. Design patterns are descriptions of collaborating objects and classes that are customized to solve a general design problem in a particular context. They are essentially recipes for implementing certain forms of behavior in a system. Design patterns are a classic OO Design technique, and have a major place here as one of the easiest ways to implement reusable assets in a seemless and extendable way, to allow your system to evolve over time by slotting in new features and controlling how the system evolves. I highlighted six patterns - some complex, some deceptively simple - that are particularly suited to product lines and other long-term evolving systems. Design patterns are one of the major means of language-based implementation. </a:t>
            </a:r>
            <a:endParaRPr/>
          </a:p>
        </p:txBody>
      </p:sp>
      <p:sp>
        <p:nvSpPr>
          <p:cNvPr id="503" name="Google Shape;503;gb06e015081_0_1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06e015081_0_1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b06e015081_0_13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solidFill>
                  <a:schemeClr val="dk1"/>
                </a:solidFill>
                <a:highlight>
                  <a:srgbClr val="FFFFFF"/>
                </a:highlight>
              </a:rPr>
              <a:t>Behavioral pattern. Algorithms describe behaviors. You take those, implement them, and make them interchangable by ensuring they all offer the same interface. Can swap one form of flying for another at runtime, don’t need to know specifics. This </a:t>
            </a:r>
            <a:r>
              <a:rPr lang="sv-SE">
                <a:highlight>
                  <a:srgbClr val="FFFFFF"/>
                </a:highlight>
              </a:rPr>
              <a:t>allows seemless mangement of variability - just attach the right option at runtime, call as you would call any option, and it should work. You can add in new assets - new behaviors - to that set over time and make use of them by binding the appropriate class at runtime. </a:t>
            </a:r>
            <a:endParaRPr>
              <a:solidFill>
                <a:schemeClr val="dk1"/>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b06e015081_0_1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b06e015081_0_1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This pattern embodies a principle of OO programming. Often, we should favor composition over inheritance. Now, a duck has a flying behavior, it has a quacking behavior. But, instead of inheriting behavior from parent classes and making overrides, we have implemented the behaviors once and composd new versions of a class from the right building blocks. </a:t>
            </a:r>
            <a:endParaRPr/>
          </a:p>
          <a:p>
            <a:pPr marL="0" lvl="0" indent="0" algn="l" rtl="0">
              <a:spcBef>
                <a:spcPts val="0"/>
              </a:spcBef>
              <a:spcAft>
                <a:spcPts val="0"/>
              </a:spcAft>
              <a:buNone/>
            </a:pPr>
            <a:r>
              <a:rPr lang="sv-SE"/>
              <a:t>We restrict a duck to what is true of all ducks, then build a new duck from the right set of behaviors. </a:t>
            </a:r>
            <a:endParaRPr/>
          </a:p>
          <a:p>
            <a:pPr marL="0" lvl="0" indent="0" algn="l" rtl="0">
              <a:spcBef>
                <a:spcPts val="0"/>
              </a:spcBef>
              <a:spcAft>
                <a:spcPts val="0"/>
              </a:spcAft>
              <a:buNone/>
            </a:pPr>
            <a:r>
              <a:rPr lang="sv-SE"/>
              <a:t>This is the principle of composition - building a class from small independent blocks - something we have repeated over an over when talking about product lines. Inheritance can be great, but only for those things that are shared between a parent and all children. Composition is better for those aspects that vary and can change over time. Often has-a can be better than is-a.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06e015081_0_1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06e015081_0_14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solidFill>
                  <a:schemeClr val="dk1"/>
                </a:solidFill>
                <a:highlight>
                  <a:srgbClr val="FFFFFF"/>
                </a:highlight>
              </a:rPr>
              <a:t>The factory pattern gives us a way to encapsulate the instantiations of concrete types. Lets us reason in terms of two parallel class hierarchies - creators and products - factories encapsulate object creation by letting subsclasses decide which objects to create. </a:t>
            </a:r>
            <a:r>
              <a:rPr lang="sv-SE">
                <a:highlight>
                  <a:srgbClr val="FFFFFF"/>
                </a:highlight>
              </a:rPr>
              <a:t> </a:t>
            </a:r>
            <a:r>
              <a:rPr lang="sv-SE">
                <a:solidFill>
                  <a:schemeClr val="dk1"/>
                </a:solidFill>
                <a:highlight>
                  <a:schemeClr val="lt1"/>
                </a:highlight>
              </a:rPr>
              <a:t>All creators let us pass in options, use those to instantiate an object, then pass the right object back. The object we create -  the products - may differ in the result of the methods they offer, but all offer a common set of methods. </a:t>
            </a:r>
            <a:endParaRPr>
              <a:solidFill>
                <a:schemeClr val="dk1"/>
              </a:solidFill>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b06e015081_0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b06e015081_0_15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solidFill>
                  <a:schemeClr val="dk1"/>
                </a:solidFill>
                <a:highlight>
                  <a:srgbClr val="FFFFFF"/>
                </a:highlight>
              </a:rPr>
              <a:t>So, what does this look like in a more </a:t>
            </a:r>
            <a:r>
              <a:rPr lang="sv-SE">
                <a:highlight>
                  <a:srgbClr val="FFFFFF"/>
                </a:highlight>
              </a:rPr>
              <a:t>general</a:t>
            </a:r>
            <a:r>
              <a:rPr lang="sv-SE">
                <a:solidFill>
                  <a:schemeClr val="dk1"/>
                </a:solidFill>
                <a:highlight>
                  <a:srgbClr val="FFFFFF"/>
                </a:highlight>
              </a:rPr>
              <a:t> form? We have a client, who is concerned with both factories and products. </a:t>
            </a:r>
            <a:endParaRPr>
              <a:solidFill>
                <a:schemeClr val="dk1"/>
              </a:solidFill>
              <a:highlight>
                <a:srgbClr val="FFFFFF"/>
              </a:highlight>
            </a:endParaRPr>
          </a:p>
          <a:p>
            <a:pPr marL="0" lvl="0" indent="0" algn="l" rtl="0">
              <a:spcBef>
                <a:spcPts val="0"/>
              </a:spcBef>
              <a:spcAft>
                <a:spcPts val="0"/>
              </a:spcAft>
              <a:buNone/>
            </a:pPr>
            <a:r>
              <a:rPr lang="sv-SE">
                <a:solidFill>
                  <a:schemeClr val="dk1"/>
                </a:solidFill>
                <a:highlight>
                  <a:srgbClr val="FFFFFF"/>
                </a:highlight>
              </a:rPr>
              <a:t>For each product type we build, we have an interface that states operations that can be assumed of that type of product. These do not have to be the same operations. Rather, we </a:t>
            </a:r>
            <a:r>
              <a:rPr lang="sv-SE">
                <a:highlight>
                  <a:srgbClr val="FFFFFF"/>
                </a:highlight>
              </a:rPr>
              <a:t>are just providing an interface for each type of product. So, if we make pizzas and sandwiches. We have an interface for pizza. We have an interface for sandwich. All pizzas follow the same interface. All sandwiches follow the same interface. </a:t>
            </a:r>
            <a:r>
              <a:rPr lang="sv-SE">
                <a:solidFill>
                  <a:schemeClr val="dk1"/>
                </a:solidFill>
                <a:highlight>
                  <a:srgbClr val="FFFFFF"/>
                </a:highlight>
              </a:rPr>
              <a:t>Then, we have concrete product classes for each type that implement those methods of the appropriate interface.</a:t>
            </a:r>
            <a:r>
              <a:rPr lang="sv-SE">
                <a:highlight>
                  <a:srgbClr val="FFFFFF"/>
                </a:highlight>
              </a:rPr>
              <a:t> </a:t>
            </a:r>
            <a:r>
              <a:rPr lang="sv-SE">
                <a:solidFill>
                  <a:schemeClr val="dk1"/>
                </a:solidFill>
                <a:highlight>
                  <a:srgbClr val="FFFFFF"/>
                </a:highlight>
              </a:rPr>
              <a:t>A factory interface defines creation methods for each product type, be that </a:t>
            </a:r>
            <a:r>
              <a:rPr lang="sv-SE">
                <a:highlight>
                  <a:srgbClr val="FFFFFF"/>
                </a:highlight>
              </a:rPr>
              <a:t>pizza or burger or sandwich.</a:t>
            </a:r>
            <a:r>
              <a:rPr lang="sv-SE">
                <a:solidFill>
                  <a:schemeClr val="dk1"/>
                </a:solidFill>
                <a:highlight>
                  <a:srgbClr val="FFFFFF"/>
                </a:highlight>
              </a:rPr>
              <a:t> So, each factory is responsible for creating certain</a:t>
            </a:r>
            <a:r>
              <a:rPr lang="sv-SE">
                <a:highlight>
                  <a:srgbClr val="FFFFFF"/>
                </a:highlight>
              </a:rPr>
              <a:t> subset </a:t>
            </a:r>
            <a:r>
              <a:rPr lang="sv-SE">
                <a:solidFill>
                  <a:schemeClr val="dk1"/>
                </a:solidFill>
                <a:highlight>
                  <a:srgbClr val="FFFFFF"/>
                </a:highlight>
              </a:rPr>
              <a:t>of concrete products, and links to the products it creates. Other factories handle other subsets of the</a:t>
            </a:r>
            <a:r>
              <a:rPr lang="sv-SE">
                <a:highlight>
                  <a:srgbClr val="FFFFFF"/>
                </a:highlight>
              </a:rPr>
              <a:t> products.</a:t>
            </a:r>
            <a:endParaRPr>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40c50d2d3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40c50d2d3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sv-SE">
                <a:solidFill>
                  <a:srgbClr val="222222"/>
                </a:solidFill>
                <a:highlight>
                  <a:schemeClr val="lt1"/>
                </a:highlight>
              </a:rPr>
              <a:t>Let’s launch into it. Over time, The scope of software has expanded. Our society depends on complex software, with software expanding how we automate factories, move transportation, conduct business, and regulate our bodies.</a:t>
            </a:r>
            <a:r>
              <a:rPr lang="sv-SE" sz="1100">
                <a:latin typeface="Arial"/>
                <a:ea typeface="Arial"/>
                <a:cs typeface="Arial"/>
                <a:sym typeface="Arial"/>
              </a:rPr>
              <a:t> All of these domains boast software systems of unprecedented complexity, many of which are long-living and exist in many different variants. </a:t>
            </a:r>
            <a:r>
              <a:rPr lang="sv-SE">
                <a:solidFill>
                  <a:srgbClr val="222222"/>
                </a:solidFill>
                <a:highlight>
                  <a:srgbClr val="FFFFFF"/>
                </a:highlight>
              </a:rPr>
              <a:t>However, growth in scope means growth in the size and complexity of the code base. (1-2). If not more. Keeps growing. (3) and extend that code, we want to run it on many different hardware platforms and in many different apps, or different version of the same app, with only minor adaptations. We want these systems to last for years to come.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b06e015081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b06e015081_0_16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Decorator Pattern attaches additional responsibilities to an object dynamically. This is a flexible alternative to inheritance when you want to extend functionality without modifying the code.</a:t>
            </a:r>
            <a:endParaRPr/>
          </a:p>
          <a:p>
            <a:pPr marL="0" lvl="0" indent="0" algn="l" rtl="0">
              <a:spcBef>
                <a:spcPts val="0"/>
              </a:spcBef>
              <a:spcAft>
                <a:spcPts val="0"/>
              </a:spcAft>
              <a:buNone/>
            </a:pPr>
            <a:r>
              <a:rPr lang="sv-SE"/>
              <a:t>Decorators provide a flexible alternative to subclassing for extending functionality. Decorators have the same supertype as the objects they decorate. And, given that use of polymorphism, by inheriting from the same supertype, we can We can pass a decorated object in place of the original object. This is a key point - The decorator adds its own behavior before or after asking the wrapped object to do the rest of the job. We get functionality from the wrapped objects, then perform any additional work that needs done without touching the code of the wrapped object.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b06e015081_0_1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b06e015081_0_16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What does this look like in code?  We have two concepts - Components, what gets decorated - and Decorators, what wraps around a component. We deal with two levels of inheritance. (click1) We create a base Component that all concrete components inherit from. This is like the Beverage and HouseBlend, Espressor, and Dark Roast. The components are what we dynamically add new behavior to. (click2) Then, we have a base Decorator that defines what all Decorators must offer. Since it inherits from Component, all Decorators will offer the methods that all Components offer, in addition to anything they add.  (click3) Decorators contain an instance variable to store the object being decorated. That’s how we keep track of what is being wrapped. We can infinitely keep wrapping, we just maintain a pointer to the next layer down until we reach the center. (click4) Decorators can also add new behavior by adding additional attributes and operations. That said, new behavior is typically added by doing computation before or after calling an existing method in the component, like we did with the cost on the previous slide.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b06e015081_0_1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b06e015081_0_17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Adapter Pattern converts the interface of a class into the interface the client expects. Adapters let classes work together that despite incompatible interfaces. </a:t>
            </a:r>
            <a:r>
              <a:rPr lang="sv-SE">
                <a:solidFill>
                  <a:schemeClr val="dk1"/>
                </a:solidFill>
              </a:rPr>
              <a:t>The pattern allows us to use a client with an incompatible interface by creating an adapter that does the conversion. This acts to decouple the client from the implemented interface, and if that interface ends up changing over time, the adapter encapsulates the change so that the client doesn’t need to be modified every time it needs to operate against a different interface. This is a big deal for code reuse, allowing us to build a system out of independent external code far more easily.</a:t>
            </a:r>
            <a:r>
              <a:rPr lang="sv-SE"/>
              <a:t> Now, that example had the adapter wrapped around one adaptee - the turkey was adapted to match the interface of a duck.</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b06e015081_0_1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b06e015081_0_17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Here is what the pattern looks like in the abstract. </a:t>
            </a:r>
            <a:endParaRPr/>
          </a:p>
          <a:p>
            <a:pPr marL="0" lvl="0" indent="0" algn="l" rtl="0">
              <a:spcBef>
                <a:spcPts val="0"/>
              </a:spcBef>
              <a:spcAft>
                <a:spcPts val="0"/>
              </a:spcAft>
              <a:buNone/>
            </a:pPr>
            <a:r>
              <a:rPr lang="sv-SE"/>
              <a:t>- (read bubbles)</a:t>
            </a:r>
            <a:endParaRPr/>
          </a:p>
          <a:p>
            <a:pPr marL="0" lvl="0" indent="0" algn="l" rtl="0">
              <a:spcBef>
                <a:spcPts val="0"/>
              </a:spcBef>
              <a:spcAft>
                <a:spcPts val="0"/>
              </a:spcAft>
              <a:buNone/>
            </a:pPr>
            <a:r>
              <a:rPr lang="sv-SE"/>
              <a:t>Lot of good OO principles at work here. We use object composition to wrap the adaptee with an altered interface. We can even use the adapter with any subclass of the adaptee. This pattern binds the client to an interface, not a particular implementation. We could even write several, situationally-appropriate adapters, each converting a different backend set of classes.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06e015081_0_1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06e015081_0_17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So, what we want to do is Create a new class HomeTheaterFacade that exposes a few simple methods., things like startMovie or startSpotify() - high level things - functionality - we might want to perform using this set of underlying classes. Facade treats the home theater components as a subsystem and call on the subsystem to implement its methods. so, rather than includingthat sequence of commands to start a movie, you take those and implement them once in a method in the facade, then never have to reuse that whole sequence again when using the system later, just call the method in the facade instead. Client code calls methods on the facade instead of the individual subsystem classes, so it acts as an interface. We no longer have to communicate directly with the amplifier or the lights, we can communicate through the facade, reducing coupling on the individual classes of the system.</a:t>
            </a:r>
            <a:endParaRPr/>
          </a:p>
          <a:p>
            <a:pPr marL="0" lvl="0" indent="0" algn="l" rtl="0">
              <a:spcBef>
                <a:spcPts val="0"/>
              </a:spcBef>
              <a:spcAft>
                <a:spcPts val="0"/>
              </a:spcAft>
              <a:buNone/>
            </a:pPr>
            <a:r>
              <a:rPr lang="sv-SE"/>
              <a:t>Facade still leaves the individual classes accessible to use directly.. If you need the advanced functionality, it’s still there and ready to be used, but the rest of the time, it simpifies our code and decouples the subsystem from the client code, easing change - if change occurs, we can change the facade instead of client code calling into the individual classes.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b06e015081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b06e015081_0_18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Facade Pattern provides a unified interface to a set of classes in a subsystem. Facade defines a higher-level interface that makes the subsystem - the collected set of classes- easier to use.</a:t>
            </a:r>
            <a:endParaRPr/>
          </a:p>
          <a:p>
            <a:pPr marL="0" lvl="0" indent="0" algn="l" rtl="0">
              <a:spcBef>
                <a:spcPts val="0"/>
              </a:spcBef>
              <a:spcAft>
                <a:spcPts val="0"/>
              </a:spcAft>
              <a:buNone/>
            </a:pPr>
            <a:r>
              <a:rPr lang="sv-SE"/>
              <a:t>There is no encapsulation going on here, no hiding of information. Instead, we’re just offering one more method of access. This is a nice property of the Facade pattern - we provide a simplified interface while still exposing the full functionality of the system to those who want it. Multiple facades may be defined for the same subsystem - the same classes - even to provide different situational functions. This Decouples the client from any one subsystem. Say you add a new home theater component. You just need to change the facade, rather than the code in the client system.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b06e01508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b06e015081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727" name="Google Shape;727;gb06e015081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66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67</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501775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Table 1 shows the traceability relation between the features and the components. The entry in 179 the row of feature Glass f </a:t>
            </a:r>
            <a:r>
              <a:rPr lang="en-US" dirty="0" err="1"/>
              <a:t>ish</a:t>
            </a:r>
            <a:r>
              <a:rPr lang="en-US" dirty="0"/>
              <a:t> means the component Glass f </a:t>
            </a:r>
            <a:r>
              <a:rPr lang="en-US" dirty="0" err="1"/>
              <a:t>ishApp</a:t>
            </a:r>
            <a:r>
              <a:rPr lang="en-US" dirty="0"/>
              <a:t> implements the feature Glass f </a:t>
            </a:r>
            <a:r>
              <a:rPr lang="en-US" dirty="0" err="1"/>
              <a:t>ish</a:t>
            </a:r>
            <a:r>
              <a:rPr lang="en-US" dirty="0"/>
              <a:t>. 180 Similarly, the feature Console can be implemented by the set of components: {</a:t>
            </a:r>
            <a:r>
              <a:rPr lang="en-US" dirty="0" err="1"/>
              <a:t>IConsole</a:t>
            </a:r>
            <a:r>
              <a:rPr lang="en-US" dirty="0"/>
              <a:t>, </a:t>
            </a:r>
            <a:r>
              <a:rPr lang="en-US" dirty="0" err="1"/>
              <a:t>XTerminal</a:t>
            </a:r>
            <a:r>
              <a:rPr lang="en-US" dirty="0"/>
              <a:t>} 181 or {</a:t>
            </a:r>
            <a:r>
              <a:rPr lang="en-US" dirty="0" err="1"/>
              <a:t>IConsole</a:t>
            </a:r>
            <a:r>
              <a:rPr lang="en-US" dirty="0"/>
              <a:t>, Terminal}. For each feature in the client specification, the traceability relation gives 182 the required sets of components. In the feature model, the effective features are only the leaf 183 features. The traceability of a parent feature like the feature GU I can be implemented by the set 184 of components: {IGU I}. The feature GU I can be abstracted by eliminating all of its child features 185 {KDE, GNOME, XFCE}; this allows to analyze the SPL at a higher level of abstraction. Section 3 refer 186 column 3 and 4 from Table 1 to represent the short name for features and components respectively,</a:t>
            </a:r>
          </a:p>
          <a:p>
            <a:r>
              <a:rPr lang="en-US" dirty="0"/>
              <a:t>Component Model: Similar to a feature model, same notations can be used to represent 167 variability amongst the components present in core assets of an SPL, we call it a Component 168 Model (CM). The variability amongst the components can also be represented by any other models 169 like the Orthogonal Variability Model (OVM), Varied Feature Diagram (VFD) and Free Feature 170 Diagrams (FFDs) [20,32]. The component model in Figure 2 represents the resources available 171 to create a virtual machine. The cloud computing technology will create a virtual machine that Version June 22, 2016 submitted to Entropy 5 of 32 172 contains a set of components required to implement the features present in the client </a:t>
            </a:r>
            <a:r>
              <a:rPr lang="en-US" dirty="0" err="1"/>
              <a:t>speci</a:t>
            </a:r>
            <a:r>
              <a:rPr lang="en-US" dirty="0"/>
              <a:t> f </a:t>
            </a:r>
            <a:r>
              <a:rPr lang="en-US" dirty="0" err="1"/>
              <a:t>ication</a:t>
            </a:r>
            <a:r>
              <a:rPr lang="en-US" dirty="0"/>
              <a:t>. 173 Such set of components is called an implementation. The implementation C={</a:t>
            </a:r>
            <a:r>
              <a:rPr lang="en-US" dirty="0" err="1"/>
              <a:t>LinuxCore</a:t>
            </a:r>
            <a:r>
              <a:rPr lang="en-US" dirty="0"/>
              <a:t>, </a:t>
            </a:r>
            <a:r>
              <a:rPr lang="en-US" dirty="0" err="1"/>
              <a:t>IUser</a:t>
            </a:r>
            <a:r>
              <a:rPr lang="en-US" dirty="0"/>
              <a:t>, 174 </a:t>
            </a:r>
            <a:r>
              <a:rPr lang="en-US" dirty="0" err="1"/>
              <a:t>IConsole</a:t>
            </a:r>
            <a:r>
              <a:rPr lang="en-US" dirty="0"/>
              <a:t>, Terminal, </a:t>
            </a:r>
            <a:r>
              <a:rPr lang="en-US" dirty="0" err="1"/>
              <a:t>ILanguage</a:t>
            </a:r>
            <a:r>
              <a:rPr lang="en-US" dirty="0"/>
              <a:t>, C-</a:t>
            </a:r>
            <a:r>
              <a:rPr lang="en-US" dirty="0" err="1"/>
              <a:t>lang</a:t>
            </a:r>
            <a:r>
              <a:rPr lang="en-US" dirty="0"/>
              <a:t>, c-lib } is valid because it satisfies all the constraints on the 175 component model, so a virtual machine can be created with these components. The implementation 176 C={</a:t>
            </a:r>
            <a:r>
              <a:rPr lang="en-US" dirty="0" err="1"/>
              <a:t>LinuxCore</a:t>
            </a:r>
            <a:r>
              <a:rPr lang="en-US" dirty="0"/>
              <a:t>, </a:t>
            </a:r>
            <a:r>
              <a:rPr lang="en-US" dirty="0" err="1"/>
              <a:t>IUser</a:t>
            </a:r>
            <a:r>
              <a:rPr lang="en-US" dirty="0"/>
              <a:t>, </a:t>
            </a:r>
            <a:r>
              <a:rPr lang="en-US" dirty="0" err="1"/>
              <a:t>IConsole</a:t>
            </a:r>
            <a:r>
              <a:rPr lang="en-US" dirty="0"/>
              <a:t>, </a:t>
            </a:r>
            <a:r>
              <a:rPr lang="en-US" dirty="0" err="1"/>
              <a:t>ILanguage</a:t>
            </a:r>
            <a:r>
              <a:rPr lang="en-US" dirty="0"/>
              <a:t>, C-</a:t>
            </a:r>
            <a:r>
              <a:rPr lang="en-US" dirty="0" err="1"/>
              <a:t>lang</a:t>
            </a:r>
            <a:r>
              <a:rPr lang="en-US" dirty="0"/>
              <a:t>, c-lib } is invalid, because the component Terminal 177 or </a:t>
            </a:r>
            <a:r>
              <a:rPr lang="en-US" dirty="0" err="1"/>
              <a:t>XTerminal</a:t>
            </a:r>
            <a:r>
              <a:rPr lang="en-US" dirty="0"/>
              <a:t> or both are required to satisfy the component model constraints </a:t>
            </a:r>
          </a:p>
        </p:txBody>
      </p:sp>
    </p:spTree>
    <p:extLst>
      <p:ext uri="{BB962C8B-B14F-4D97-AF65-F5344CB8AC3E}">
        <p14:creationId xmlns:p14="http://schemas.microsoft.com/office/powerpoint/2010/main" val="1660488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b06e01508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b06e015081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727" name="Google Shape;727;gb06e015081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87</a:t>
            </a:fld>
            <a:endParaRPr/>
          </a:p>
        </p:txBody>
      </p:sp>
    </p:spTree>
    <p:extLst>
      <p:ext uri="{BB962C8B-B14F-4D97-AF65-F5344CB8AC3E}">
        <p14:creationId xmlns:p14="http://schemas.microsoft.com/office/powerpoint/2010/main" val="2249019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b1223b7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b1223b7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sv-SE">
                <a:solidFill>
                  <a:srgbClr val="4F4F4F"/>
                </a:solidFill>
              </a:rPr>
              <a:t>Now, what the $#%#^#$ does complex mean? “complex” can describe about anything. Almost any piece of software you will build, ever, in a professional setting is going to be complex. Anything you build in a team. Anything that is sold commercially. Arguably, every single class you’ve taken here has been prep for building complex systemn. So, we need to focus in this class in some way. Our focus is, then, on variability and evolution. Variability is the ability to change and customize software, to choose from a set of options to configure and evolve software to the needs of new groups of users users over time, delivering these customized variants to the users that need them. Variability is not a one and done design choice - it is a concious process of designing for evolution. It requires designing and redesigning systems to be reused and to work with the code you are reusing. It requires a constant focus on changeability and maintainability. Our ability to add new options and features to code over time, and our ability to keep the existing code still working in the face of constant change. In this class, that is what we define complex to mean and what we focus on.</a:t>
            </a:r>
            <a:endParaRPr/>
          </a:p>
        </p:txBody>
      </p:sp>
      <p:sp>
        <p:nvSpPr>
          <p:cNvPr id="177" name="Google Shape;177;g9b1223b7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88</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665055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b06e015081_0_2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b06e015081_0_24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742" name="Google Shape;742;gb06e015081_0_24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109</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b06e015081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b06e015081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749" name="Google Shape;749;gb06e015081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110</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111</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2080834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112</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4678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113</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902872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114</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33093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115</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7996952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120</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2781749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121</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995001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40c50d2d3_0_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40c50d2d3_0_4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latin typeface="Arial"/>
                <a:ea typeface="Arial"/>
                <a:cs typeface="Arial"/>
                <a:sym typeface="Arial"/>
              </a:rPr>
              <a:t>Much of this course has focused on software product lines (SPLs) - highly configurable families of systems built around common, modularized features. Together, SPLs address the needs of a particular market segment or mission. They are developed from a common set of core assets in a planned way. By developing large software systems in this way, companies can produce a set of products more economically, since the development effort put into the shared assets does not need to be duplicated. SPLs can also help companies to better address product customization tasks to meet specific needs of individual customers. This allows sustaining a high rate of product innovation, while keeping guaranteed levels of overall system performance and quality. SPLs are seen in many domains, and are highly challenging to develop as they have technical, process, organization, and business-related aspects.</a:t>
            </a:r>
            <a:endParaRPr/>
          </a:p>
        </p:txBody>
      </p:sp>
      <p:sp>
        <p:nvSpPr>
          <p:cNvPr id="185" name="Google Shape;185;g940c50d2d3_0_4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122</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429096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123</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842651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124</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4414201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125</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6057331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126</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338399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127</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7225488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128</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907308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129</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3991837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130</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427389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BDC67C5-5955-4C55-9483-D1CAA7796C0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Lucida Sans Unicode" panose="020B0602030504020204" pitchFamily="34" charset="0"/>
              </a:defRPr>
            </a:lvl1pPr>
            <a:lvl2pPr marL="742950" indent="-285750">
              <a:spcBef>
                <a:spcPct val="30000"/>
              </a:spcBef>
              <a:defRPr sz="1200">
                <a:solidFill>
                  <a:schemeClr val="tx1"/>
                </a:solidFill>
                <a:latin typeface="Lucida Sans Unicode" panose="020B0602030504020204" pitchFamily="34" charset="0"/>
              </a:defRPr>
            </a:lvl2pPr>
            <a:lvl3pPr marL="1143000" indent="-228600">
              <a:spcBef>
                <a:spcPct val="30000"/>
              </a:spcBef>
              <a:defRPr sz="1200">
                <a:solidFill>
                  <a:schemeClr val="tx1"/>
                </a:solidFill>
                <a:latin typeface="Lucida Sans Unicode" panose="020B0602030504020204" pitchFamily="34" charset="0"/>
              </a:defRPr>
            </a:lvl3pPr>
            <a:lvl4pPr marL="1600200" indent="-228600">
              <a:spcBef>
                <a:spcPct val="30000"/>
              </a:spcBef>
              <a:defRPr sz="1200">
                <a:solidFill>
                  <a:schemeClr val="tx1"/>
                </a:solidFill>
                <a:latin typeface="Lucida Sans Unicode" panose="020B0602030504020204" pitchFamily="34" charset="0"/>
              </a:defRPr>
            </a:lvl4pPr>
            <a:lvl5pPr marL="2057400" indent="-228600">
              <a:spcBef>
                <a:spcPct val="30000"/>
              </a:spcBef>
              <a:defRPr sz="1200">
                <a:solidFill>
                  <a:schemeClr val="tx1"/>
                </a:solidFill>
                <a:latin typeface="Lucida Sans Unicode" panose="020B0602030504020204" pitchFamily="34" charset="0"/>
              </a:defRPr>
            </a:lvl5pPr>
            <a:lvl6pPr marL="2514600" indent="-228600" eaLnBrk="0" fontAlgn="base" hangingPunct="0">
              <a:spcBef>
                <a:spcPct val="30000"/>
              </a:spcBef>
              <a:spcAft>
                <a:spcPct val="0"/>
              </a:spcAft>
              <a:defRPr sz="1200">
                <a:solidFill>
                  <a:schemeClr val="tx1"/>
                </a:solidFill>
                <a:latin typeface="Lucida Sans Unicode" panose="020B0602030504020204" pitchFamily="34" charset="0"/>
              </a:defRPr>
            </a:lvl6pPr>
            <a:lvl7pPr marL="2971800" indent="-228600" eaLnBrk="0" fontAlgn="base" hangingPunct="0">
              <a:spcBef>
                <a:spcPct val="30000"/>
              </a:spcBef>
              <a:spcAft>
                <a:spcPct val="0"/>
              </a:spcAft>
              <a:defRPr sz="1200">
                <a:solidFill>
                  <a:schemeClr val="tx1"/>
                </a:solidFill>
                <a:latin typeface="Lucida Sans Unicode" panose="020B0602030504020204" pitchFamily="34" charset="0"/>
              </a:defRPr>
            </a:lvl7pPr>
            <a:lvl8pPr marL="3429000" indent="-228600" eaLnBrk="0" fontAlgn="base" hangingPunct="0">
              <a:spcBef>
                <a:spcPct val="30000"/>
              </a:spcBef>
              <a:spcAft>
                <a:spcPct val="0"/>
              </a:spcAft>
              <a:defRPr sz="1200">
                <a:solidFill>
                  <a:schemeClr val="tx1"/>
                </a:solidFill>
                <a:latin typeface="Lucida Sans Unicode" panose="020B0602030504020204" pitchFamily="34" charset="0"/>
              </a:defRPr>
            </a:lvl8pPr>
            <a:lvl9pPr marL="3886200" indent="-228600" eaLnBrk="0" fontAlgn="base" hangingPunct="0">
              <a:spcBef>
                <a:spcPct val="30000"/>
              </a:spcBef>
              <a:spcAft>
                <a:spcPct val="0"/>
              </a:spcAft>
              <a:defRPr sz="1200">
                <a:solidFill>
                  <a:schemeClr val="tx1"/>
                </a:solidFill>
                <a:latin typeface="Lucida Sans Unicode" panose="020B0602030504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081424BD-6343-406B-A9D3-2335632B1B78}" type="slidenum">
              <a:rPr kumimoji="0" lang="en-GB" altLang="en-US" sz="1200" b="0" i="0" u="none" strike="noStrike" kern="0" cap="none" spc="0" normalizeH="0" baseline="0" noProof="0" smtClean="0">
                <a:ln>
                  <a:noFill/>
                </a:ln>
                <a:solidFill>
                  <a:srgbClr val="000000"/>
                </a:solidFill>
                <a:effectLst/>
                <a:uLnTx/>
                <a:uFillTx/>
                <a:latin typeface="Lucida Sans Unicode" panose="020B0602030504020204" pitchFamily="34" charset="0"/>
                <a:cs typeface="Arial"/>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131</a:t>
            </a:fld>
            <a:endParaRPr kumimoji="0" lang="en-GB" altLang="en-US" sz="1200" b="0" i="0" u="none" strike="noStrike" kern="0" cap="none" spc="0" normalizeH="0" baseline="0" noProof="0" dirty="0">
              <a:ln>
                <a:noFill/>
              </a:ln>
              <a:solidFill>
                <a:srgbClr val="000000"/>
              </a:solidFill>
              <a:effectLst/>
              <a:uLnTx/>
              <a:uFillTx/>
              <a:latin typeface="Lucida Sans Unicode" panose="020B0602030504020204" pitchFamily="34" charset="0"/>
              <a:cs typeface="Arial"/>
              <a:sym typeface="Arial"/>
            </a:endParaRPr>
          </a:p>
        </p:txBody>
      </p:sp>
      <p:sp>
        <p:nvSpPr>
          <p:cNvPr id="9219" name="Rectangle 2">
            <a:extLst>
              <a:ext uri="{FF2B5EF4-FFF2-40B4-BE49-F238E27FC236}">
                <a16:creationId xmlns:a16="http://schemas.microsoft.com/office/drawing/2014/main" id="{D56C965C-BBEB-407E-ADD5-814A035E9F56}"/>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7119F0E9-47C9-4BBE-BA1E-16E20CB348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nl-NL" altLang="en-US"/>
          </a:p>
        </p:txBody>
      </p:sp>
    </p:spTree>
    <p:extLst>
      <p:ext uri="{BB962C8B-B14F-4D97-AF65-F5344CB8AC3E}">
        <p14:creationId xmlns:p14="http://schemas.microsoft.com/office/powerpoint/2010/main" val="1973366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40c50d2d3_1_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940c50d2d3_1_3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latin typeface="Arial"/>
                <a:ea typeface="Arial"/>
                <a:cs typeface="Arial"/>
                <a:sym typeface="Arial"/>
              </a:rPr>
              <a:t>The central idea of software product lines is that i</a:t>
            </a:r>
            <a:r>
              <a:rPr lang="sv-SE" sz="1000">
                <a:solidFill>
                  <a:srgbClr val="131413"/>
                </a:solidFill>
                <a:latin typeface="Arial"/>
                <a:ea typeface="Arial"/>
                <a:cs typeface="Arial"/>
                <a:sym typeface="Arial"/>
              </a:rPr>
              <a:t>nstead of developing software systems from scratch, they should be constructed from reusable parts. Instead of composing a software system always in the same way, it should be tailored to requirements of the customer, where customers can select from a large space of configuration options. The software product line approach provides a form of mass customization by constructing individual solutions based on a portfolio of reusable software components - those shared assets I keep mentioning - where an asset can be code components, APIs, UI elements, images, and other resources. It introduces individualism into software production, but still retains the benefits of mass production in that huge domain and market segments can be served. It also avoids the exponential explosion in time and space, as we don’t manage entire clones, but rather the one portfolio of assets and variation points. </a:t>
            </a:r>
            <a:endParaRPr/>
          </a:p>
        </p:txBody>
      </p:sp>
      <p:sp>
        <p:nvSpPr>
          <p:cNvPr id="198" name="Google Shape;198;g940c50d2d3_1_3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b06e015081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b06e015081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764" name="Google Shape;764;gb06e015081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132</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b06e015081_0_2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b06e015081_0_20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We can break testing into independent stages that we stagger throughout the development process. These stages are largely built around different levels of granularity within the system under test. If we look at the system from the outside, it looks like this box. It has interfaces - maybe a GUI, maybe an API, maybe some kind of command line interface. However, there is also a lot going on inside. (click). The system as a whole tends to be architected, as we saw, as a set of larger indepedendent subsystems. Each of these has their own interface, and the subsystems communicate with each other through those interfaces. (click) then, within those, we have a bunch of individual, standalone UNITS (classes), all working together to produce the functionality offered by that subsystem, by calling methods in the other classes when needed - with methods forming another kind of interface. We need to test at all of these levels - class (or unit), subsystems, and the system as a whole. </a:t>
            </a:r>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b06e015081_0_2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b06e015081_0_20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Broadly, then, when we talk about testing, we talk about either unit testing or system-level testing, with a couple of distinct types of testing in there. (1) is where we tend to spend most of our testing time - we take small pieces of the system - units - the smallest chunk of system we can work with. Generally one class or a small cluster of classes. And we test those in isolation from the rest of the system. We take a class, and come up with tests for each of its methods. We try to isolate these units as much as possible - even faking the results passed from pieces of the system that we aren’t currently testing. Then we move up the ladder to what we collectively call system testing, which encomapsses three things. (click) Subsystem Integration Testing: We bring these units together - which have now been tested independently and we test their integration with each other - can they work together without breaking everything. </a:t>
            </a:r>
            <a:r>
              <a:rPr lang="sv-SE">
                <a:solidFill>
                  <a:srgbClr val="4F4F4F"/>
                </a:solidFill>
              </a:rPr>
              <a:t>Even if we’ve tested the individual units, faults can emerge from their combination, so we integrate the units together and test their combination and whether the subsystem as a whole can perform the functions that we stated in the specification. (click) Then we can test the system as a whole, through its high-level interfaces, to test the integration of the combined system to ensure that therre aren’t integration errors and that the product as a whole meets the requirements. This is System Integration Testing. (click) The third element of system testing is what we call UI testing - where we test from the direct perspective of a user, generally through a GUI. System Integration Testing and UI testing tend to have a blurry line between them, and more come down to whether tests are executed through a GUI or a program-level interface like a REST API or through the command line.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b06e015081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b06e015081_0_2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sv-SE">
                <a:solidFill>
                  <a:srgbClr val="4F4F4F"/>
                </a:solidFill>
              </a:rPr>
              <a:t>Creating System-level tests is a five stage process. </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sv-SE"/>
              <a:t>Y</a:t>
            </a:r>
            <a:r>
              <a:rPr lang="sv-SE">
                <a:solidFill>
                  <a:schemeClr val="dk1"/>
                </a:solidFill>
              </a:rPr>
              <a:t>ou need to figure out what the independently testable</a:t>
            </a:r>
            <a:r>
              <a:rPr lang="sv-SE"/>
              <a:t> functionality </a:t>
            </a:r>
            <a:r>
              <a:rPr lang="sv-SE">
                <a:solidFill>
                  <a:schemeClr val="dk1"/>
                </a:solidFill>
              </a:rPr>
              <a:t>of your system or subsystem </a:t>
            </a:r>
            <a:r>
              <a:rPr lang="sv-SE"/>
              <a:t>is</a:t>
            </a:r>
            <a:r>
              <a:rPr lang="sv-SE">
                <a:solidFill>
                  <a:schemeClr val="dk1"/>
                </a:solidFill>
              </a:rPr>
              <a:t>. What features or functions are surfaced by </a:t>
            </a:r>
            <a:r>
              <a:rPr lang="sv-SE"/>
              <a:t>an interface and </a:t>
            </a:r>
            <a:r>
              <a:rPr lang="sv-SE">
                <a:solidFill>
                  <a:schemeClr val="dk1"/>
                </a:solidFill>
              </a:rPr>
              <a:t>can be tested in isolation. What can we push and observe in the software?</a:t>
            </a:r>
            <a:endParaRPr>
              <a:solidFill>
                <a:schemeClr val="dk1"/>
              </a:solidFill>
            </a:endParaRPr>
          </a:p>
          <a:p>
            <a:pPr marL="457200" lvl="0" indent="-317500" algn="l" rtl="0">
              <a:lnSpc>
                <a:spcPct val="115000"/>
              </a:lnSpc>
              <a:spcBef>
                <a:spcPts val="0"/>
              </a:spcBef>
              <a:spcAft>
                <a:spcPts val="0"/>
              </a:spcAft>
              <a:buSzPts val="1400"/>
              <a:buChar char="-"/>
            </a:pPr>
            <a:r>
              <a:rPr lang="sv-SE"/>
              <a:t>For each of those features, what varies? What can you control when you test? This includes both the actual input parameters - what you can pass to the functionality - and any other choices you can make. In a SPL, this includes the set of features you choose from that affect this functionality, and those choices in turn affect other choices. </a:t>
            </a:r>
            <a:endParaRPr/>
          </a:p>
          <a:p>
            <a:pPr marL="457200" lvl="0" indent="-317500" algn="l" rtl="0">
              <a:lnSpc>
                <a:spcPct val="115000"/>
              </a:lnSpc>
              <a:spcBef>
                <a:spcPts val="0"/>
              </a:spcBef>
              <a:spcAft>
                <a:spcPts val="0"/>
              </a:spcAft>
              <a:buClr>
                <a:schemeClr val="dk1"/>
              </a:buClr>
              <a:buSzPts val="1400"/>
              <a:buChar char="-"/>
            </a:pPr>
            <a:r>
              <a:rPr lang="sv-SE">
                <a:solidFill>
                  <a:schemeClr val="dk1"/>
                </a:solidFill>
              </a:rPr>
              <a:t>For each of those features, what are the possible outcomes - each </a:t>
            </a:r>
            <a:r>
              <a:rPr lang="sv-SE"/>
              <a:t>possible normal outcome or error</a:t>
            </a:r>
            <a:r>
              <a:rPr lang="sv-SE">
                <a:solidFill>
                  <a:schemeClr val="dk1"/>
                </a:solidFill>
              </a:rPr>
              <a:t> outcome - and </a:t>
            </a:r>
            <a:r>
              <a:rPr lang="sv-SE"/>
              <a:t>for each choice, what</a:t>
            </a:r>
            <a:r>
              <a:rPr lang="sv-SE">
                <a:solidFill>
                  <a:schemeClr val="dk1"/>
                </a:solidFill>
              </a:rPr>
              <a:t> kind of input will trigger each </a:t>
            </a:r>
            <a:r>
              <a:rPr lang="sv-SE"/>
              <a:t>possible outcome</a:t>
            </a:r>
            <a:r>
              <a:rPr lang="sv-SE">
                <a:solidFill>
                  <a:schemeClr val="dk1"/>
                </a:solidFill>
              </a:rPr>
              <a:t>.</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sv-SE"/>
              <a:t>This leads you to abstract test case types, based on the combinations of choices we can make</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sv-SE">
                <a:solidFill>
                  <a:schemeClr val="dk1"/>
                </a:solidFill>
              </a:rPr>
              <a:t>Then, instantiate the specifications by providing concrete input inst</a:t>
            </a:r>
            <a:r>
              <a:rPr lang="sv-SE"/>
              <a:t>ead of abstract choices</a:t>
            </a:r>
            <a:r>
              <a:rPr lang="sv-SE">
                <a:solidFill>
                  <a:schemeClr val="dk1"/>
                </a:solidFill>
              </a:rPr>
              <a:t> to produce individual test cases with </a:t>
            </a:r>
            <a:r>
              <a:rPr lang="sv-SE"/>
              <a:t>exact</a:t>
            </a:r>
            <a:r>
              <a:rPr lang="sv-SE">
                <a:solidFill>
                  <a:schemeClr val="dk1"/>
                </a:solidFill>
              </a:rPr>
              <a:t> input and expected output pairings.</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b06e015081_0_2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b06e015081_0_2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Now, this process leaves you with all of these test specifications, abstract descriptions of test cases you could create. Each of those can lead to hundreds of concrete test cases. This is for ONE high-level function of your software. You clearly can’t try every one of those specifations. Which are important, then? Which should you take and instantiate as concrete system level test cases? This is something we will explore today. In short, (last two)</a:t>
            </a:r>
            <a:endParaRPr/>
          </a:p>
        </p:txBody>
      </p:sp>
      <p:sp>
        <p:nvSpPr>
          <p:cNvPr id="843" name="Google Shape;843;gb06e015081_0_2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136</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06e015081_0_2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06e015081_0_22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sv-SE"/>
              <a:t>(title) is A method of generating test specifications from requirement specifications that simply adds a small number of additional steps on the process discussed last class. </a:t>
            </a:r>
            <a:endParaRPr/>
          </a:p>
          <a:p>
            <a:pPr marL="0" lvl="0" indent="0" algn="l" rtl="0">
              <a:lnSpc>
                <a:spcPct val="115000"/>
              </a:lnSpc>
              <a:spcBef>
                <a:spcPts val="0"/>
              </a:spcBef>
              <a:spcAft>
                <a:spcPts val="0"/>
              </a:spcAft>
              <a:buNone/>
            </a:pPr>
            <a:r>
              <a:rPr lang="sv-SE"/>
              <a:t>For an independently testable function, you identify (2). Choices and representative values are things we covered last time. Choices are what you control when testing - the types of values you can feed a parameter, the variants you choose at variation points in your feature model, and additional environmental factors that  can influence the outcome of the function. Then, you identify representative values for each choice. Divide the input space up into logical partitions based on the outcomes they can trigger in the function. The new element here are the constraints. Three types of constraints - called if-constraints, error constraints, and single constraints, are used to control the number of test case specifications that you need to create concrete test cases for. </a:t>
            </a:r>
            <a:r>
              <a:rPr lang="sv-SE">
                <a:solidFill>
                  <a:schemeClr val="dk1"/>
                </a:solidFill>
              </a:rPr>
              <a:t>once you have these categories, choices, and constraints, you can use them to estimate the number of test cases that you’ll need to generate, and (</a:t>
            </a:r>
            <a:r>
              <a:rPr lang="sv-SE"/>
              <a:t>last point</a:t>
            </a:r>
            <a:r>
              <a:rPr lang="sv-SE">
                <a:solidFill>
                  <a:schemeClr val="dk1"/>
                </a:solidFill>
              </a:rPr>
              <a:t>). This lets you determine the number of cases that you’ll need to create before spending human effort creating them. That’s a powerful concept - if you end up with too many test cases that need to be formed, you can apply more constraints until you get a reasonably sized test suite. This is obviously a better apporach than building a bunch of tests and then realizing that you’re out of time</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b06e015081_0_2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b06e015081_0_23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sv-SE">
                <a:solidFill>
                  <a:schemeClr val="dk1"/>
                </a:solidFill>
              </a:rPr>
              <a:t>There are three types of constraints that we can define to reduce the number of pairings. </a:t>
            </a:r>
            <a:endParaRPr>
              <a:solidFill>
                <a:schemeClr val="dk1"/>
              </a:solidFill>
            </a:endParaRPr>
          </a:p>
          <a:p>
            <a:pPr marL="0" lvl="0" indent="0" algn="l" rtl="0">
              <a:lnSpc>
                <a:spcPct val="115000"/>
              </a:lnSpc>
              <a:spcBef>
                <a:spcPts val="0"/>
              </a:spcBef>
              <a:spcAft>
                <a:spcPts val="0"/>
              </a:spcAft>
              <a:buNone/>
            </a:pPr>
            <a:r>
              <a:rPr lang="sv-SE">
                <a:solidFill>
                  <a:schemeClr val="dk1"/>
                </a:solidFill>
              </a:rPr>
              <a:t>-</a:t>
            </a:r>
            <a:r>
              <a:rPr lang="sv-SE"/>
              <a:t>(1-2) </a:t>
            </a:r>
            <a:r>
              <a:rPr lang="sv-SE">
                <a:solidFill>
                  <a:schemeClr val="dk1"/>
                </a:solidFill>
              </a:rPr>
              <a:t> for instance, you might </a:t>
            </a:r>
            <a:r>
              <a:rPr lang="sv-SE"/>
              <a:t>choose a value for one choice</a:t>
            </a:r>
            <a:r>
              <a:rPr lang="sv-SE">
                <a:solidFill>
                  <a:schemeClr val="dk1"/>
                </a:solidFill>
              </a:rPr>
              <a:t> only if a particular </a:t>
            </a:r>
            <a:r>
              <a:rPr lang="sv-SE"/>
              <a:t>value is used for another choice</a:t>
            </a:r>
            <a:r>
              <a:rPr lang="sv-SE">
                <a:solidFill>
                  <a:schemeClr val="dk1"/>
                </a:solidFill>
              </a:rPr>
              <a:t>.</a:t>
            </a:r>
            <a:endParaRPr>
              <a:solidFill>
                <a:schemeClr val="dk1"/>
              </a:solidFill>
            </a:endParaRPr>
          </a:p>
          <a:p>
            <a:pPr marL="0" lvl="0" indent="0" algn="l" rtl="0">
              <a:lnSpc>
                <a:spcPct val="115000"/>
              </a:lnSpc>
              <a:spcBef>
                <a:spcPts val="0"/>
              </a:spcBef>
              <a:spcAft>
                <a:spcPts val="0"/>
              </a:spcAft>
              <a:buNone/>
            </a:pPr>
            <a:r>
              <a:rPr lang="sv-SE">
                <a:solidFill>
                  <a:schemeClr val="dk1"/>
                </a:solidFill>
              </a:rPr>
              <a:t>-</a:t>
            </a:r>
            <a:r>
              <a:rPr lang="sv-SE"/>
              <a:t>(3-4) </a:t>
            </a:r>
            <a:r>
              <a:rPr lang="sv-SE">
                <a:solidFill>
                  <a:schemeClr val="dk1"/>
                </a:solidFill>
              </a:rPr>
              <a:t>so we don’t need every combination of </a:t>
            </a:r>
            <a:r>
              <a:rPr lang="sv-SE"/>
              <a:t>values for all choices that include this particular value </a:t>
            </a:r>
            <a:r>
              <a:rPr lang="sv-SE">
                <a:solidFill>
                  <a:schemeClr val="dk1"/>
                </a:solidFill>
              </a:rPr>
              <a:t>Just one test with this error-inducing </a:t>
            </a:r>
            <a:r>
              <a:rPr lang="sv-SE"/>
              <a:t>value </a:t>
            </a:r>
            <a:r>
              <a:rPr lang="sv-SE">
                <a:solidFill>
                  <a:schemeClr val="dk1"/>
                </a:solidFill>
              </a:rPr>
              <a:t>should </a:t>
            </a:r>
            <a:r>
              <a:rPr lang="sv-SE"/>
              <a:t>be enough </a:t>
            </a:r>
            <a:r>
              <a:rPr lang="sv-SE">
                <a:solidFill>
                  <a:schemeClr val="dk1"/>
                </a:solidFill>
              </a:rPr>
              <a:t>for us.</a:t>
            </a:r>
            <a:endParaRPr>
              <a:solidFill>
                <a:schemeClr val="dk1"/>
              </a:solidFill>
            </a:endParaRPr>
          </a:p>
          <a:p>
            <a:pPr marL="0" lvl="0" indent="0" algn="l" rtl="0">
              <a:lnSpc>
                <a:spcPct val="115000"/>
              </a:lnSpc>
              <a:spcBef>
                <a:spcPts val="0"/>
              </a:spcBef>
              <a:spcAft>
                <a:spcPts val="0"/>
              </a:spcAft>
              <a:buNone/>
            </a:pPr>
            <a:r>
              <a:rPr lang="sv-SE">
                <a:solidFill>
                  <a:schemeClr val="dk1"/>
                </a:solidFill>
              </a:rPr>
              <a:t>- (5-6) Single is similar to error, but more general purpose. A </a:t>
            </a:r>
            <a:r>
              <a:rPr lang="sv-SE"/>
              <a:t>value</a:t>
            </a:r>
            <a:r>
              <a:rPr lang="sv-SE">
                <a:solidFill>
                  <a:schemeClr val="dk1"/>
                </a:solidFill>
              </a:rPr>
              <a:t> is special</a:t>
            </a:r>
            <a:r>
              <a:rPr lang="sv-SE"/>
              <a:t> or </a:t>
            </a:r>
            <a:r>
              <a:rPr lang="sv-SE">
                <a:solidFill>
                  <a:schemeClr val="dk1"/>
                </a:solidFill>
              </a:rPr>
              <a:t>unusual</a:t>
            </a:r>
            <a:r>
              <a:rPr lang="sv-SE"/>
              <a:t> in some way, but should still give us a “good” normal outcome. S</a:t>
            </a:r>
            <a:r>
              <a:rPr lang="sv-SE">
                <a:solidFill>
                  <a:schemeClr val="dk1"/>
                </a:solidFill>
              </a:rPr>
              <a:t>o we want to</a:t>
            </a:r>
            <a:r>
              <a:rPr lang="sv-SE"/>
              <a:t>try it once just to be sure</a:t>
            </a:r>
            <a:r>
              <a:rPr lang="sv-SE">
                <a:solidFill>
                  <a:schemeClr val="dk1"/>
                </a:solidFill>
              </a:rPr>
              <a:t>. </a:t>
            </a:r>
            <a:r>
              <a:rPr lang="sv-SE"/>
              <a:t>However, w</a:t>
            </a:r>
            <a:r>
              <a:rPr lang="sv-SE">
                <a:solidFill>
                  <a:schemeClr val="dk1"/>
                </a:solidFill>
              </a:rPr>
              <a:t>e don’t need every combination of other </a:t>
            </a:r>
            <a:r>
              <a:rPr lang="sv-SE"/>
              <a:t>values for other choices with this one value for this one choice</a:t>
            </a:r>
            <a:r>
              <a:rPr lang="sv-SE">
                <a:solidFill>
                  <a:schemeClr val="dk1"/>
                </a:solidFill>
              </a:rPr>
              <a:t>. We just need one test that uses this particular </a:t>
            </a:r>
            <a:r>
              <a:rPr lang="sv-SE"/>
              <a:t>value </a:t>
            </a:r>
            <a:r>
              <a:rPr lang="sv-SE">
                <a:solidFill>
                  <a:schemeClr val="dk1"/>
                </a:solidFill>
              </a:rPr>
              <a:t>and we can move on.</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b06e015081_0_2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b06e015081_0_23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sv-SE">
                <a:solidFill>
                  <a:schemeClr val="dk1"/>
                </a:solidFill>
              </a:rPr>
              <a:t>Let’s take</a:t>
            </a:r>
            <a:r>
              <a:rPr lang="sv-SE"/>
              <a:t> a simple example, a </a:t>
            </a:r>
            <a:r>
              <a:rPr lang="sv-SE">
                <a:solidFill>
                  <a:schemeClr val="dk1"/>
                </a:solidFill>
              </a:rPr>
              <a:t>substr</a:t>
            </a:r>
            <a:r>
              <a:rPr lang="sv-SE"/>
              <a:t> function. Takes in a string and an index and returns everything from the start of the string to that index. For each choice, we have some representative values (go over)</a:t>
            </a:r>
            <a:endParaRPr/>
          </a:p>
          <a:p>
            <a:pPr marL="0" lvl="0" indent="0" algn="l" rtl="0">
              <a:lnSpc>
                <a:spcPct val="115000"/>
              </a:lnSpc>
              <a:spcBef>
                <a:spcPts val="0"/>
              </a:spcBef>
              <a:spcAft>
                <a:spcPts val="0"/>
              </a:spcAft>
              <a:buNone/>
            </a:pPr>
            <a:r>
              <a:rPr lang="sv-SE">
                <a:solidFill>
                  <a:schemeClr val="dk1"/>
                </a:solidFill>
              </a:rPr>
              <a:t>What are some of the constraints we can try applying? (discuss)</a:t>
            </a:r>
            <a:endParaRPr>
              <a:solidFill>
                <a:schemeClr val="dk1"/>
              </a:solidFill>
            </a:endParaRPr>
          </a:p>
          <a:p>
            <a:pPr marL="0" lvl="0" indent="0" algn="l" rtl="0">
              <a:lnSpc>
                <a:spcPct val="115000"/>
              </a:lnSpc>
              <a:spcBef>
                <a:spcPts val="0"/>
              </a:spcBef>
              <a:spcAft>
                <a:spcPts val="0"/>
              </a:spcAft>
              <a:buNone/>
            </a:pPr>
            <a:r>
              <a:rPr lang="sv-SE"/>
              <a:t>(click)</a:t>
            </a:r>
            <a:r>
              <a:rPr lang="sv-SE">
                <a:solidFill>
                  <a:schemeClr val="dk1"/>
                </a:solidFill>
              </a:rPr>
              <a:t>- prop/if read</a:t>
            </a:r>
            <a:endParaRPr>
              <a:solidFill>
                <a:schemeClr val="dk1"/>
              </a:solidFill>
            </a:endParaRPr>
          </a:p>
          <a:p>
            <a:pPr marL="0" lvl="0" indent="0" algn="l" rtl="0">
              <a:lnSpc>
                <a:spcPct val="115000"/>
              </a:lnSpc>
              <a:spcBef>
                <a:spcPts val="0"/>
              </a:spcBef>
              <a:spcAft>
                <a:spcPts val="0"/>
              </a:spcAft>
              <a:buNone/>
            </a:pPr>
            <a:r>
              <a:rPr lang="sv-SE"/>
              <a:t>(click)</a:t>
            </a:r>
            <a:r>
              <a:rPr lang="sv-SE">
                <a:solidFill>
                  <a:schemeClr val="dk1"/>
                </a:solidFill>
              </a:rPr>
              <a:t>- error</a:t>
            </a:r>
            <a:endParaRPr>
              <a:solidFill>
                <a:schemeClr val="dk1"/>
              </a:solidFill>
            </a:endParaRPr>
          </a:p>
          <a:p>
            <a:pPr marL="0" lvl="0" indent="0" algn="l" rtl="0">
              <a:lnSpc>
                <a:spcPct val="115000"/>
              </a:lnSpc>
              <a:spcBef>
                <a:spcPts val="0"/>
              </a:spcBef>
              <a:spcAft>
                <a:spcPts val="0"/>
              </a:spcAft>
              <a:buNone/>
            </a:pPr>
            <a:r>
              <a:rPr lang="sv-SE">
                <a:solidFill>
                  <a:schemeClr val="dk1"/>
                </a:solidFill>
              </a:rPr>
              <a:t>(click)- single - this one</a:t>
            </a:r>
            <a:r>
              <a:rPr lang="sv-SE"/>
              <a:t> </a:t>
            </a:r>
            <a:r>
              <a:rPr lang="sv-SE">
                <a:solidFill>
                  <a:schemeClr val="dk1"/>
                </a:solidFill>
              </a:rPr>
              <a:t>shouldn’t result in an error</a:t>
            </a:r>
            <a:r>
              <a:rPr lang="sv-SE"/>
              <a:t>, but werid things could happen. </a:t>
            </a:r>
            <a:r>
              <a:rPr lang="sv-SE">
                <a:solidFill>
                  <a:schemeClr val="dk1"/>
                </a:solidFill>
              </a:rPr>
              <a:t>We only really need to try it out once. It should execute and work,. So, let’s </a:t>
            </a:r>
            <a:r>
              <a:rPr lang="sv-SE"/>
              <a:t>t</a:t>
            </a:r>
            <a:r>
              <a:rPr lang="sv-SE">
                <a:solidFill>
                  <a:schemeClr val="dk1"/>
                </a:solidFill>
              </a:rPr>
              <a:t>ry it once</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b06e015081_0_2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b06e015081_0_24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However you get value classes for each choice, the next step in producing test case specifications is selecting combinations of values for those choices. A simple approach is to exhaustively enumerate all possible combinations of values, but as we saw the number of possible combinations explodes. Some methods, like the category-partition method, take exhaustive enumeration as a base approach to generating combinations, but allow the test designer to add constraints that limit growth in the number of combinations. This can be a reasonable approach when the constraints come naturally from the application domain, and eliminate many redundant combinations (like the “error” entries in the category-partition testing examples). It doesn’t work if you lack real constraints from the application domain,and  the test designer is forced to add arbitrary constraints whose sole purpose is to reduce the number of combinations. How do you know you got it right? Consider the set of features that control the appearance of our web site, shown here on this slide.  Exhaustive enumeration produces 432 combinations, which is too many for one feature. WE could hypothesize some constraints, such as observing that monochrome displays are limited mostly to hand-held devices, but radical reductions require adding several “single” and “property” constraints without any particular rationale. This is where category partition method can break down and why it is more of a starting point then the end point. So, what can we do with this? </a:t>
            </a:r>
            <a:endParaRPr/>
          </a:p>
        </p:txBody>
      </p:sp>
      <p:sp>
        <p:nvSpPr>
          <p:cNvPr id="879" name="Google Shape;879;gb06e015081_0_24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140</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b06e015081_0_2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b06e015081_0_24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sv-SE">
                <a:solidFill>
                  <a:srgbClr val="4F4F4F"/>
                </a:solidFill>
              </a:rPr>
              <a:t>When it is reasonable to expect some potential interaction between features, but covering all combinations is impractical, a reasonable alternative is to cover all k-way combinations for k &lt; n, up to the limit of what we want to examine -  typically pairs or triples (2-way or 3-way) feature interactions. How much does generating possible pairs of values save, compared to coming up with all combinations? We have already observed that the number of all combinations is the product of the number of values for each choice, and that this product grows exponentially with the number of choices. It turns out that the number of combinations needed to cover all possible pairs of values grows only logarithmically with the number of choices — an enormous savings in effort. (last two points)</a:t>
            </a:r>
            <a:endParaRPr>
              <a:solidFill>
                <a:srgbClr val="4F4F4F"/>
              </a:solidFill>
            </a:endParaRPr>
          </a:p>
          <a:p>
            <a:pPr marL="0" lvl="0" indent="0" algn="l" rtl="0">
              <a:spcBef>
                <a:spcPts val="0"/>
              </a:spcBef>
              <a:spcAft>
                <a:spcPts val="0"/>
              </a:spcAft>
              <a:buNone/>
            </a:pPr>
            <a:endParaRPr/>
          </a:p>
        </p:txBody>
      </p:sp>
      <p:sp>
        <p:nvSpPr>
          <p:cNvPr id="888" name="Google Shape;888;gb06e015081_0_24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141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40c50d2d3_1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40c50d2d3_1_4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sv-SE" sz="1000">
                <a:solidFill>
                  <a:srgbClr val="131413"/>
                </a:solidFill>
                <a:latin typeface="Arial"/>
                <a:ea typeface="Arial"/>
                <a:cs typeface="Arial"/>
                <a:sym typeface="Arial"/>
              </a:rPr>
              <a:t>Ideally, based on a set of reusable parts, a software manufacturer can generate a software product based on the requirements of a certain customer. The concept of a feature is central to achieve this level of automation. Features are used to distinguish the products of a product line, for example: one text editor provides a spell-checking feature, while another version does not. Database system variant A provides multi-user support, variant B does not. E-mail client A supports IMAP and POP3, client B supports only POP3.” and so on.</a:t>
            </a:r>
            <a:r>
              <a:rPr lang="sv-SE" sz="1100">
                <a:latin typeface="Arial"/>
                <a:ea typeface="Arial"/>
                <a:cs typeface="Arial"/>
                <a:sym typeface="Arial"/>
              </a:rPr>
              <a:t> As a result, we tend</a:t>
            </a:r>
            <a:r>
              <a:rPr lang="sv-SE" sz="1000">
                <a:solidFill>
                  <a:srgbClr val="131413"/>
                </a:solidFill>
                <a:latin typeface="Arial"/>
                <a:ea typeface="Arial"/>
                <a:cs typeface="Arial"/>
                <a:sym typeface="Arial"/>
              </a:rPr>
              <a:t>to organize and structure the whole product-line process as well as all software artifacts involved in terms of features, and reason abotu variability by discussing how we control, implement, and verify the interactions between features. This way, it is easy to trace the requirements of a customer to the software artifacts that provide the corresponding functionality. We features explicit in requirements, design, code, testing, and so forth—across the entire life cycle.</a:t>
            </a:r>
            <a:endParaRPr/>
          </a:p>
        </p:txBody>
      </p:sp>
      <p:sp>
        <p:nvSpPr>
          <p:cNvPr id="206" name="Google Shape;206;g940c50d2d3_1_4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b06e015081_0_2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b06e015081_0_25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Five choices. Two with four options, and three with three = 432 combinations, but we can do it in less. Again, start with two variables. Start with the ones with the most options. In this case, we have two with four choices (click) So, 16 combinations (4x4). (go over) Now, we want to add a third. The rest all have three values, so add any of those. We will add bandwidth mode (click) Here, we want to again try to match all combinations with the previous two. (go over). Now, there are fewer values for this variable, so you’ll notice some dashes. These are cases where we don’t really care what value we pick. We might need to fill in some of these later on, but for now, they could be any combination. (click) Now, we bring in the fourth, fonts. (click) Now, here we need to go back and fill in a “don’t care” for bandwidth mode to get a “mobile” interaction with minimal. Finally, we add that fifth, screen size (click) Here, we don’t need to set any more don’t care values to get all combinations in. So, we can do this in 16 tests. Way better than 432! We might still miss issues with higher-order feature interactions, but all 2-way interactions - which are the most common source of problems - will be caught this way.</a:t>
            </a:r>
            <a:endParaRPr/>
          </a:p>
        </p:txBody>
      </p:sp>
      <p:sp>
        <p:nvSpPr>
          <p:cNvPr id="896" name="Google Shape;896;gb06e015081_0_25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142</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b06e015081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b06e015081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909" name="Google Shape;909;gb06e015081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143</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b06e015081_0_25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(3-5). </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p:txBody>
      </p:sp>
      <p:sp>
        <p:nvSpPr>
          <p:cNvPr id="915" name="Google Shape;915;gb06e015081_0_25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b06e015081_0_27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b06e015081_0_27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Let’s reformulate how we think of testing a little. </a:t>
            </a:r>
            <a:r>
              <a:rPr lang="sv-SE" sz="1100">
                <a:solidFill>
                  <a:srgbClr val="000000"/>
                </a:solidFill>
                <a:latin typeface="Arial"/>
                <a:ea typeface="Arial"/>
                <a:cs typeface="Arial"/>
                <a:sym typeface="Arial"/>
              </a:rPr>
              <a:t>The common thread is that we have a purpose in testing, some kind of goal in mind </a:t>
            </a:r>
            <a:r>
              <a:rPr lang="sv-SE"/>
              <a:t>(2, whatever we want to do when we create tests)</a:t>
            </a:r>
            <a:endParaRPr/>
          </a:p>
          <a:p>
            <a:pPr marL="0" lvl="0" indent="0" algn="l" rtl="0">
              <a:spcBef>
                <a:spcPts val="0"/>
              </a:spcBef>
              <a:spcAft>
                <a:spcPts val="0"/>
              </a:spcAft>
              <a:buNone/>
            </a:pPr>
            <a:r>
              <a:rPr lang="sv-SE"/>
              <a:t>(3) Out of the massive space of input, we want any one that gives us what we are searching for. The smallest covering array of 2-way interactions, tests that achieve 100% statement coverage, tests that detect a set of seeded faults, etc. </a:t>
            </a:r>
            <a:endParaRPr/>
          </a:p>
          <a:p>
            <a:pPr marL="0" lvl="0" indent="0" algn="l" rtl="0">
              <a:spcBef>
                <a:spcPts val="0"/>
              </a:spcBef>
              <a:spcAft>
                <a:spcPts val="0"/>
              </a:spcAft>
              <a:buNone/>
            </a:pPr>
            <a:r>
              <a:rPr lang="sv-SE"/>
              <a:t>Is that goal measurable? Then we’re in good shape. </a:t>
            </a:r>
            <a:r>
              <a:rPr lang="sv-SE" sz="1100">
                <a:solidFill>
                  <a:srgbClr val="000000"/>
                </a:solidFill>
                <a:latin typeface="Arial"/>
                <a:ea typeface="Arial"/>
                <a:cs typeface="Arial"/>
                <a:sym typeface="Arial"/>
              </a:rPr>
              <a:t>If you have a goal, and if that - if we can judge whether or not we’ve achieved that goal, then you have a search problem.</a:t>
            </a:r>
            <a:r>
              <a:rPr lang="sv-SE"/>
              <a:t> </a:t>
            </a:r>
            <a:r>
              <a:rPr lang="sv-SE" sz="1100">
                <a:solidFill>
                  <a:srgbClr val="000000"/>
                </a:solidFill>
                <a:latin typeface="Arial"/>
                <a:ea typeface="Arial"/>
                <a:cs typeface="Arial"/>
                <a:sym typeface="Arial"/>
              </a:rPr>
              <a:t>Out of the near-infinite set of inputs, I would like a set of inputs that meets that goal. Then, we can have an algorithm sample test inputs from the space of all possible input in an attempt to optimize that goals.</a:t>
            </a:r>
            <a:endParaRPr/>
          </a:p>
        </p:txBody>
      </p:sp>
      <p:sp>
        <p:nvSpPr>
          <p:cNvPr id="924" name="Google Shape;924;gb06e015081_0_27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145</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b06e015081_0_2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b06e015081_0_27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sv-SE" sz="1100">
                <a:solidFill>
                  <a:srgbClr val="000000"/>
                </a:solidFill>
                <a:latin typeface="Arial"/>
                <a:ea typeface="Arial"/>
                <a:cs typeface="Arial"/>
                <a:sym typeface="Arial"/>
              </a:rPr>
              <a:t>The ultimate goal of testing, to find all faults, is not something we can check for attainment of. We don’t know what faults exist. WE can’t know what faults exist. However ,we’ve invented all of these practices and measurements as approximations of the idea of fault-finding effectiveness - if you do these things, you will probably find faults - and the vast majority of those can be measured in one of three ways. Many in yes/no checks (3), others we can even watch the progress of and check partial completeness (4). Yet others we can count and say that higher counts are better, even if we don’t know the ceiling (5) As it turns out, computers are very good at these kind of search problems. If we can take a candidate solution and check whether it meets our goal, then computers can search for a solution, and there are many techniques we can use.</a:t>
            </a:r>
            <a:endParaRPr/>
          </a:p>
        </p:txBody>
      </p:sp>
      <p:sp>
        <p:nvSpPr>
          <p:cNvPr id="932" name="Google Shape;932;gb06e015081_0_27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146</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b06e015081_0_27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b06e015081_0_27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heuristic and potentially feedback from those scores - and try again. </a:t>
            </a:r>
            <a:endParaRPr/>
          </a:p>
        </p:txBody>
      </p:sp>
      <p:sp>
        <p:nvSpPr>
          <p:cNvPr id="940" name="Google Shape;940;gb06e015081_0_27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147</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b06e015081_0_27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b06e015081_0_27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Here is our equation for success. Testing has one of more goals, such as executing certain code elelements, driving the system to throw exceptions, detecting planted faults. This process, then, should yield test suites that satisfy these goals. The metaheuristic- the algorithm - and the fitness functions combine to yield these tests. The algorithm is responsible for population evolution, as guided by the fitness functions. The fitness functions offers a strategies that shape the test suites, ideally in a way that brings us closer to our goal. The metaheutistic formulates solutions, then uses the fitness scores to decide which solutions to promote and how to reformulate the population - propagating good solutions forward, creating minor variants - mutants -based on those solutions, combining elements of good solutions - crossover - to form new solutions, and generating some more random guesses. It then scores those using the fitness functions, and reformualtes again until time runs out.These are the three pieces of the equation that we can manipulate - algorithm, strategies, and goals. This process is used in fuzzing daily by companies like Google, Facebook, and Microsoft to identify bugs and security vulnerabilities in the products you use every day.</a:t>
            </a:r>
            <a:endParaRPr/>
          </a:p>
        </p:txBody>
      </p:sp>
      <p:sp>
        <p:nvSpPr>
          <p:cNvPr id="949" name="Google Shape;949;gb06e015081_0_27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148</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b06e015081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b06e015081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gb06e015081_0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149</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06e0150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06e01508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marL="0" lvl="0" indent="0" algn="l" rtl="0">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85" name="Google Shape;285;gb06e01508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sv-S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green">
  <p:cSld name="Title green">
    <p:spTree>
      <p:nvGrpSpPr>
        <p:cNvPr id="1" name="Shape 13"/>
        <p:cNvGrpSpPr/>
        <p:nvPr/>
      </p:nvGrpSpPr>
      <p:grpSpPr>
        <a:xfrm>
          <a:off x="0" y="0"/>
          <a:ext cx="0" cy="0"/>
          <a:chOff x="0" y="0"/>
          <a:chExt cx="0" cy="0"/>
        </a:xfrm>
      </p:grpSpPr>
      <p:sp>
        <p:nvSpPr>
          <p:cNvPr id="14" name="Google Shape;14;p2"/>
          <p:cNvSpPr txBox="1">
            <a:spLocks noGrp="1"/>
          </p:cNvSpPr>
          <p:nvPr>
            <p:ph type="body" idx="1"/>
          </p:nvPr>
        </p:nvSpPr>
        <p:spPr>
          <a:xfrm>
            <a:off x="406439" y="1523571"/>
            <a:ext cx="6334835" cy="11641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80000"/>
              </a:lnSpc>
              <a:spcBef>
                <a:spcPts val="75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5" name="Google Shape;15;p2"/>
          <p:cNvSpPr txBox="1">
            <a:spLocks noGrp="1"/>
          </p:cNvSpPr>
          <p:nvPr>
            <p:ph type="body" idx="2"/>
          </p:nvPr>
        </p:nvSpPr>
        <p:spPr>
          <a:xfrm>
            <a:off x="406439" y="2734594"/>
            <a:ext cx="5005388" cy="4291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sta bilden">
  <p:cSld name="Sista bilden">
    <p:spTree>
      <p:nvGrpSpPr>
        <p:cNvPr id="1" name="Shape 8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st one column">
  <p:cSld name="List one column">
    <p:spTree>
      <p:nvGrpSpPr>
        <p:cNvPr id="1" name="Shape 85"/>
        <p:cNvGrpSpPr/>
        <p:nvPr/>
      </p:nvGrpSpPr>
      <p:grpSpPr>
        <a:xfrm>
          <a:off x="0" y="0"/>
          <a:ext cx="0" cy="0"/>
          <a:chOff x="0" y="0"/>
          <a:chExt cx="0" cy="0"/>
        </a:xfrm>
      </p:grpSpPr>
      <p:sp>
        <p:nvSpPr>
          <p:cNvPr id="86" name="Google Shape;86;p16"/>
          <p:cNvSpPr/>
          <p:nvPr/>
        </p:nvSpPr>
        <p:spPr>
          <a:xfrm>
            <a:off x="0" y="4930275"/>
            <a:ext cx="9144000" cy="213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87" name="Google Shape;87;p16"/>
          <p:cNvSpPr txBox="1">
            <a:spLocks noGrp="1"/>
          </p:cNvSpPr>
          <p:nvPr>
            <p:ph type="dt" idx="10"/>
          </p:nvPr>
        </p:nvSpPr>
        <p:spPr>
          <a:xfrm>
            <a:off x="468890" y="4935625"/>
            <a:ext cx="2133600" cy="207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88" name="Google Shape;88;p16"/>
          <p:cNvSpPr txBox="1">
            <a:spLocks noGrp="1"/>
          </p:cNvSpPr>
          <p:nvPr>
            <p:ph type="ftr" idx="11"/>
          </p:nvPr>
        </p:nvSpPr>
        <p:spPr>
          <a:xfrm>
            <a:off x="3124200" y="4935625"/>
            <a:ext cx="2895600" cy="2079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89" name="Google Shape;89;p16"/>
          <p:cNvSpPr txBox="1">
            <a:spLocks noGrp="1"/>
          </p:cNvSpPr>
          <p:nvPr>
            <p:ph type="sldNum" idx="12"/>
          </p:nvPr>
        </p:nvSpPr>
        <p:spPr>
          <a:xfrm>
            <a:off x="6553200" y="4935625"/>
            <a:ext cx="2133600" cy="207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
        <p:nvSpPr>
          <p:cNvPr id="90" name="Google Shape;90;p16"/>
          <p:cNvSpPr txBox="1">
            <a:spLocks noGrp="1"/>
          </p:cNvSpPr>
          <p:nvPr>
            <p:ph type="title"/>
          </p:nvPr>
        </p:nvSpPr>
        <p:spPr>
          <a:xfrm>
            <a:off x="468890" y="614003"/>
            <a:ext cx="8217900" cy="668400"/>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1" name="Google Shape;91;p16"/>
          <p:cNvSpPr txBox="1">
            <a:spLocks noGrp="1"/>
          </p:cNvSpPr>
          <p:nvPr>
            <p:ph type="body" idx="1"/>
          </p:nvPr>
        </p:nvSpPr>
        <p:spPr>
          <a:xfrm>
            <a:off x="468890" y="1282390"/>
            <a:ext cx="8217900" cy="3480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eamble, list one column">
  <p:cSld name="Preamble, list one column">
    <p:spTree>
      <p:nvGrpSpPr>
        <p:cNvPr id="1" name="Shape 92"/>
        <p:cNvGrpSpPr/>
        <p:nvPr/>
      </p:nvGrpSpPr>
      <p:grpSpPr>
        <a:xfrm>
          <a:off x="0" y="0"/>
          <a:ext cx="0" cy="0"/>
          <a:chOff x="0" y="0"/>
          <a:chExt cx="0" cy="0"/>
        </a:xfrm>
      </p:grpSpPr>
      <p:sp>
        <p:nvSpPr>
          <p:cNvPr id="93" name="Google Shape;93;p17"/>
          <p:cNvSpPr/>
          <p:nvPr/>
        </p:nvSpPr>
        <p:spPr>
          <a:xfrm>
            <a:off x="0" y="4930275"/>
            <a:ext cx="9144000" cy="213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rgbClr val="000000"/>
              </a:solidFill>
              <a:latin typeface="Arial"/>
              <a:ea typeface="Arial"/>
              <a:cs typeface="Arial"/>
              <a:sym typeface="Arial"/>
            </a:endParaRPr>
          </a:p>
        </p:txBody>
      </p:sp>
      <p:sp>
        <p:nvSpPr>
          <p:cNvPr id="94" name="Google Shape;94;p17"/>
          <p:cNvSpPr txBox="1">
            <a:spLocks noGrp="1"/>
          </p:cNvSpPr>
          <p:nvPr>
            <p:ph type="dt" idx="10"/>
          </p:nvPr>
        </p:nvSpPr>
        <p:spPr>
          <a:xfrm>
            <a:off x="468890" y="4935625"/>
            <a:ext cx="2133600" cy="207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95" name="Google Shape;95;p17"/>
          <p:cNvSpPr txBox="1">
            <a:spLocks noGrp="1"/>
          </p:cNvSpPr>
          <p:nvPr>
            <p:ph type="ftr" idx="11"/>
          </p:nvPr>
        </p:nvSpPr>
        <p:spPr>
          <a:xfrm>
            <a:off x="3124200" y="4935625"/>
            <a:ext cx="2895600" cy="2079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96" name="Google Shape;96;p17"/>
          <p:cNvSpPr txBox="1">
            <a:spLocks noGrp="1"/>
          </p:cNvSpPr>
          <p:nvPr>
            <p:ph type="sldNum" idx="12"/>
          </p:nvPr>
        </p:nvSpPr>
        <p:spPr>
          <a:xfrm>
            <a:off x="6553200" y="4935625"/>
            <a:ext cx="2133600" cy="207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
        <p:nvSpPr>
          <p:cNvPr id="97" name="Google Shape;97;p17"/>
          <p:cNvSpPr txBox="1">
            <a:spLocks noGrp="1"/>
          </p:cNvSpPr>
          <p:nvPr>
            <p:ph type="title"/>
          </p:nvPr>
        </p:nvSpPr>
        <p:spPr>
          <a:xfrm>
            <a:off x="468890" y="614003"/>
            <a:ext cx="8217900" cy="668400"/>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p17"/>
          <p:cNvSpPr txBox="1">
            <a:spLocks noGrp="1"/>
          </p:cNvSpPr>
          <p:nvPr>
            <p:ph type="body" idx="1"/>
          </p:nvPr>
        </p:nvSpPr>
        <p:spPr>
          <a:xfrm>
            <a:off x="468890" y="1282390"/>
            <a:ext cx="8217900" cy="3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st two columns">
  <p:cSld name="List two columns">
    <p:spTree>
      <p:nvGrpSpPr>
        <p:cNvPr id="1" name="Shape 99"/>
        <p:cNvGrpSpPr/>
        <p:nvPr/>
      </p:nvGrpSpPr>
      <p:grpSpPr>
        <a:xfrm>
          <a:off x="0" y="0"/>
          <a:ext cx="0" cy="0"/>
          <a:chOff x="0" y="0"/>
          <a:chExt cx="0" cy="0"/>
        </a:xfrm>
      </p:grpSpPr>
      <p:sp>
        <p:nvSpPr>
          <p:cNvPr id="100" name="Google Shape;100;p18"/>
          <p:cNvSpPr/>
          <p:nvPr/>
        </p:nvSpPr>
        <p:spPr>
          <a:xfrm>
            <a:off x="0" y="4930275"/>
            <a:ext cx="9144000" cy="213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101" name="Google Shape;101;p18"/>
          <p:cNvSpPr txBox="1">
            <a:spLocks noGrp="1"/>
          </p:cNvSpPr>
          <p:nvPr>
            <p:ph type="title"/>
          </p:nvPr>
        </p:nvSpPr>
        <p:spPr>
          <a:xfrm>
            <a:off x="468890" y="614003"/>
            <a:ext cx="8217900" cy="668400"/>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2" name="Google Shape;102;p18"/>
          <p:cNvSpPr txBox="1">
            <a:spLocks noGrp="1"/>
          </p:cNvSpPr>
          <p:nvPr>
            <p:ph type="body" idx="1"/>
          </p:nvPr>
        </p:nvSpPr>
        <p:spPr>
          <a:xfrm>
            <a:off x="468890" y="1282390"/>
            <a:ext cx="8217900" cy="3480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3" name="Google Shape;103;p18"/>
          <p:cNvSpPr txBox="1">
            <a:spLocks noGrp="1"/>
          </p:cNvSpPr>
          <p:nvPr>
            <p:ph type="dt" idx="10"/>
          </p:nvPr>
        </p:nvSpPr>
        <p:spPr>
          <a:xfrm>
            <a:off x="468890" y="4935625"/>
            <a:ext cx="2133600" cy="207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04" name="Google Shape;104;p18"/>
          <p:cNvSpPr txBox="1">
            <a:spLocks noGrp="1"/>
          </p:cNvSpPr>
          <p:nvPr>
            <p:ph type="ftr" idx="11"/>
          </p:nvPr>
        </p:nvSpPr>
        <p:spPr>
          <a:xfrm>
            <a:off x="3124200" y="4935625"/>
            <a:ext cx="2895600" cy="2079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05" name="Google Shape;105;p18"/>
          <p:cNvSpPr txBox="1">
            <a:spLocks noGrp="1"/>
          </p:cNvSpPr>
          <p:nvPr>
            <p:ph type="sldNum" idx="12"/>
          </p:nvPr>
        </p:nvSpPr>
        <p:spPr>
          <a:xfrm>
            <a:off x="6553200" y="4935625"/>
            <a:ext cx="2133600" cy="207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eamble, list two columns">
  <p:cSld name="Preamble, list two columns">
    <p:spTree>
      <p:nvGrpSpPr>
        <p:cNvPr id="1" name="Shape 106"/>
        <p:cNvGrpSpPr/>
        <p:nvPr/>
      </p:nvGrpSpPr>
      <p:grpSpPr>
        <a:xfrm>
          <a:off x="0" y="0"/>
          <a:ext cx="0" cy="0"/>
          <a:chOff x="0" y="0"/>
          <a:chExt cx="0" cy="0"/>
        </a:xfrm>
      </p:grpSpPr>
      <p:sp>
        <p:nvSpPr>
          <p:cNvPr id="107" name="Google Shape;107;p19"/>
          <p:cNvSpPr/>
          <p:nvPr/>
        </p:nvSpPr>
        <p:spPr>
          <a:xfrm>
            <a:off x="0" y="4930275"/>
            <a:ext cx="9144000" cy="213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108" name="Google Shape;108;p19"/>
          <p:cNvSpPr txBox="1">
            <a:spLocks noGrp="1"/>
          </p:cNvSpPr>
          <p:nvPr>
            <p:ph type="title"/>
          </p:nvPr>
        </p:nvSpPr>
        <p:spPr>
          <a:xfrm>
            <a:off x="468890" y="614003"/>
            <a:ext cx="8217900" cy="668400"/>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9" name="Google Shape;109;p19"/>
          <p:cNvSpPr txBox="1">
            <a:spLocks noGrp="1"/>
          </p:cNvSpPr>
          <p:nvPr>
            <p:ph type="body" idx="1"/>
          </p:nvPr>
        </p:nvSpPr>
        <p:spPr>
          <a:xfrm>
            <a:off x="468890" y="1282390"/>
            <a:ext cx="8217900" cy="3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9"/>
          <p:cNvSpPr txBox="1">
            <a:spLocks noGrp="1"/>
          </p:cNvSpPr>
          <p:nvPr>
            <p:ph type="dt" idx="10"/>
          </p:nvPr>
        </p:nvSpPr>
        <p:spPr>
          <a:xfrm>
            <a:off x="468890" y="4935625"/>
            <a:ext cx="2133600" cy="207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11" name="Google Shape;111;p19"/>
          <p:cNvSpPr txBox="1">
            <a:spLocks noGrp="1"/>
          </p:cNvSpPr>
          <p:nvPr>
            <p:ph type="ftr" idx="11"/>
          </p:nvPr>
        </p:nvSpPr>
        <p:spPr>
          <a:xfrm>
            <a:off x="3124200" y="4935625"/>
            <a:ext cx="2895600" cy="2079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12" name="Google Shape;112;p19"/>
          <p:cNvSpPr txBox="1">
            <a:spLocks noGrp="1"/>
          </p:cNvSpPr>
          <p:nvPr>
            <p:ph type="sldNum" idx="12"/>
          </p:nvPr>
        </p:nvSpPr>
        <p:spPr>
          <a:xfrm>
            <a:off x="6553200" y="4935625"/>
            <a:ext cx="2133600" cy="207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block">
  <p:cSld name="Textblock">
    <p:spTree>
      <p:nvGrpSpPr>
        <p:cNvPr id="1" name="Shape 113"/>
        <p:cNvGrpSpPr/>
        <p:nvPr/>
      </p:nvGrpSpPr>
      <p:grpSpPr>
        <a:xfrm>
          <a:off x="0" y="0"/>
          <a:ext cx="0" cy="0"/>
          <a:chOff x="0" y="0"/>
          <a:chExt cx="0" cy="0"/>
        </a:xfrm>
      </p:grpSpPr>
      <p:sp>
        <p:nvSpPr>
          <p:cNvPr id="114" name="Google Shape;114;p20"/>
          <p:cNvSpPr/>
          <p:nvPr/>
        </p:nvSpPr>
        <p:spPr>
          <a:xfrm>
            <a:off x="0" y="4930275"/>
            <a:ext cx="9144000" cy="213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115" name="Google Shape;115;p20"/>
          <p:cNvSpPr txBox="1">
            <a:spLocks noGrp="1"/>
          </p:cNvSpPr>
          <p:nvPr>
            <p:ph type="title"/>
          </p:nvPr>
        </p:nvSpPr>
        <p:spPr>
          <a:xfrm>
            <a:off x="468890" y="614003"/>
            <a:ext cx="8217900" cy="752100"/>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6" name="Google Shape;116;p20"/>
          <p:cNvSpPr txBox="1">
            <a:spLocks noGrp="1"/>
          </p:cNvSpPr>
          <p:nvPr>
            <p:ph type="body" idx="1"/>
          </p:nvPr>
        </p:nvSpPr>
        <p:spPr>
          <a:xfrm>
            <a:off x="468890" y="1366024"/>
            <a:ext cx="8217900" cy="3093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7" name="Google Shape;117;p20"/>
          <p:cNvSpPr txBox="1">
            <a:spLocks noGrp="1"/>
          </p:cNvSpPr>
          <p:nvPr>
            <p:ph type="dt" idx="10"/>
          </p:nvPr>
        </p:nvSpPr>
        <p:spPr>
          <a:xfrm>
            <a:off x="468890" y="4935625"/>
            <a:ext cx="2133600" cy="207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18" name="Google Shape;118;p20"/>
          <p:cNvSpPr txBox="1">
            <a:spLocks noGrp="1"/>
          </p:cNvSpPr>
          <p:nvPr>
            <p:ph type="ftr" idx="11"/>
          </p:nvPr>
        </p:nvSpPr>
        <p:spPr>
          <a:xfrm>
            <a:off x="3124200" y="4935625"/>
            <a:ext cx="2895600" cy="2079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19" name="Google Shape;119;p20"/>
          <p:cNvSpPr txBox="1">
            <a:spLocks noGrp="1"/>
          </p:cNvSpPr>
          <p:nvPr>
            <p:ph type="sldNum" idx="12"/>
          </p:nvPr>
        </p:nvSpPr>
        <p:spPr>
          <a:xfrm>
            <a:off x="6553200" y="4935625"/>
            <a:ext cx="2133600" cy="207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with image">
  <p:cSld name="List with image">
    <p:spTree>
      <p:nvGrpSpPr>
        <p:cNvPr id="1" name="Shape 120"/>
        <p:cNvGrpSpPr/>
        <p:nvPr/>
      </p:nvGrpSpPr>
      <p:grpSpPr>
        <a:xfrm>
          <a:off x="0" y="0"/>
          <a:ext cx="0" cy="0"/>
          <a:chOff x="0" y="0"/>
          <a:chExt cx="0" cy="0"/>
        </a:xfrm>
      </p:grpSpPr>
      <p:sp>
        <p:nvSpPr>
          <p:cNvPr id="121" name="Google Shape;121;p21"/>
          <p:cNvSpPr>
            <a:spLocks noGrp="1"/>
          </p:cNvSpPr>
          <p:nvPr>
            <p:ph type="pic" idx="2"/>
          </p:nvPr>
        </p:nvSpPr>
        <p:spPr>
          <a:xfrm>
            <a:off x="6553200" y="418169"/>
            <a:ext cx="2590800" cy="4512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2" name="Google Shape;122;p21"/>
          <p:cNvSpPr/>
          <p:nvPr/>
        </p:nvSpPr>
        <p:spPr>
          <a:xfrm>
            <a:off x="0" y="4930275"/>
            <a:ext cx="9144000" cy="213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123" name="Google Shape;123;p21"/>
          <p:cNvSpPr txBox="1">
            <a:spLocks noGrp="1"/>
          </p:cNvSpPr>
          <p:nvPr>
            <p:ph type="dt" idx="10"/>
          </p:nvPr>
        </p:nvSpPr>
        <p:spPr>
          <a:xfrm>
            <a:off x="468890" y="4935625"/>
            <a:ext cx="2133600" cy="207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24" name="Google Shape;124;p21"/>
          <p:cNvSpPr txBox="1">
            <a:spLocks noGrp="1"/>
          </p:cNvSpPr>
          <p:nvPr>
            <p:ph type="ftr" idx="11"/>
          </p:nvPr>
        </p:nvSpPr>
        <p:spPr>
          <a:xfrm>
            <a:off x="3124200" y="4935625"/>
            <a:ext cx="2895600" cy="2079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125" name="Google Shape;125;p21"/>
          <p:cNvSpPr txBox="1">
            <a:spLocks noGrp="1"/>
          </p:cNvSpPr>
          <p:nvPr>
            <p:ph type="sldNum" idx="12"/>
          </p:nvPr>
        </p:nvSpPr>
        <p:spPr>
          <a:xfrm>
            <a:off x="6553200" y="4935625"/>
            <a:ext cx="2133600" cy="2079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
        <p:nvSpPr>
          <p:cNvPr id="126" name="Google Shape;126;p21"/>
          <p:cNvSpPr txBox="1">
            <a:spLocks noGrp="1"/>
          </p:cNvSpPr>
          <p:nvPr>
            <p:ph type="title"/>
          </p:nvPr>
        </p:nvSpPr>
        <p:spPr>
          <a:xfrm>
            <a:off x="468890" y="614004"/>
            <a:ext cx="5875200" cy="913800"/>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7" name="Google Shape;127;p21"/>
          <p:cNvSpPr txBox="1">
            <a:spLocks noGrp="1"/>
          </p:cNvSpPr>
          <p:nvPr>
            <p:ph type="body" idx="1"/>
          </p:nvPr>
        </p:nvSpPr>
        <p:spPr>
          <a:xfrm>
            <a:off x="468890" y="1709378"/>
            <a:ext cx="5875200" cy="31548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22"/>
          <p:cNvSpPr/>
          <p:nvPr/>
        </p:nvSpPr>
        <p:spPr>
          <a:xfrm>
            <a:off x="0" y="0"/>
            <a:ext cx="9144000" cy="11496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30" name="Google Shape;130;p22"/>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31" name="Google Shape;131;p2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2" name="Google Shape;132;p2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3" name="Google Shape;133;p22"/>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4"/>
        <p:cNvGrpSpPr/>
        <p:nvPr/>
      </p:nvGrpSpPr>
      <p:grpSpPr>
        <a:xfrm>
          <a:off x="0" y="0"/>
          <a:ext cx="0" cy="0"/>
          <a:chOff x="0" y="0"/>
          <a:chExt cx="0" cy="0"/>
        </a:xfrm>
      </p:grpSpPr>
      <p:sp>
        <p:nvSpPr>
          <p:cNvPr id="135" name="Google Shape;135;p23"/>
          <p:cNvSpPr/>
          <p:nvPr/>
        </p:nvSpPr>
        <p:spPr>
          <a:xfrm>
            <a:off x="0" y="0"/>
            <a:ext cx="9144000" cy="11496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36" name="Google Shape;136;p23"/>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37" name="Google Shape;137;p2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8" name="Google Shape;138;p23"/>
          <p:cNvSpPr txBox="1">
            <a:spLocks noGrp="1"/>
          </p:cNvSpPr>
          <p:nvPr>
            <p:ph type="body" idx="1"/>
          </p:nvPr>
        </p:nvSpPr>
        <p:spPr>
          <a:xfrm>
            <a:off x="457200" y="1200150"/>
            <a:ext cx="39945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9" name="Google Shape;139;p23"/>
          <p:cNvSpPr txBox="1">
            <a:spLocks noGrp="1"/>
          </p:cNvSpPr>
          <p:nvPr>
            <p:ph type="body" idx="2"/>
          </p:nvPr>
        </p:nvSpPr>
        <p:spPr>
          <a:xfrm>
            <a:off x="4692274" y="1200150"/>
            <a:ext cx="39945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0" name="Google Shape;140;p23"/>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green">
  <p:cSld name="Title green">
    <p:spTree>
      <p:nvGrpSpPr>
        <p:cNvPr id="1" name="Shape 141"/>
        <p:cNvGrpSpPr/>
        <p:nvPr/>
      </p:nvGrpSpPr>
      <p:grpSpPr>
        <a:xfrm>
          <a:off x="0" y="0"/>
          <a:ext cx="0" cy="0"/>
          <a:chOff x="0" y="0"/>
          <a:chExt cx="0" cy="0"/>
        </a:xfrm>
      </p:grpSpPr>
      <p:sp>
        <p:nvSpPr>
          <p:cNvPr id="142" name="Google Shape;142;p24"/>
          <p:cNvSpPr txBox="1">
            <a:spLocks noGrp="1"/>
          </p:cNvSpPr>
          <p:nvPr>
            <p:ph type="body" idx="1"/>
          </p:nvPr>
        </p:nvSpPr>
        <p:spPr>
          <a:xfrm>
            <a:off x="406439" y="1523571"/>
            <a:ext cx="6334800" cy="1164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80000"/>
              </a:lnSpc>
              <a:spcBef>
                <a:spcPts val="750"/>
              </a:spcBef>
              <a:spcAft>
                <a:spcPts val="0"/>
              </a:spcAft>
              <a:buClr>
                <a:schemeClr val="lt1"/>
              </a:buClr>
              <a:buSzPts val="4000"/>
              <a:buFont typeface="Arial"/>
              <a:buNone/>
              <a:defRPr sz="4000" b="1" i="0" u="none" strike="noStrike" cap="none">
                <a:solidFill>
                  <a:schemeClr val="lt1"/>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43" name="Google Shape;143;p24"/>
          <p:cNvSpPr txBox="1">
            <a:spLocks noGrp="1"/>
          </p:cNvSpPr>
          <p:nvPr>
            <p:ph type="body" idx="2"/>
          </p:nvPr>
        </p:nvSpPr>
        <p:spPr>
          <a:xfrm>
            <a:off x="406439" y="2734594"/>
            <a:ext cx="5005500" cy="429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228600"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4pPr>
            <a:lvl5pPr marL="2286000" marR="0" lvl="4" indent="-228600" algn="l"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ist one column">
  <p:cSld name="List one column">
    <p:spTree>
      <p:nvGrpSpPr>
        <p:cNvPr id="1"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22" name="Google Shape;22;p4"/>
          <p:cNvSpPr txBox="1">
            <a:spLocks noGrp="1"/>
          </p:cNvSpPr>
          <p:nvPr>
            <p:ph type="dt" idx="10"/>
          </p:nvPr>
        </p:nvSpPr>
        <p:spPr>
          <a:xfrm>
            <a:off x="468890" y="4935625"/>
            <a:ext cx="2133600" cy="2078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23" name="Google Shape;23;p4"/>
          <p:cNvSpPr txBox="1">
            <a:spLocks noGrp="1"/>
          </p:cNvSpPr>
          <p:nvPr>
            <p:ph type="ftr" idx="11"/>
          </p:nvPr>
        </p:nvSpPr>
        <p:spPr>
          <a:xfrm>
            <a:off x="3124200" y="4935625"/>
            <a:ext cx="2895600" cy="207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6553200" y="4935625"/>
            <a:ext cx="2133600" cy="2078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
        <p:nvSpPr>
          <p:cNvPr id="25" name="Google Shape;25;p4"/>
          <p:cNvSpPr txBox="1">
            <a:spLocks noGrp="1"/>
          </p:cNvSpPr>
          <p:nvPr>
            <p:ph type="title"/>
          </p:nvPr>
        </p:nvSpPr>
        <p:spPr>
          <a:xfrm>
            <a:off x="468890" y="614003"/>
            <a:ext cx="8217910" cy="668387"/>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468890" y="1282390"/>
            <a:ext cx="8217910" cy="3480241"/>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298450" algn="l" rtl="0">
              <a:lnSpc>
                <a:spcPct val="90000"/>
              </a:lnSpc>
              <a:spcBef>
                <a:spcPts val="50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reserve="1">
  <p:cSld name="Title + 1 column">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81" name="Google Shape;81;p5"/>
          <p:cNvSpPr/>
          <p:nvPr/>
        </p:nvSpPr>
        <p:spPr>
          <a:xfrm rot="-5400000">
            <a:off x="8713553" y="4750272"/>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p:cNvSpPr txBox="1">
            <a:spLocks noGrp="1"/>
          </p:cNvSpPr>
          <p:nvPr>
            <p:ph type="title"/>
          </p:nvPr>
        </p:nvSpPr>
        <p:spPr>
          <a:xfrm>
            <a:off x="342027" y="684055"/>
            <a:ext cx="7594223" cy="522751"/>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
        <p:nvSpPr>
          <p:cNvPr id="83" name="Google Shape;83;p5"/>
          <p:cNvSpPr txBox="1">
            <a:spLocks noGrp="1"/>
          </p:cNvSpPr>
          <p:nvPr>
            <p:ph type="body" idx="1"/>
          </p:nvPr>
        </p:nvSpPr>
        <p:spPr>
          <a:xfrm>
            <a:off x="342027" y="1430148"/>
            <a:ext cx="8515787" cy="3304376"/>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dirty="0"/>
          </a:p>
        </p:txBody>
      </p:sp>
      <p:sp>
        <p:nvSpPr>
          <p:cNvPr id="84" name="Google Shape;84;p5"/>
          <p:cNvSpPr txBox="1">
            <a:spLocks noGrp="1"/>
          </p:cNvSpPr>
          <p:nvPr>
            <p:ph type="sldNum" idx="12"/>
          </p:nvPr>
        </p:nvSpPr>
        <p:spPr>
          <a:xfrm>
            <a:off x="8740553" y="4708373"/>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2" name="Rectangle 1">
            <a:extLst>
              <a:ext uri="{FF2B5EF4-FFF2-40B4-BE49-F238E27FC236}">
                <a16:creationId xmlns:a16="http://schemas.microsoft.com/office/drawing/2014/main" id="{BF963721-A860-4CCC-8D9B-4D65585273AD}"/>
              </a:ext>
            </a:extLst>
          </p:cNvPr>
          <p:cNvSpPr/>
          <p:nvPr userDrawn="1"/>
        </p:nvSpPr>
        <p:spPr>
          <a:xfrm>
            <a:off x="0" y="684055"/>
            <a:ext cx="9143999" cy="4429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82A44"/>
              </a:solidFill>
              <a:effectLst/>
              <a:uLnTx/>
              <a:uFillTx/>
              <a:latin typeface="Arial"/>
              <a:ea typeface="+mn-ea"/>
              <a:cs typeface="+mn-cs"/>
              <a:sym typeface="Arial"/>
            </a:endParaRPr>
          </a:p>
        </p:txBody>
      </p:sp>
    </p:spTree>
    <p:extLst>
      <p:ext uri="{BB962C8B-B14F-4D97-AF65-F5344CB8AC3E}">
        <p14:creationId xmlns:p14="http://schemas.microsoft.com/office/powerpoint/2010/main" val="1579208592"/>
      </p:ext>
    </p:extLst>
  </p:cSld>
  <p:clrMapOvr>
    <a:masterClrMapping/>
  </p:clrMapOvr>
  <p:transition spd="slow">
    <p:split orient="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type="tx" preserve="1">
  <p:cSld name="Title + 1 column">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81" name="Google Shape;81;p5"/>
          <p:cNvSpPr/>
          <p:nvPr/>
        </p:nvSpPr>
        <p:spPr>
          <a:xfrm rot="-5400000">
            <a:off x="8713553" y="4750272"/>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p:cNvSpPr txBox="1">
            <a:spLocks noGrp="1"/>
          </p:cNvSpPr>
          <p:nvPr>
            <p:ph type="title"/>
          </p:nvPr>
        </p:nvSpPr>
        <p:spPr>
          <a:xfrm>
            <a:off x="342027" y="684055"/>
            <a:ext cx="7594223" cy="522751"/>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
        <p:nvSpPr>
          <p:cNvPr id="83" name="Google Shape;83;p5"/>
          <p:cNvSpPr txBox="1">
            <a:spLocks noGrp="1"/>
          </p:cNvSpPr>
          <p:nvPr>
            <p:ph type="body" idx="1"/>
          </p:nvPr>
        </p:nvSpPr>
        <p:spPr>
          <a:xfrm>
            <a:off x="342027" y="1430148"/>
            <a:ext cx="8515787" cy="3304376"/>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dirty="0"/>
          </a:p>
        </p:txBody>
      </p:sp>
      <p:sp>
        <p:nvSpPr>
          <p:cNvPr id="84" name="Google Shape;84;p5"/>
          <p:cNvSpPr txBox="1">
            <a:spLocks noGrp="1"/>
          </p:cNvSpPr>
          <p:nvPr>
            <p:ph type="sldNum" idx="12"/>
          </p:nvPr>
        </p:nvSpPr>
        <p:spPr>
          <a:xfrm>
            <a:off x="8740553" y="4708373"/>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2" name="Rectangle 1">
            <a:extLst>
              <a:ext uri="{FF2B5EF4-FFF2-40B4-BE49-F238E27FC236}">
                <a16:creationId xmlns:a16="http://schemas.microsoft.com/office/drawing/2014/main" id="{BF963721-A860-4CCC-8D9B-4D65585273AD}"/>
              </a:ext>
            </a:extLst>
          </p:cNvPr>
          <p:cNvSpPr/>
          <p:nvPr userDrawn="1"/>
        </p:nvSpPr>
        <p:spPr>
          <a:xfrm>
            <a:off x="0" y="684055"/>
            <a:ext cx="9143999" cy="4429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82A44"/>
              </a:solidFill>
              <a:effectLst/>
              <a:uLnTx/>
              <a:uFillTx/>
              <a:latin typeface="Arial"/>
              <a:ea typeface="+mn-ea"/>
              <a:cs typeface="+mn-cs"/>
              <a:sym typeface="Arial"/>
            </a:endParaRPr>
          </a:p>
        </p:txBody>
      </p:sp>
    </p:spTree>
    <p:extLst>
      <p:ext uri="{BB962C8B-B14F-4D97-AF65-F5344CB8AC3E}">
        <p14:creationId xmlns:p14="http://schemas.microsoft.com/office/powerpoint/2010/main" val="122196329"/>
      </p:ext>
    </p:extLst>
  </p:cSld>
  <p:clrMapOvr>
    <a:masterClrMapping/>
  </p:clrMapOvr>
  <p:transition spd="slow">
    <p:split orient="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1 column" type="tx" preserve="1">
  <p:cSld name="1_Title + 1 column">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81" name="Google Shape;81;p5"/>
          <p:cNvSpPr/>
          <p:nvPr/>
        </p:nvSpPr>
        <p:spPr>
          <a:xfrm rot="-5400000">
            <a:off x="8713553" y="4750272"/>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5"/>
          <p:cNvSpPr txBox="1">
            <a:spLocks noGrp="1"/>
          </p:cNvSpPr>
          <p:nvPr>
            <p:ph type="title"/>
          </p:nvPr>
        </p:nvSpPr>
        <p:spPr>
          <a:xfrm>
            <a:off x="342027" y="684055"/>
            <a:ext cx="7594223" cy="522751"/>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dirty="0"/>
          </a:p>
        </p:txBody>
      </p:sp>
      <p:sp>
        <p:nvSpPr>
          <p:cNvPr id="83" name="Google Shape;83;p5"/>
          <p:cNvSpPr txBox="1">
            <a:spLocks noGrp="1"/>
          </p:cNvSpPr>
          <p:nvPr>
            <p:ph type="body" idx="1"/>
          </p:nvPr>
        </p:nvSpPr>
        <p:spPr>
          <a:xfrm>
            <a:off x="342027" y="1430148"/>
            <a:ext cx="8515787" cy="3304376"/>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dirty="0"/>
          </a:p>
        </p:txBody>
      </p:sp>
      <p:sp>
        <p:nvSpPr>
          <p:cNvPr id="84" name="Google Shape;84;p5"/>
          <p:cNvSpPr txBox="1">
            <a:spLocks noGrp="1"/>
          </p:cNvSpPr>
          <p:nvPr>
            <p:ph type="sldNum" idx="12"/>
          </p:nvPr>
        </p:nvSpPr>
        <p:spPr>
          <a:xfrm>
            <a:off x="8740553" y="4708373"/>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1930267216"/>
      </p:ext>
    </p:extLst>
  </p:cSld>
  <p:clrMapOvr>
    <a:masterClrMapping/>
  </p:clrMapOvr>
  <p:transition spd="slow">
    <p:split orient="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0" y="411510"/>
            <a:ext cx="9144000" cy="571500"/>
          </a:xfrm>
        </p:spPr>
        <p:txBody>
          <a:bodyPr/>
          <a:lstStyle/>
          <a:p>
            <a:r>
              <a:rPr lang="en-US"/>
              <a:t>Click to edit Master title style</a:t>
            </a:r>
            <a:endParaRPr lang="sv-SE"/>
          </a:p>
        </p:txBody>
      </p:sp>
      <p:sp>
        <p:nvSpPr>
          <p:cNvPr id="3" name="Platshållare för innehåll 2"/>
          <p:cNvSpPr>
            <a:spLocks noGrp="1"/>
          </p:cNvSpPr>
          <p:nvPr>
            <p:ph idx="1"/>
          </p:nvPr>
        </p:nvSpPr>
        <p:spPr>
          <a:xfrm>
            <a:off x="395536" y="1059582"/>
            <a:ext cx="8424936" cy="3942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Tree>
    <p:extLst>
      <p:ext uri="{BB962C8B-B14F-4D97-AF65-F5344CB8AC3E}">
        <p14:creationId xmlns:p14="http://schemas.microsoft.com/office/powerpoint/2010/main" val="3883334641"/>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ist two columns">
  <p:cSld name="List two columns">
    <p:spTree>
      <p:nvGrpSpPr>
        <p:cNvPr id="1"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36" name="Google Shape;36;p6"/>
          <p:cNvSpPr txBox="1">
            <a:spLocks noGrp="1"/>
          </p:cNvSpPr>
          <p:nvPr>
            <p:ph type="title"/>
          </p:nvPr>
        </p:nvSpPr>
        <p:spPr>
          <a:xfrm>
            <a:off x="468890" y="614003"/>
            <a:ext cx="8217910" cy="668387"/>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6"/>
          <p:cNvSpPr txBox="1">
            <a:spLocks noGrp="1"/>
          </p:cNvSpPr>
          <p:nvPr>
            <p:ph type="body" idx="1"/>
          </p:nvPr>
        </p:nvSpPr>
        <p:spPr>
          <a:xfrm>
            <a:off x="468890" y="1282390"/>
            <a:ext cx="8217910" cy="3480241"/>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6"/>
          <p:cNvSpPr txBox="1">
            <a:spLocks noGrp="1"/>
          </p:cNvSpPr>
          <p:nvPr>
            <p:ph type="dt" idx="10"/>
          </p:nvPr>
        </p:nvSpPr>
        <p:spPr>
          <a:xfrm>
            <a:off x="468890" y="4935625"/>
            <a:ext cx="2133600" cy="2078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39" name="Google Shape;39;p6"/>
          <p:cNvSpPr txBox="1">
            <a:spLocks noGrp="1"/>
          </p:cNvSpPr>
          <p:nvPr>
            <p:ph type="ftr" idx="11"/>
          </p:nvPr>
        </p:nvSpPr>
        <p:spPr>
          <a:xfrm>
            <a:off x="3124200" y="4935625"/>
            <a:ext cx="2895600" cy="207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40" name="Google Shape;40;p6"/>
          <p:cNvSpPr txBox="1">
            <a:spLocks noGrp="1"/>
          </p:cNvSpPr>
          <p:nvPr>
            <p:ph type="sldNum" idx="12"/>
          </p:nvPr>
        </p:nvSpPr>
        <p:spPr>
          <a:xfrm>
            <a:off x="6553200" y="4935625"/>
            <a:ext cx="2133600" cy="2078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eamble, list two columns">
  <p:cSld name="Preamble, list two columns">
    <p:spTree>
      <p:nvGrpSpPr>
        <p:cNvPr id="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43" name="Google Shape;43;p7"/>
          <p:cNvSpPr txBox="1">
            <a:spLocks noGrp="1"/>
          </p:cNvSpPr>
          <p:nvPr>
            <p:ph type="title"/>
          </p:nvPr>
        </p:nvSpPr>
        <p:spPr>
          <a:xfrm>
            <a:off x="468890" y="614003"/>
            <a:ext cx="8217910" cy="668387"/>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 name="Google Shape;44;p7"/>
          <p:cNvSpPr txBox="1">
            <a:spLocks noGrp="1"/>
          </p:cNvSpPr>
          <p:nvPr>
            <p:ph type="body" idx="1"/>
          </p:nvPr>
        </p:nvSpPr>
        <p:spPr>
          <a:xfrm>
            <a:off x="468890" y="1282390"/>
            <a:ext cx="8217910" cy="348024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600"/>
              <a:buFont typeface="Arial"/>
              <a:buNone/>
              <a:defRPr sz="26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7"/>
          <p:cNvSpPr txBox="1">
            <a:spLocks noGrp="1"/>
          </p:cNvSpPr>
          <p:nvPr>
            <p:ph type="dt" idx="10"/>
          </p:nvPr>
        </p:nvSpPr>
        <p:spPr>
          <a:xfrm>
            <a:off x="468890" y="4935625"/>
            <a:ext cx="2133600" cy="2078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46" name="Google Shape;46;p7"/>
          <p:cNvSpPr txBox="1">
            <a:spLocks noGrp="1"/>
          </p:cNvSpPr>
          <p:nvPr>
            <p:ph type="ftr" idx="11"/>
          </p:nvPr>
        </p:nvSpPr>
        <p:spPr>
          <a:xfrm>
            <a:off x="3124200" y="4935625"/>
            <a:ext cx="2895600" cy="207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47" name="Google Shape;47;p7"/>
          <p:cNvSpPr txBox="1">
            <a:spLocks noGrp="1"/>
          </p:cNvSpPr>
          <p:nvPr>
            <p:ph type="sldNum" idx="12"/>
          </p:nvPr>
        </p:nvSpPr>
        <p:spPr>
          <a:xfrm>
            <a:off x="6553200" y="4935625"/>
            <a:ext cx="2133600" cy="2078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block">
  <p:cSld name="Textblock">
    <p:spTree>
      <p:nvGrpSpPr>
        <p:cNvPr id="1"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50" name="Google Shape;50;p8"/>
          <p:cNvSpPr txBox="1">
            <a:spLocks noGrp="1"/>
          </p:cNvSpPr>
          <p:nvPr>
            <p:ph type="title"/>
          </p:nvPr>
        </p:nvSpPr>
        <p:spPr>
          <a:xfrm>
            <a:off x="468890" y="614003"/>
            <a:ext cx="8217910" cy="752021"/>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8"/>
          <p:cNvSpPr txBox="1">
            <a:spLocks noGrp="1"/>
          </p:cNvSpPr>
          <p:nvPr>
            <p:ph type="body" idx="1"/>
          </p:nvPr>
        </p:nvSpPr>
        <p:spPr>
          <a:xfrm>
            <a:off x="468890" y="1366024"/>
            <a:ext cx="8217910" cy="30932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2" name="Google Shape;52;p8"/>
          <p:cNvSpPr txBox="1">
            <a:spLocks noGrp="1"/>
          </p:cNvSpPr>
          <p:nvPr>
            <p:ph type="dt" idx="10"/>
          </p:nvPr>
        </p:nvSpPr>
        <p:spPr>
          <a:xfrm>
            <a:off x="468890" y="4935625"/>
            <a:ext cx="2133600" cy="2078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53" name="Google Shape;53;p8"/>
          <p:cNvSpPr txBox="1">
            <a:spLocks noGrp="1"/>
          </p:cNvSpPr>
          <p:nvPr>
            <p:ph type="ftr" idx="11"/>
          </p:nvPr>
        </p:nvSpPr>
        <p:spPr>
          <a:xfrm>
            <a:off x="3124200" y="4935625"/>
            <a:ext cx="2895600" cy="207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54" name="Google Shape;54;p8"/>
          <p:cNvSpPr txBox="1">
            <a:spLocks noGrp="1"/>
          </p:cNvSpPr>
          <p:nvPr>
            <p:ph type="sldNum" idx="12"/>
          </p:nvPr>
        </p:nvSpPr>
        <p:spPr>
          <a:xfrm>
            <a:off x="6553200" y="4935625"/>
            <a:ext cx="2133600" cy="2078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st with image">
  <p:cSld name="List with image">
    <p:spTree>
      <p:nvGrpSpPr>
        <p:cNvPr id="1" name="Shape 55"/>
        <p:cNvGrpSpPr/>
        <p:nvPr/>
      </p:nvGrpSpPr>
      <p:grpSpPr>
        <a:xfrm>
          <a:off x="0" y="0"/>
          <a:ext cx="0" cy="0"/>
          <a:chOff x="0" y="0"/>
          <a:chExt cx="0" cy="0"/>
        </a:xfrm>
      </p:grpSpPr>
      <p:sp>
        <p:nvSpPr>
          <p:cNvPr id="56" name="Google Shape;56;p9"/>
          <p:cNvSpPr>
            <a:spLocks noGrp="1"/>
          </p:cNvSpPr>
          <p:nvPr>
            <p:ph type="pic" idx="2"/>
          </p:nvPr>
        </p:nvSpPr>
        <p:spPr>
          <a:xfrm>
            <a:off x="6553200" y="418169"/>
            <a:ext cx="2590800" cy="451210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7" name="Google Shape;57;p9"/>
          <p:cNvSpPr/>
          <p:nvPr/>
        </p:nvSpPr>
        <p:spPr>
          <a:xfrm>
            <a:off x="0" y="4930275"/>
            <a:ext cx="9144000" cy="213226"/>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58" name="Google Shape;58;p9"/>
          <p:cNvSpPr txBox="1">
            <a:spLocks noGrp="1"/>
          </p:cNvSpPr>
          <p:nvPr>
            <p:ph type="dt" idx="10"/>
          </p:nvPr>
        </p:nvSpPr>
        <p:spPr>
          <a:xfrm>
            <a:off x="468890" y="4935625"/>
            <a:ext cx="2133600" cy="2078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6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59" name="Google Shape;59;p9"/>
          <p:cNvSpPr txBox="1">
            <a:spLocks noGrp="1"/>
          </p:cNvSpPr>
          <p:nvPr>
            <p:ph type="ftr" idx="11"/>
          </p:nvPr>
        </p:nvSpPr>
        <p:spPr>
          <a:xfrm>
            <a:off x="3124200" y="4935625"/>
            <a:ext cx="2895600" cy="207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6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35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35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35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35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35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35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35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350" b="0" i="0" u="none" strike="noStrike" cap="none">
                <a:solidFill>
                  <a:schemeClr val="dk1"/>
                </a:solidFill>
                <a:latin typeface="Arial"/>
                <a:ea typeface="Arial"/>
                <a:cs typeface="Arial"/>
                <a:sym typeface="Arial"/>
              </a:defRPr>
            </a:lvl9pPr>
          </a:lstStyle>
          <a:p>
            <a:endParaRPr/>
          </a:p>
        </p:txBody>
      </p:sp>
      <p:sp>
        <p:nvSpPr>
          <p:cNvPr id="60" name="Google Shape;60;p9"/>
          <p:cNvSpPr txBox="1">
            <a:spLocks noGrp="1"/>
          </p:cNvSpPr>
          <p:nvPr>
            <p:ph type="sldNum" idx="12"/>
          </p:nvPr>
        </p:nvSpPr>
        <p:spPr>
          <a:xfrm>
            <a:off x="6553200" y="4935625"/>
            <a:ext cx="2133600" cy="2078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600" b="0" i="0" u="none" strike="noStrike" cap="none">
                <a:solidFill>
                  <a:schemeClr val="lt1"/>
                </a:solidFill>
                <a:latin typeface="Arial"/>
                <a:ea typeface="Arial"/>
                <a:cs typeface="Arial"/>
                <a:sym typeface="Arial"/>
              </a:defRPr>
            </a:lvl1pPr>
            <a:lvl2pPr marL="0" marR="0" lvl="1" indent="0" algn="r" rtl="0">
              <a:spcBef>
                <a:spcPts val="0"/>
              </a:spcBef>
              <a:buNone/>
              <a:defRPr sz="600" b="0" i="0" u="none" strike="noStrike" cap="none">
                <a:solidFill>
                  <a:schemeClr val="lt1"/>
                </a:solidFill>
                <a:latin typeface="Arial"/>
                <a:ea typeface="Arial"/>
                <a:cs typeface="Arial"/>
                <a:sym typeface="Arial"/>
              </a:defRPr>
            </a:lvl2pPr>
            <a:lvl3pPr marL="0" marR="0" lvl="2" indent="0" algn="r" rtl="0">
              <a:spcBef>
                <a:spcPts val="0"/>
              </a:spcBef>
              <a:buNone/>
              <a:defRPr sz="600" b="0" i="0" u="none" strike="noStrike" cap="none">
                <a:solidFill>
                  <a:schemeClr val="lt1"/>
                </a:solidFill>
                <a:latin typeface="Arial"/>
                <a:ea typeface="Arial"/>
                <a:cs typeface="Arial"/>
                <a:sym typeface="Arial"/>
              </a:defRPr>
            </a:lvl3pPr>
            <a:lvl4pPr marL="0" marR="0" lvl="3" indent="0" algn="r" rtl="0">
              <a:spcBef>
                <a:spcPts val="0"/>
              </a:spcBef>
              <a:buNone/>
              <a:defRPr sz="600" b="0" i="0" u="none" strike="noStrike" cap="none">
                <a:solidFill>
                  <a:schemeClr val="lt1"/>
                </a:solidFill>
                <a:latin typeface="Arial"/>
                <a:ea typeface="Arial"/>
                <a:cs typeface="Arial"/>
                <a:sym typeface="Arial"/>
              </a:defRPr>
            </a:lvl4pPr>
            <a:lvl5pPr marL="0" marR="0" lvl="4" indent="0" algn="r" rtl="0">
              <a:spcBef>
                <a:spcPts val="0"/>
              </a:spcBef>
              <a:buNone/>
              <a:defRPr sz="600" b="0" i="0" u="none" strike="noStrike" cap="none">
                <a:solidFill>
                  <a:schemeClr val="lt1"/>
                </a:solidFill>
                <a:latin typeface="Arial"/>
                <a:ea typeface="Arial"/>
                <a:cs typeface="Arial"/>
                <a:sym typeface="Arial"/>
              </a:defRPr>
            </a:lvl5pPr>
            <a:lvl6pPr marL="0" marR="0" lvl="5" indent="0" algn="r" rtl="0">
              <a:spcBef>
                <a:spcPts val="0"/>
              </a:spcBef>
              <a:buNone/>
              <a:defRPr sz="600" b="0" i="0" u="none" strike="noStrike" cap="none">
                <a:solidFill>
                  <a:schemeClr val="lt1"/>
                </a:solidFill>
                <a:latin typeface="Arial"/>
                <a:ea typeface="Arial"/>
                <a:cs typeface="Arial"/>
                <a:sym typeface="Arial"/>
              </a:defRPr>
            </a:lvl6pPr>
            <a:lvl7pPr marL="0" marR="0" lvl="6" indent="0" algn="r" rtl="0">
              <a:spcBef>
                <a:spcPts val="0"/>
              </a:spcBef>
              <a:buNone/>
              <a:defRPr sz="600" b="0" i="0" u="none" strike="noStrike" cap="none">
                <a:solidFill>
                  <a:schemeClr val="lt1"/>
                </a:solidFill>
                <a:latin typeface="Arial"/>
                <a:ea typeface="Arial"/>
                <a:cs typeface="Arial"/>
                <a:sym typeface="Arial"/>
              </a:defRPr>
            </a:lvl7pPr>
            <a:lvl8pPr marL="0" marR="0" lvl="7" indent="0" algn="r" rtl="0">
              <a:spcBef>
                <a:spcPts val="0"/>
              </a:spcBef>
              <a:buNone/>
              <a:defRPr sz="600" b="0" i="0" u="none" strike="noStrike" cap="none">
                <a:solidFill>
                  <a:schemeClr val="lt1"/>
                </a:solidFill>
                <a:latin typeface="Arial"/>
                <a:ea typeface="Arial"/>
                <a:cs typeface="Arial"/>
                <a:sym typeface="Arial"/>
              </a:defRPr>
            </a:lvl8pPr>
            <a:lvl9pPr marL="0" marR="0" lvl="8" indent="0" algn="r" rtl="0">
              <a:spcBef>
                <a:spcPts val="0"/>
              </a:spcBef>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sv-SE"/>
              <a:t>‹#›</a:t>
            </a:fld>
            <a:endParaRPr/>
          </a:p>
        </p:txBody>
      </p:sp>
      <p:sp>
        <p:nvSpPr>
          <p:cNvPr id="61" name="Google Shape;61;p9"/>
          <p:cNvSpPr txBox="1">
            <a:spLocks noGrp="1"/>
          </p:cNvSpPr>
          <p:nvPr>
            <p:ph type="title"/>
          </p:nvPr>
        </p:nvSpPr>
        <p:spPr>
          <a:xfrm>
            <a:off x="468890" y="614004"/>
            <a:ext cx="5875349" cy="913714"/>
          </a:xfrm>
          <a:prstGeom prst="rect">
            <a:avLst/>
          </a:prstGeom>
          <a:noFill/>
          <a:ln>
            <a:noFill/>
          </a:ln>
        </p:spPr>
        <p:txBody>
          <a:bodyPr spcFirstLastPara="1" wrap="square" lIns="91425" tIns="45700" rIns="91425" bIns="45700" anchor="t" anchorCtr="0">
            <a:noAutofit/>
          </a:bodyPr>
          <a:lstStyle>
            <a:lvl1pPr marR="0" lvl="0" algn="l" rtl="0">
              <a:lnSpc>
                <a:spcPct val="108333"/>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9"/>
          <p:cNvSpPr txBox="1">
            <a:spLocks noGrp="1"/>
          </p:cNvSpPr>
          <p:nvPr>
            <p:ph type="body" idx="1"/>
          </p:nvPr>
        </p:nvSpPr>
        <p:spPr>
          <a:xfrm>
            <a:off x="468890" y="1709378"/>
            <a:ext cx="5875349" cy="3154853"/>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1000"/>
              </a:spcBef>
              <a:spcAft>
                <a:spcPts val="0"/>
              </a:spcAft>
              <a:buClr>
                <a:schemeClr val="dk1"/>
              </a:buClr>
              <a:buSzPts val="2600"/>
              <a:buFont typeface="Arial"/>
              <a:buChar char="•"/>
              <a:defRPr sz="2600" b="0" i="0" u="none" strike="noStrike" cap="none">
                <a:solidFill>
                  <a:schemeClr val="dk1"/>
                </a:solidFill>
                <a:latin typeface="Arial"/>
                <a:ea typeface="Arial"/>
                <a:cs typeface="Arial"/>
                <a:sym typeface="Arial"/>
              </a:defRPr>
            </a:lvl1pPr>
            <a:lvl2pPr marL="914400" marR="0" lvl="1" indent="-368300" algn="l" rtl="0">
              <a:lnSpc>
                <a:spcPct val="90000"/>
              </a:lnSpc>
              <a:spcBef>
                <a:spcPts val="5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65" name="Google Shape;65;p10"/>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66" name="Google Shape;66;p1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7" name="Google Shape;67;p10"/>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8" name="Google Shape;68;p10"/>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12"/>
          <p:cNvSpPr/>
          <p:nvPr/>
        </p:nvSpPr>
        <p:spPr>
          <a:xfrm>
            <a:off x="0" y="0"/>
            <a:ext cx="9144000" cy="11499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73" name="Google Shape;73;p12"/>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74" name="Google Shape;74;p1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5" name="Google Shape;75;p12"/>
          <p:cNvSpPr txBox="1">
            <a:spLocks noGrp="1"/>
          </p:cNvSpPr>
          <p:nvPr>
            <p:ph type="body" idx="1"/>
          </p:nvPr>
        </p:nvSpPr>
        <p:spPr>
          <a:xfrm>
            <a:off x="457200" y="1200150"/>
            <a:ext cx="39945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6" name="Google Shape;76;p12"/>
          <p:cNvSpPr txBox="1">
            <a:spLocks noGrp="1"/>
          </p:cNvSpPr>
          <p:nvPr>
            <p:ph type="body" idx="2"/>
          </p:nvPr>
        </p:nvSpPr>
        <p:spPr>
          <a:xfrm>
            <a:off x="4692274" y="1200150"/>
            <a:ext cx="3994500" cy="37257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7" name="Google Shape;77;p12"/>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3.png"/><Relationship Id="rId5" Type="http://schemas.openxmlformats.org/officeDocument/2006/relationships/slideLayout" Target="../slideLayouts/slideLayout6.xml"/><Relationship Id="rId10" Type="http://schemas.openxmlformats.org/officeDocument/2006/relationships/image" Target="../media/image2.pn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png"/><Relationship Id="rId5" Type="http://schemas.openxmlformats.org/officeDocument/2006/relationships/slideLayout" Target="../slideLayouts/slideLayout15.xml"/><Relationship Id="rId10" Type="http://schemas.openxmlformats.org/officeDocument/2006/relationships/theme" Target="../theme/theme4.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2.png"/><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pic>
        <p:nvPicPr>
          <p:cNvPr id="11" name="Google Shape;11;p1"/>
          <p:cNvPicPr preferRelativeResize="0"/>
          <p:nvPr/>
        </p:nvPicPr>
        <p:blipFill rotWithShape="1">
          <a:blip r:embed="rId3">
            <a:alphaModFix/>
          </a:blip>
          <a:srcRect/>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4">
            <a:alphaModFix/>
          </a:blip>
          <a:srcRect/>
          <a:stretch/>
        </p:blipFill>
        <p:spPr>
          <a:xfrm>
            <a:off x="223592" y="286472"/>
            <a:ext cx="5924912" cy="90489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pic>
        <p:nvPicPr>
          <p:cNvPr id="18" name="Google Shape;18;p3"/>
          <p:cNvPicPr preferRelativeResize="0"/>
          <p:nvPr/>
        </p:nvPicPr>
        <p:blipFill rotWithShape="1">
          <a:blip r:embed="rId10">
            <a:alphaModFix/>
          </a:blip>
          <a:srcRect/>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11">
            <a:alphaModFix/>
          </a:blip>
          <a:srcRect l="50635"/>
          <a:stretch/>
        </p:blipFill>
        <p:spPr>
          <a:xfrm>
            <a:off x="4630056" y="5297"/>
            <a:ext cx="4513943" cy="4095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pic>
        <p:nvPicPr>
          <p:cNvPr id="79" name="Google Shape;79;p13"/>
          <p:cNvPicPr preferRelativeResize="0"/>
          <p:nvPr/>
        </p:nvPicPr>
        <p:blipFill rotWithShape="1">
          <a:blip r:embed="rId3">
            <a:alphaModFix/>
          </a:blip>
          <a:srcRect/>
          <a:stretch/>
        </p:blipFill>
        <p:spPr>
          <a:xfrm>
            <a:off x="3160752" y="661720"/>
            <a:ext cx="2802914" cy="370708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p:cNvGrpSpPr/>
        <p:nvPr/>
      </p:nvGrpSpPr>
      <p:grpSpPr>
        <a:xfrm>
          <a:off x="0" y="0"/>
          <a:ext cx="0" cy="0"/>
          <a:chOff x="0" y="0"/>
          <a:chExt cx="0" cy="0"/>
        </a:xfrm>
      </p:grpSpPr>
      <p:sp>
        <p:nvSpPr>
          <p:cNvPr id="82" name="Google Shape;82;p15"/>
          <p:cNvSpPr/>
          <p:nvPr/>
        </p:nvSpPr>
        <p:spPr>
          <a:xfrm>
            <a:off x="0" y="0"/>
            <a:ext cx="9144000" cy="420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b="0" i="0" u="none" strike="noStrike" cap="none">
              <a:solidFill>
                <a:schemeClr val="dk1"/>
              </a:solidFill>
              <a:latin typeface="Arial"/>
              <a:ea typeface="Arial"/>
              <a:cs typeface="Arial"/>
              <a:sym typeface="Arial"/>
            </a:endParaRPr>
          </a:p>
        </p:txBody>
      </p:sp>
      <p:pic>
        <p:nvPicPr>
          <p:cNvPr id="83" name="Google Shape;83;p15"/>
          <p:cNvPicPr preferRelativeResize="0"/>
          <p:nvPr/>
        </p:nvPicPr>
        <p:blipFill rotWithShape="1">
          <a:blip r:embed="rId11">
            <a:alphaModFix/>
          </a:blip>
          <a:srcRect/>
          <a:stretch/>
        </p:blipFill>
        <p:spPr>
          <a:xfrm>
            <a:off x="391885" y="-70325"/>
            <a:ext cx="3846288" cy="587433"/>
          </a:xfrm>
          <a:prstGeom prst="rect">
            <a:avLst/>
          </a:prstGeom>
          <a:noFill/>
          <a:ln>
            <a:noFill/>
          </a:ln>
        </p:spPr>
      </p:pic>
      <p:pic>
        <p:nvPicPr>
          <p:cNvPr id="84" name="Google Shape;84;p15"/>
          <p:cNvPicPr preferRelativeResize="0"/>
          <p:nvPr/>
        </p:nvPicPr>
        <p:blipFill rotWithShape="1">
          <a:blip r:embed="rId12">
            <a:alphaModFix/>
          </a:blip>
          <a:srcRect l="50634"/>
          <a:stretch/>
        </p:blipFill>
        <p:spPr>
          <a:xfrm>
            <a:off x="4630056" y="5297"/>
            <a:ext cx="4513940" cy="4095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213" y="743835"/>
            <a:ext cx="7880591" cy="462971"/>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dirty="0"/>
          </a:p>
        </p:txBody>
      </p:sp>
      <p:sp>
        <p:nvSpPr>
          <p:cNvPr id="7" name="Google Shape;7;p1"/>
          <p:cNvSpPr txBox="1">
            <a:spLocks noGrp="1"/>
          </p:cNvSpPr>
          <p:nvPr>
            <p:ph type="body" idx="1"/>
          </p:nvPr>
        </p:nvSpPr>
        <p:spPr>
          <a:xfrm>
            <a:off x="628214" y="1430148"/>
            <a:ext cx="7880592"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2" name="Google Shape;12;p1">
            <a:extLst>
              <a:ext uri="{FF2B5EF4-FFF2-40B4-BE49-F238E27FC236}">
                <a16:creationId xmlns:a16="http://schemas.microsoft.com/office/drawing/2014/main" id="{C1CB8DC5-DDFB-4B71-9D6B-6ADF860AE569}"/>
              </a:ext>
            </a:extLst>
          </p:cNvPr>
          <p:cNvPicPr preferRelativeResize="0"/>
          <p:nvPr userDrawn="1"/>
        </p:nvPicPr>
        <p:blipFill rotWithShape="1">
          <a:blip r:embed="rId3">
            <a:alphaModFix/>
          </a:blip>
          <a:srcRect/>
          <a:stretch/>
        </p:blipFill>
        <p:spPr>
          <a:xfrm>
            <a:off x="48860" y="-125643"/>
            <a:ext cx="6029841" cy="918339"/>
          </a:xfrm>
          <a:prstGeom prst="rect">
            <a:avLst/>
          </a:prstGeom>
          <a:noFill/>
          <a:ln>
            <a:noFill/>
          </a:ln>
        </p:spPr>
      </p:pic>
    </p:spTree>
    <p:extLst>
      <p:ext uri="{BB962C8B-B14F-4D97-AF65-F5344CB8AC3E}">
        <p14:creationId xmlns:p14="http://schemas.microsoft.com/office/powerpoint/2010/main" val="3987230187"/>
      </p:ext>
    </p:extLst>
  </p:cSld>
  <p:clrMap bg1="lt1" tx1="dk1" bg2="dk2" tx2="lt2" accent1="accent1" accent2="accent2" accent3="accent3" accent4="accent4" accent5="accent5" accent6="accent6" hlink="hlink" folHlink="folHlink"/>
  <p:sldLayoutIdLst>
    <p:sldLayoutId id="2147483673" r:id="rId1"/>
  </p:sldLayoutIdLst>
  <p:transition spd="slow">
    <p:split orient="ver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213" y="743835"/>
            <a:ext cx="7880591" cy="462971"/>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dirty="0"/>
          </a:p>
        </p:txBody>
      </p:sp>
      <p:sp>
        <p:nvSpPr>
          <p:cNvPr id="7" name="Google Shape;7;p1"/>
          <p:cNvSpPr txBox="1">
            <a:spLocks noGrp="1"/>
          </p:cNvSpPr>
          <p:nvPr>
            <p:ph type="body" idx="1"/>
          </p:nvPr>
        </p:nvSpPr>
        <p:spPr>
          <a:xfrm>
            <a:off x="628214" y="1430148"/>
            <a:ext cx="7880592"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2" name="Google Shape;12;p1">
            <a:extLst>
              <a:ext uri="{FF2B5EF4-FFF2-40B4-BE49-F238E27FC236}">
                <a16:creationId xmlns:a16="http://schemas.microsoft.com/office/drawing/2014/main" id="{C1CB8DC5-DDFB-4B71-9D6B-6ADF860AE569}"/>
              </a:ext>
            </a:extLst>
          </p:cNvPr>
          <p:cNvPicPr preferRelativeResize="0"/>
          <p:nvPr userDrawn="1"/>
        </p:nvPicPr>
        <p:blipFill rotWithShape="1">
          <a:blip r:embed="rId5">
            <a:alphaModFix/>
          </a:blip>
          <a:srcRect/>
          <a:stretch/>
        </p:blipFill>
        <p:spPr>
          <a:xfrm>
            <a:off x="48860" y="-125643"/>
            <a:ext cx="6029841" cy="918339"/>
          </a:xfrm>
          <a:prstGeom prst="rect">
            <a:avLst/>
          </a:prstGeom>
          <a:noFill/>
          <a:ln>
            <a:noFill/>
          </a:ln>
        </p:spPr>
      </p:pic>
    </p:spTree>
    <p:extLst>
      <p:ext uri="{BB962C8B-B14F-4D97-AF65-F5344CB8AC3E}">
        <p14:creationId xmlns:p14="http://schemas.microsoft.com/office/powerpoint/2010/main" val="3697376425"/>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transition spd="slow">
    <p:split orient="vert"/>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20.xml"/><Relationship Id="rId4" Type="http://schemas.openxmlformats.org/officeDocument/2006/relationships/image" Target="../media/image6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0.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11.xml"/><Relationship Id="rId5" Type="http://schemas.openxmlformats.org/officeDocument/2006/relationships/image" Target="../media/image88.png"/><Relationship Id="rId4" Type="http://schemas.openxmlformats.org/officeDocument/2006/relationships/image" Target="../media/image87.jp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body" idx="1"/>
          </p:nvPr>
        </p:nvSpPr>
        <p:spPr>
          <a:xfrm>
            <a:off x="406439" y="1523571"/>
            <a:ext cx="6334835" cy="11641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000"/>
              <a:buNone/>
            </a:pPr>
            <a:r>
              <a:rPr lang="sv-SE" sz="3000"/>
              <a:t>Lecture 14:</a:t>
            </a:r>
            <a:r>
              <a:rPr lang="sv-SE" sz="3600"/>
              <a:t> </a:t>
            </a:r>
            <a:r>
              <a:rPr lang="sv-SE" sz="3000"/>
              <a:t>Course Summary</a:t>
            </a:r>
            <a:endParaRPr/>
          </a:p>
        </p:txBody>
      </p:sp>
      <p:sp>
        <p:nvSpPr>
          <p:cNvPr id="149" name="Google Shape;149;p25"/>
          <p:cNvSpPr txBox="1">
            <a:spLocks noGrp="1"/>
          </p:cNvSpPr>
          <p:nvPr>
            <p:ph type="body" idx="2"/>
          </p:nvPr>
        </p:nvSpPr>
        <p:spPr>
          <a:xfrm>
            <a:off x="406439" y="2734594"/>
            <a:ext cx="5005500" cy="42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1800"/>
              <a:buFont typeface="Arial"/>
              <a:buNone/>
            </a:pPr>
            <a:r>
              <a:rPr lang="sv-SE"/>
              <a:t>Gregory Gay and Sam Jobara</a:t>
            </a:r>
            <a:endParaRPr/>
          </a:p>
          <a:p>
            <a:pPr marL="0" lvl="0" indent="0" algn="l" rtl="0">
              <a:spcBef>
                <a:spcPts val="0"/>
              </a:spcBef>
              <a:spcAft>
                <a:spcPts val="0"/>
              </a:spcAft>
              <a:buClr>
                <a:schemeClr val="lt1"/>
              </a:buClr>
              <a:buSzPts val="1800"/>
              <a:buFont typeface="Arial"/>
              <a:buNone/>
            </a:pPr>
            <a:r>
              <a:rPr lang="sv-SE"/>
              <a:t>TDA/DIT 594 - December 17,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p:txBody>
          <a:bodyPr/>
          <a:lstStyle/>
          <a:p>
            <a:r>
              <a:rPr lang="en-SE" altLang="en-US" sz="2400" dirty="0">
                <a:solidFill>
                  <a:schemeClr val="bg1"/>
                </a:solidFill>
                <a:latin typeface="Arial Black" panose="020B0A04020102020204" pitchFamily="34" charset="0"/>
              </a:rPr>
              <a:t>Learning Objectives</a:t>
            </a:r>
            <a:endParaRPr lang="en-US" altLang="en-US" sz="2400" dirty="0">
              <a:solidFill>
                <a:schemeClr val="bg1"/>
              </a:solidFill>
              <a:latin typeface="Arial Black" panose="020B0A04020102020204" pitchFamily="34" charset="0"/>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6" y="1413818"/>
            <a:ext cx="8515787" cy="3615381"/>
          </a:xfrm>
        </p:spPr>
        <p:txBody>
          <a:bodyPr/>
          <a:lstStyle/>
          <a:p>
            <a:pPr>
              <a:buClr>
                <a:schemeClr val="accent1">
                  <a:lumMod val="60000"/>
                  <a:lumOff val="40000"/>
                </a:schemeClr>
              </a:buClr>
            </a:pPr>
            <a:r>
              <a:rPr lang="en-SE" sz="2000" dirty="0">
                <a:solidFill>
                  <a:srgbClr val="131413"/>
                </a:solidFill>
                <a:latin typeface="Arial Nova Cond Light" panose="020B0306020202020204" pitchFamily="34" charset="0"/>
              </a:rPr>
              <a:t>D</a:t>
            </a:r>
            <a:r>
              <a:rPr lang="sv-SE" sz="2000" dirty="0">
                <a:solidFill>
                  <a:srgbClr val="131413"/>
                </a:solidFill>
                <a:latin typeface="Arial Nova Cond Light" panose="020B0306020202020204" pitchFamily="34" charset="0"/>
              </a:rPr>
              <a:t>e</a:t>
            </a:r>
            <a:r>
              <a:rPr lang="en-US" sz="2000" dirty="0">
                <a:solidFill>
                  <a:srgbClr val="131413"/>
                </a:solidFill>
                <a:latin typeface="Arial Nova Cond Light" panose="020B0306020202020204" pitchFamily="34" charset="0"/>
              </a:rPr>
              <a:t>fine feature, feature selection, feature dependency,</a:t>
            </a:r>
            <a:r>
              <a:rPr lang="en-SE" sz="2000" dirty="0">
                <a:solidFill>
                  <a:srgbClr val="131413"/>
                </a:solidFill>
                <a:latin typeface="Arial Nova Cond Light" panose="020B0306020202020204" pitchFamily="34" charset="0"/>
              </a:rPr>
              <a:t> </a:t>
            </a:r>
            <a:r>
              <a:rPr lang="en-US" sz="2000" dirty="0">
                <a:solidFill>
                  <a:srgbClr val="131413"/>
                </a:solidFill>
                <a:latin typeface="Arial Nova Cond Light" panose="020B0306020202020204" pitchFamily="34" charset="0"/>
              </a:rPr>
              <a:t>product, domain</a:t>
            </a:r>
            <a:r>
              <a:rPr lang="en-SE" sz="2000" dirty="0">
                <a:solidFill>
                  <a:srgbClr val="131413"/>
                </a:solidFill>
                <a:latin typeface="Arial Nova Cond Light" panose="020B0306020202020204" pitchFamily="34" charset="0"/>
              </a:rPr>
              <a:t>.</a:t>
            </a:r>
            <a:endParaRPr lang="en-US" sz="2000" dirty="0">
              <a:solidFill>
                <a:srgbClr val="131413"/>
              </a:solidFill>
              <a:latin typeface="Arial Nova Cond Light" panose="020B0306020202020204" pitchFamily="34" charset="0"/>
            </a:endParaRPr>
          </a:p>
          <a:p>
            <a:pPr>
              <a:buClr>
                <a:schemeClr val="accent1">
                  <a:lumMod val="60000"/>
                  <a:lumOff val="40000"/>
                </a:schemeClr>
              </a:buClr>
            </a:pPr>
            <a:r>
              <a:rPr lang="en-SE" sz="2000" dirty="0">
                <a:solidFill>
                  <a:srgbClr val="131413"/>
                </a:solidFill>
                <a:latin typeface="Arial Nova Cond Light" panose="020B0306020202020204" pitchFamily="34" charset="0"/>
              </a:rPr>
              <a:t>U</a:t>
            </a:r>
            <a:r>
              <a:rPr lang="en-US" sz="2000" dirty="0">
                <a:solidFill>
                  <a:srgbClr val="131413"/>
                </a:solidFill>
                <a:latin typeface="Arial Nova Cond Light" panose="020B0306020202020204" pitchFamily="34" charset="0"/>
              </a:rPr>
              <a:t>nderstand what drives scoping decisions</a:t>
            </a:r>
          </a:p>
          <a:p>
            <a:pPr>
              <a:buClr>
                <a:schemeClr val="accent1">
                  <a:lumMod val="60000"/>
                  <a:lumOff val="40000"/>
                </a:schemeClr>
              </a:buClr>
            </a:pPr>
            <a:r>
              <a:rPr lang="en-SE" sz="2000" dirty="0">
                <a:solidFill>
                  <a:srgbClr val="131413"/>
                </a:solidFill>
                <a:latin typeface="Arial Nova Cond Light" panose="020B0306020202020204" pitchFamily="34" charset="0"/>
              </a:rPr>
              <a:t>T</a:t>
            </a:r>
            <a:r>
              <a:rPr lang="en-US" sz="2000" dirty="0">
                <a:solidFill>
                  <a:srgbClr val="131413"/>
                </a:solidFill>
                <a:latin typeface="Arial Nova Cond Light" panose="020B0306020202020204" pitchFamily="34" charset="0"/>
              </a:rPr>
              <a:t>ranslate feature diagrams to propositional formulas</a:t>
            </a:r>
          </a:p>
          <a:p>
            <a:pPr>
              <a:buClr>
                <a:schemeClr val="accent1">
                  <a:lumMod val="60000"/>
                  <a:lumOff val="40000"/>
                </a:schemeClr>
              </a:buClr>
            </a:pPr>
            <a:r>
              <a:rPr lang="en-SE" sz="2000" dirty="0">
                <a:solidFill>
                  <a:srgbClr val="131413"/>
                </a:solidFill>
                <a:latin typeface="Arial Nova Cond Light" panose="020B0306020202020204" pitchFamily="34" charset="0"/>
              </a:rPr>
              <a:t>M</a:t>
            </a:r>
            <a:r>
              <a:rPr lang="en-US" sz="2000" dirty="0">
                <a:solidFill>
                  <a:srgbClr val="131413"/>
                </a:solidFill>
                <a:latin typeface="Arial Nova Cond Light" panose="020B0306020202020204" pitchFamily="34" charset="0"/>
              </a:rPr>
              <a:t>odal features and feature dependencies by means of feature models</a:t>
            </a:r>
          </a:p>
          <a:p>
            <a:pPr>
              <a:buClr>
                <a:schemeClr val="accent1">
                  <a:lumMod val="60000"/>
                  <a:lumOff val="40000"/>
                </a:schemeClr>
              </a:buClr>
            </a:pPr>
            <a:r>
              <a:rPr lang="en-US" sz="2000" dirty="0">
                <a:solidFill>
                  <a:srgbClr val="131413"/>
                </a:solidFill>
                <a:latin typeface="Arial Nova Cond Light" panose="020B0306020202020204" pitchFamily="34" charset="0"/>
              </a:rPr>
              <a:t>Identify some industrial automation tools for Feature Modelling</a:t>
            </a:r>
          </a:p>
          <a:p>
            <a:pPr marL="0" indent="0">
              <a:lnSpc>
                <a:spcPct val="120000"/>
              </a:lnSpc>
              <a:spcBef>
                <a:spcPct val="0"/>
              </a:spcBef>
              <a:buNone/>
            </a:pPr>
            <a:endParaRPr lang="en-US" altLang="en-US" sz="2000" u="sng" dirty="0">
              <a:solidFill>
                <a:srgbClr val="000000"/>
              </a:solidFill>
              <a:latin typeface="Arial Nova Light" panose="020B0304020202020204" pitchFamily="34" charset="0"/>
            </a:endParaRPr>
          </a:p>
          <a:p>
            <a:pPr marL="0" indent="0">
              <a:lnSpc>
                <a:spcPct val="120000"/>
              </a:lnSpc>
              <a:spcBef>
                <a:spcPct val="0"/>
              </a:spcBef>
              <a:buNone/>
            </a:pPr>
            <a:r>
              <a:rPr lang="en-US" altLang="en-US" sz="2000" u="sng" dirty="0">
                <a:solidFill>
                  <a:srgbClr val="000000"/>
                </a:solidFill>
                <a:latin typeface="Arial Nova Light" panose="020B0304020202020204" pitchFamily="34" charset="0"/>
              </a:rPr>
              <a:t>Main Reference</a:t>
            </a:r>
            <a:r>
              <a:rPr lang="en-SE" altLang="en-US" sz="2000" u="sng" dirty="0">
                <a:solidFill>
                  <a:srgbClr val="000000"/>
                </a:solidFill>
                <a:latin typeface="Arial Nova Light" panose="020B0304020202020204" pitchFamily="34" charset="0"/>
              </a:rPr>
              <a:t>:</a:t>
            </a:r>
          </a:p>
          <a:p>
            <a:pPr marL="0" indent="0">
              <a:buNone/>
            </a:pPr>
            <a:r>
              <a:rPr lang="en-US" sz="1200" dirty="0">
                <a:solidFill>
                  <a:schemeClr val="bg1"/>
                </a:solidFill>
                <a:latin typeface="Arial Nova Cond Light" panose="020B0306020202020204" pitchFamily="34" charset="0"/>
              </a:rPr>
              <a:t>Feature-Oriented Software Product Lines: Concepts and Implementation, </a:t>
            </a:r>
          </a:p>
          <a:p>
            <a:pPr marL="0" indent="0">
              <a:buNone/>
            </a:pPr>
            <a:r>
              <a:rPr lang="en-US" sz="1000" dirty="0">
                <a:solidFill>
                  <a:schemeClr val="bg1"/>
                </a:solidFill>
                <a:latin typeface="Arial Nova Cond Light" panose="020B0306020202020204" pitchFamily="34" charset="0"/>
              </a:rPr>
              <a:t>Sven Apel • Don Batory •Christian Kästner • Gunter Saake</a:t>
            </a:r>
          </a:p>
          <a:p>
            <a:pPr marL="0" indent="0">
              <a:buNone/>
            </a:pPr>
            <a:r>
              <a:rPr lang="en-US" sz="1000" dirty="0">
                <a:solidFill>
                  <a:schemeClr val="bg1"/>
                </a:solidFill>
                <a:latin typeface="Arial Nova Cond Light" panose="020B0306020202020204" pitchFamily="34" charset="0"/>
              </a:rPr>
              <a:t>Springer-Verlag Berlin Heidelberg 2013, ISBN 978-3-642-37521-7</a:t>
            </a:r>
          </a:p>
          <a:p>
            <a:pPr marL="0" indent="0">
              <a:buNone/>
            </a:pPr>
            <a:endParaRPr lang="en-US" altLang="en-US" sz="1000" dirty="0">
              <a:solidFill>
                <a:schemeClr val="bg1"/>
              </a:solidFill>
              <a:latin typeface="Arial Nova Cond Light" panose="020B0306020202020204" pitchFamily="34" charset="0"/>
            </a:endParaRPr>
          </a:p>
          <a:p>
            <a:pPr marL="0" indent="0">
              <a:buNone/>
            </a:pPr>
            <a:r>
              <a:rPr lang="en-US" altLang="en-US" sz="1200" dirty="0">
                <a:solidFill>
                  <a:schemeClr val="bg1"/>
                </a:solidFill>
                <a:latin typeface="Arial Nova Cond Light" panose="020B0306020202020204" pitchFamily="34" charset="0"/>
              </a:rPr>
              <a:t>Other publications (see slides for references)</a:t>
            </a:r>
            <a:endParaRPr lang="en-US" sz="1200" dirty="0">
              <a:solidFill>
                <a:schemeClr val="bg1"/>
              </a:solidFill>
              <a:latin typeface="AdvGTIMES-R"/>
            </a:endParaRPr>
          </a:p>
          <a:p>
            <a:pPr marL="114300" indent="0">
              <a:buNone/>
            </a:pPr>
            <a:endParaRPr lang="en-US" dirty="0"/>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10</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Tree>
    <p:extLst>
      <p:ext uri="{BB962C8B-B14F-4D97-AF65-F5344CB8AC3E}">
        <p14:creationId xmlns:p14="http://schemas.microsoft.com/office/powerpoint/2010/main" val="4140722676"/>
      </p:ext>
    </p:extLst>
  </p:cSld>
  <p:clrMapOvr>
    <a:masterClrMapping/>
  </p:clrMapOvr>
  <p:transition spd="slow">
    <p:split orient="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3" name="Rectangle 2">
            <a:extLst>
              <a:ext uri="{FF2B5EF4-FFF2-40B4-BE49-F238E27FC236}">
                <a16:creationId xmlns:a16="http://schemas.microsoft.com/office/drawing/2014/main" id="{31D58909-DD56-41B5-8056-AE59E71F42F1}"/>
              </a:ext>
            </a:extLst>
          </p:cNvPr>
          <p:cNvSpPr/>
          <p:nvPr/>
        </p:nvSpPr>
        <p:spPr>
          <a:xfrm>
            <a:off x="439954" y="1089472"/>
            <a:ext cx="806430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
        <p:nvSpPr>
          <p:cNvPr id="10" name="Title 9">
            <a:extLst>
              <a:ext uri="{FF2B5EF4-FFF2-40B4-BE49-F238E27FC236}">
                <a16:creationId xmlns:a16="http://schemas.microsoft.com/office/drawing/2014/main" id="{AE85ECF7-3158-4BEC-AB0A-D089853FE899}"/>
              </a:ext>
            </a:extLst>
          </p:cNvPr>
          <p:cNvSpPr>
            <a:spLocks noGrp="1"/>
          </p:cNvSpPr>
          <p:nvPr>
            <p:ph type="title"/>
          </p:nvPr>
        </p:nvSpPr>
        <p:spPr>
          <a:xfrm>
            <a:off x="342027" y="684055"/>
            <a:ext cx="7594223" cy="693694"/>
          </a:xfrm>
        </p:spPr>
        <p:txBody>
          <a:bodyPr/>
          <a:lstStyle/>
          <a:p>
            <a:r>
              <a:rPr lang="en-US" altLang="en-US" sz="2400" dirty="0">
                <a:solidFill>
                  <a:schemeClr val="accent1">
                    <a:lumMod val="40000"/>
                    <a:lumOff val="60000"/>
                  </a:schemeClr>
                </a:solidFill>
                <a:latin typeface="Arial Black"/>
              </a:rPr>
              <a:t>Robotics Modular Architecture</a:t>
            </a:r>
            <a:br>
              <a:rPr lang="en-US" sz="2000" dirty="0">
                <a:solidFill>
                  <a:schemeClr val="bg1"/>
                </a:solidFill>
                <a:latin typeface="Abadi Extra Light" panose="020B0204020104020204" pitchFamily="34" charset="0"/>
              </a:rPr>
            </a:br>
            <a:r>
              <a:rPr lang="en-US" sz="2000" b="1" dirty="0">
                <a:solidFill>
                  <a:schemeClr val="bg1"/>
                </a:solidFill>
                <a:latin typeface="Abadi Extra Light" panose="020B0204020104020204" pitchFamily="34" charset="0"/>
              </a:rPr>
              <a:t>Decentralized, Collaborative, and Autonomous Robots</a:t>
            </a:r>
            <a:r>
              <a:rPr lang="sv-SE" sz="2000" b="1" dirty="0">
                <a:solidFill>
                  <a:schemeClr val="bg1"/>
                </a:solidFill>
                <a:latin typeface="Abadi Extra Light" panose="020B0204020104020204" pitchFamily="34" charset="0"/>
              </a:rPr>
              <a:t>*</a:t>
            </a:r>
            <a:endParaRPr lang="en-US" sz="2000" b="1" dirty="0">
              <a:solidFill>
                <a:schemeClr val="bg1"/>
              </a:solidFill>
              <a:latin typeface="Abadi Extra Light" panose="020B0204020104020204" pitchFamily="34" charset="0"/>
            </a:endParaRPr>
          </a:p>
        </p:txBody>
      </p:sp>
      <p:pic>
        <p:nvPicPr>
          <p:cNvPr id="2" name="Picture 1">
            <a:extLst>
              <a:ext uri="{FF2B5EF4-FFF2-40B4-BE49-F238E27FC236}">
                <a16:creationId xmlns:a16="http://schemas.microsoft.com/office/drawing/2014/main" id="{1DD74B94-3504-45FC-B956-6F3F7F682031}"/>
              </a:ext>
            </a:extLst>
          </p:cNvPr>
          <p:cNvPicPr>
            <a:picLocks noChangeAspect="1"/>
          </p:cNvPicPr>
          <p:nvPr/>
        </p:nvPicPr>
        <p:blipFill>
          <a:blip r:embed="rId2"/>
          <a:stretch>
            <a:fillRect/>
          </a:stretch>
        </p:blipFill>
        <p:spPr>
          <a:xfrm>
            <a:off x="656498" y="1944582"/>
            <a:ext cx="7947589" cy="2658663"/>
          </a:xfrm>
          <a:prstGeom prst="rect">
            <a:avLst/>
          </a:prstGeom>
        </p:spPr>
      </p:pic>
      <p:sp>
        <p:nvSpPr>
          <p:cNvPr id="5" name="TextBox 4">
            <a:extLst>
              <a:ext uri="{FF2B5EF4-FFF2-40B4-BE49-F238E27FC236}">
                <a16:creationId xmlns:a16="http://schemas.microsoft.com/office/drawing/2014/main" id="{F11E0937-F226-443C-A7E1-5D74EC9396FD}"/>
              </a:ext>
            </a:extLst>
          </p:cNvPr>
          <p:cNvSpPr txBox="1"/>
          <p:nvPr/>
        </p:nvSpPr>
        <p:spPr>
          <a:xfrm>
            <a:off x="283740" y="1491889"/>
            <a:ext cx="822052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Instance of SERA architecture of 4 collaborating Robots, Central station, and 3-Layered architectures</a:t>
            </a:r>
          </a:p>
        </p:txBody>
      </p:sp>
      <p:sp>
        <p:nvSpPr>
          <p:cNvPr id="6" name="TextBox 5">
            <a:extLst>
              <a:ext uri="{FF2B5EF4-FFF2-40B4-BE49-F238E27FC236}">
                <a16:creationId xmlns:a16="http://schemas.microsoft.com/office/drawing/2014/main" id="{4F779926-B582-4D6E-8F22-9C4FE2546EEC}"/>
              </a:ext>
            </a:extLst>
          </p:cNvPr>
          <p:cNvSpPr txBox="1"/>
          <p:nvPr/>
        </p:nvSpPr>
        <p:spPr>
          <a:xfrm>
            <a:off x="656498" y="4603246"/>
            <a:ext cx="27222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Decoupled</a:t>
            </a:r>
            <a:r>
              <a:rPr kumimoji="0" lang="sv-SE"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collaborating</a:t>
            </a:r>
            <a:r>
              <a:rPr kumimoji="0" lang="sv-SE" sz="1400" b="0" i="0" u="none" strike="noStrike" kern="0" cap="none" spc="0" normalizeH="0" baseline="0" noProof="0" dirty="0">
                <a:ln>
                  <a:noFill/>
                </a:ln>
                <a:solidFill>
                  <a:srgbClr val="000000"/>
                </a:solidFill>
                <a:effectLst/>
                <a:uLnTx/>
                <a:uFillTx/>
                <a:latin typeface="Arial"/>
                <a:cs typeface="Arial"/>
                <a:sym typeface="Arial"/>
              </a:rPr>
              <a:t> Robots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Rectangle 6">
            <a:extLst>
              <a:ext uri="{FF2B5EF4-FFF2-40B4-BE49-F238E27FC236}">
                <a16:creationId xmlns:a16="http://schemas.microsoft.com/office/drawing/2014/main" id="{D06E4A5C-8A5A-4078-93A1-C90512EBE2D7}"/>
              </a:ext>
            </a:extLst>
          </p:cNvPr>
          <p:cNvSpPr/>
          <p:nvPr/>
        </p:nvSpPr>
        <p:spPr>
          <a:xfrm>
            <a:off x="3953096" y="4734143"/>
            <a:ext cx="3780847"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*http://www.cse.chalmers.se/~bergert/paper/2018-icsa-sera.pdf</a:t>
            </a:r>
          </a:p>
        </p:txBody>
      </p:sp>
    </p:spTree>
    <p:extLst>
      <p:ext uri="{BB962C8B-B14F-4D97-AF65-F5344CB8AC3E}">
        <p14:creationId xmlns:p14="http://schemas.microsoft.com/office/powerpoint/2010/main" val="4184626411"/>
      </p:ext>
    </p:extLst>
  </p:cSld>
  <p:clrMapOvr>
    <a:masterClrMapping/>
  </p:clrMapOvr>
  <p:transition spd="slow">
    <p:split orient="ver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3" name="Rectangle 2">
            <a:extLst>
              <a:ext uri="{FF2B5EF4-FFF2-40B4-BE49-F238E27FC236}">
                <a16:creationId xmlns:a16="http://schemas.microsoft.com/office/drawing/2014/main" id="{31D58909-DD56-41B5-8056-AE59E71F42F1}"/>
              </a:ext>
            </a:extLst>
          </p:cNvPr>
          <p:cNvSpPr/>
          <p:nvPr/>
        </p:nvSpPr>
        <p:spPr>
          <a:xfrm>
            <a:off x="439954" y="1089472"/>
            <a:ext cx="806430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
        <p:nvSpPr>
          <p:cNvPr id="10" name="Title 9">
            <a:extLst>
              <a:ext uri="{FF2B5EF4-FFF2-40B4-BE49-F238E27FC236}">
                <a16:creationId xmlns:a16="http://schemas.microsoft.com/office/drawing/2014/main" id="{AE85ECF7-3158-4BEC-AB0A-D089853FE899}"/>
              </a:ext>
            </a:extLst>
          </p:cNvPr>
          <p:cNvSpPr>
            <a:spLocks noGrp="1"/>
          </p:cNvSpPr>
          <p:nvPr>
            <p:ph type="title"/>
          </p:nvPr>
        </p:nvSpPr>
        <p:spPr>
          <a:xfrm>
            <a:off x="342027" y="684055"/>
            <a:ext cx="7594223" cy="693694"/>
          </a:xfrm>
        </p:spPr>
        <p:txBody>
          <a:bodyPr/>
          <a:lstStyle/>
          <a:p>
            <a:r>
              <a:rPr lang="en-US" altLang="en-US" sz="2400" dirty="0">
                <a:solidFill>
                  <a:schemeClr val="accent1">
                    <a:lumMod val="40000"/>
                    <a:lumOff val="60000"/>
                  </a:schemeClr>
                </a:solidFill>
                <a:latin typeface="Arial Black"/>
              </a:rPr>
              <a:t>Robotics Modular Architecture</a:t>
            </a:r>
            <a:br>
              <a:rPr lang="en-US" sz="2000" dirty="0">
                <a:solidFill>
                  <a:schemeClr val="bg1"/>
                </a:solidFill>
                <a:latin typeface="Abadi Extra Light" panose="020B0204020104020204" pitchFamily="34" charset="0"/>
              </a:rPr>
            </a:br>
            <a:r>
              <a:rPr lang="en-US" sz="2000" b="1" dirty="0">
                <a:solidFill>
                  <a:schemeClr val="bg1"/>
                </a:solidFill>
                <a:latin typeface="Abadi Extra Light" panose="020B0204020104020204" pitchFamily="34" charset="0"/>
              </a:rPr>
              <a:t>Decentralized, Collaborative, and Autonomous Robots</a:t>
            </a:r>
          </a:p>
        </p:txBody>
      </p:sp>
      <p:sp>
        <p:nvSpPr>
          <p:cNvPr id="5" name="TextBox 4">
            <a:extLst>
              <a:ext uri="{FF2B5EF4-FFF2-40B4-BE49-F238E27FC236}">
                <a16:creationId xmlns:a16="http://schemas.microsoft.com/office/drawing/2014/main" id="{F11E0937-F226-443C-A7E1-5D74EC9396FD}"/>
              </a:ext>
            </a:extLst>
          </p:cNvPr>
          <p:cNvSpPr txBox="1"/>
          <p:nvPr/>
        </p:nvSpPr>
        <p:spPr>
          <a:xfrm>
            <a:off x="230153" y="1489582"/>
            <a:ext cx="8571820" cy="35702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Central Station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Interprets high-level mission specifications</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provides an interface to specify high-level missions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of the application in the component. </a:t>
            </a: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global mission to be achieved by the whole team in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 collaborative manner</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—checks the feasibility of the mission.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Mission Management Layer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Local mission specifications, </a:t>
            </a: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incorporate real-time constraints</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provided to each robot by means of timed temporal logic formulae. which is compliant with their dynamic behavior.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Component Control Layer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Provides</a:t>
            </a: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a:t>
            </a: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control actions required for the implementation of discrete paths </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that are generated by a high-level planner. It receives calls from the Plan executor and notifies the Adaptation manager about changes that are detected in the robot mission, or environment.</a:t>
            </a:r>
            <a:endPar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Tree>
    <p:extLst>
      <p:ext uri="{BB962C8B-B14F-4D97-AF65-F5344CB8AC3E}">
        <p14:creationId xmlns:p14="http://schemas.microsoft.com/office/powerpoint/2010/main" val="1128252750"/>
      </p:ext>
    </p:extLst>
  </p:cSld>
  <p:clrMapOvr>
    <a:masterClrMapping/>
  </p:clrMapOvr>
  <p:transition spd="slow">
    <p:split orient="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BC8DE-83B6-4B2C-A275-0087E7D302E1}"/>
              </a:ext>
            </a:extLst>
          </p:cNvPr>
          <p:cNvSpPr>
            <a:spLocks noGrp="1"/>
          </p:cNvSpPr>
          <p:nvPr>
            <p:ph type="title"/>
          </p:nvPr>
        </p:nvSpPr>
        <p:spPr/>
        <p:txBody>
          <a:bodyPr/>
          <a:lstStyle/>
          <a:p>
            <a:r>
              <a:rPr lang="en-US" sz="2400" dirty="0">
                <a:solidFill>
                  <a:schemeClr val="accent1">
                    <a:lumMod val="40000"/>
                    <a:lumOff val="60000"/>
                  </a:schemeClr>
                </a:solidFill>
                <a:latin typeface="+mj-lt"/>
              </a:rPr>
              <a:t>Feature-Orientation</a:t>
            </a:r>
          </a:p>
        </p:txBody>
      </p:sp>
      <p:sp>
        <p:nvSpPr>
          <p:cNvPr id="6" name="Text Placeholder 5">
            <a:extLst>
              <a:ext uri="{FF2B5EF4-FFF2-40B4-BE49-F238E27FC236}">
                <a16:creationId xmlns:a16="http://schemas.microsoft.com/office/drawing/2014/main" id="{B240B266-EAD9-44B1-8444-E8E4ECEDFB3D}"/>
              </a:ext>
            </a:extLst>
          </p:cNvPr>
          <p:cNvSpPr>
            <a:spLocks noGrp="1"/>
          </p:cNvSpPr>
          <p:nvPr>
            <p:ph type="body" idx="1"/>
          </p:nvPr>
        </p:nvSpPr>
        <p:spPr/>
        <p:txBody>
          <a:bodyPr/>
          <a:lstStyle/>
          <a:p>
            <a:pPr marL="114300" indent="0">
              <a:buNone/>
            </a:pPr>
            <a:r>
              <a:rPr lang="en-US" b="1" dirty="0">
                <a:solidFill>
                  <a:schemeClr val="bg1"/>
                </a:solidFill>
                <a:latin typeface="Abadi Extra Light" panose="020B0204020104020204" pitchFamily="34" charset="0"/>
              </a:rPr>
              <a:t>Solve the problems: </a:t>
            </a:r>
          </a:p>
          <a:p>
            <a:pPr>
              <a:buClr>
                <a:schemeClr val="accent1">
                  <a:lumMod val="60000"/>
                  <a:lumOff val="40000"/>
                </a:schemeClr>
              </a:buClr>
            </a:pPr>
            <a:r>
              <a:rPr lang="en-US" sz="2000" dirty="0">
                <a:solidFill>
                  <a:schemeClr val="bg1"/>
                </a:solidFill>
                <a:latin typeface="Abadi Extra Light" panose="020B0204020104020204" pitchFamily="34" charset="0"/>
              </a:rPr>
              <a:t>Feature Traceability</a:t>
            </a:r>
          </a:p>
          <a:p>
            <a:pPr>
              <a:buClr>
                <a:schemeClr val="accent1">
                  <a:lumMod val="60000"/>
                  <a:lumOff val="40000"/>
                </a:schemeClr>
              </a:buClr>
            </a:pPr>
            <a:r>
              <a:rPr lang="en-US" sz="2000" dirty="0">
                <a:solidFill>
                  <a:schemeClr val="bg1"/>
                </a:solidFill>
                <a:latin typeface="Abadi Extra Light" panose="020B0204020104020204" pitchFamily="34" charset="0"/>
              </a:rPr>
              <a:t>Feature Separation</a:t>
            </a:r>
          </a:p>
          <a:p>
            <a:pPr>
              <a:buClr>
                <a:schemeClr val="accent1">
                  <a:lumMod val="60000"/>
                  <a:lumOff val="40000"/>
                </a:schemeClr>
              </a:buClr>
            </a:pPr>
            <a:r>
              <a:rPr lang="en-US" sz="2000" dirty="0">
                <a:solidFill>
                  <a:schemeClr val="bg1"/>
                </a:solidFill>
                <a:latin typeface="Abadi Extra Light" panose="020B0204020104020204" pitchFamily="34" charset="0"/>
              </a:rPr>
              <a:t>Collaboration &amp; Roles</a:t>
            </a:r>
          </a:p>
          <a:p>
            <a:pPr>
              <a:buClr>
                <a:schemeClr val="accent1">
                  <a:lumMod val="60000"/>
                  <a:lumOff val="40000"/>
                </a:schemeClr>
              </a:buClr>
            </a:pPr>
            <a:r>
              <a:rPr lang="en-US" sz="2000" dirty="0">
                <a:solidFill>
                  <a:schemeClr val="bg1"/>
                </a:solidFill>
                <a:latin typeface="Abadi Extra Light" panose="020B0204020104020204" pitchFamily="34" charset="0"/>
              </a:rPr>
              <a:t>Feature Modularity</a:t>
            </a:r>
            <a:endParaRPr lang="en-US" dirty="0"/>
          </a:p>
        </p:txBody>
      </p:sp>
      <p:sp>
        <p:nvSpPr>
          <p:cNvPr id="4" name="Slide Number Placeholder 3">
            <a:extLst>
              <a:ext uri="{FF2B5EF4-FFF2-40B4-BE49-F238E27FC236}">
                <a16:creationId xmlns:a16="http://schemas.microsoft.com/office/drawing/2014/main" id="{D7F527D0-8EDA-4404-B54D-8FF0509949E7}"/>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2" name="Rectangle 1">
            <a:extLst>
              <a:ext uri="{FF2B5EF4-FFF2-40B4-BE49-F238E27FC236}">
                <a16:creationId xmlns:a16="http://schemas.microsoft.com/office/drawing/2014/main" id="{EB450288-5CD9-4AF1-8577-E29D52ADADED}"/>
              </a:ext>
            </a:extLst>
          </p:cNvPr>
          <p:cNvSpPr/>
          <p:nvPr/>
        </p:nvSpPr>
        <p:spPr>
          <a:xfrm>
            <a:off x="3352800" y="1430148"/>
            <a:ext cx="5622033" cy="28931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1"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Feature-oriented programming </a:t>
            </a:r>
            <a:r>
              <a:rPr kumimoji="0" lang="en-US" sz="1800" b="0" i="0" u="none" strike="noStrike" kern="0" cap="none" spc="0" normalizeH="0" baseline="0" noProof="0" dirty="0">
                <a:ln>
                  <a:noFill/>
                </a:ln>
                <a:solidFill>
                  <a:srgbClr val="131413"/>
                </a:solidFill>
                <a:effectLst/>
                <a:uLnTx/>
                <a:uFillTx/>
                <a:latin typeface="Abadi Extra Light" panose="020B0204020104020204" pitchFamily="34" charset="0"/>
                <a:cs typeface="Arial"/>
                <a:sym typeface="Arial"/>
              </a:rPr>
              <a:t>is an approach for building software product lines that relies directly on the notion of features.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131413"/>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131413"/>
                </a:solidFill>
                <a:effectLst/>
                <a:uLnTx/>
                <a:uFillTx/>
                <a:latin typeface="Abadi Extra Light" panose="020B0204020104020204" pitchFamily="34" charset="0"/>
                <a:cs typeface="Arial"/>
                <a:sym typeface="Arial"/>
              </a:rPr>
              <a:t>The idea is to decompose a system’s design and code into the features it provides. This way, the structure of a system aligns with its features, ideally, one module or component per feature.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131413"/>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131413"/>
                </a:solidFill>
                <a:effectLst/>
                <a:uLnTx/>
                <a:uFillTx/>
                <a:latin typeface="Abadi Extra Light" panose="020B0204020104020204" pitchFamily="34" charset="0"/>
                <a:cs typeface="Arial"/>
                <a:sym typeface="Arial"/>
              </a:rPr>
              <a:t>To this end, new language constructs are needed to express which parts of a program contribute to which features and to encapsulate the feature’s code in composable, modular units.</a:t>
            </a:r>
            <a:endPar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Tree>
    <p:extLst>
      <p:ext uri="{BB962C8B-B14F-4D97-AF65-F5344CB8AC3E}">
        <p14:creationId xmlns:p14="http://schemas.microsoft.com/office/powerpoint/2010/main" val="1539689171"/>
      </p:ext>
    </p:extLst>
  </p:cSld>
  <p:clrMapOvr>
    <a:masterClrMapping/>
  </p:clrMapOvr>
  <p:transition spd="slow">
    <p:split orient="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BC8DE-83B6-4B2C-A275-0087E7D302E1}"/>
              </a:ext>
            </a:extLst>
          </p:cNvPr>
          <p:cNvSpPr>
            <a:spLocks noGrp="1"/>
          </p:cNvSpPr>
          <p:nvPr>
            <p:ph type="title"/>
          </p:nvPr>
        </p:nvSpPr>
        <p:spPr>
          <a:xfrm>
            <a:off x="411183" y="684055"/>
            <a:ext cx="7594223" cy="858722"/>
          </a:xfrm>
        </p:spPr>
        <p:txBody>
          <a:bodyPr/>
          <a:lstStyle/>
          <a:p>
            <a:r>
              <a:rPr lang="en-US" sz="2400" dirty="0">
                <a:solidFill>
                  <a:schemeClr val="accent1">
                    <a:lumMod val="40000"/>
                    <a:lumOff val="60000"/>
                  </a:schemeClr>
                </a:solidFill>
                <a:latin typeface="+mj-lt"/>
              </a:rPr>
              <a:t>Feature-Orientation</a:t>
            </a:r>
            <a:br>
              <a:rPr lang="en-US" sz="2400" dirty="0">
                <a:solidFill>
                  <a:schemeClr val="bg1"/>
                </a:solidFill>
                <a:latin typeface="+mj-lt"/>
              </a:rPr>
            </a:br>
            <a:r>
              <a:rPr lang="en-US" sz="2400" b="1" dirty="0">
                <a:solidFill>
                  <a:schemeClr val="bg1"/>
                </a:solidFill>
                <a:latin typeface="Abadi Extra Light" panose="020B0204020104020204" pitchFamily="34" charset="0"/>
              </a:rPr>
              <a:t>Feature Traceability</a:t>
            </a:r>
            <a:endParaRPr lang="en-US" sz="2400" dirty="0">
              <a:solidFill>
                <a:schemeClr val="bg1"/>
              </a:solidFill>
              <a:latin typeface="+mj-lt"/>
            </a:endParaRPr>
          </a:p>
        </p:txBody>
      </p:sp>
      <p:sp>
        <p:nvSpPr>
          <p:cNvPr id="6" name="Text Placeholder 5">
            <a:extLst>
              <a:ext uri="{FF2B5EF4-FFF2-40B4-BE49-F238E27FC236}">
                <a16:creationId xmlns:a16="http://schemas.microsoft.com/office/drawing/2014/main" id="{B240B266-EAD9-44B1-8444-E8E4ECEDFB3D}"/>
              </a:ext>
            </a:extLst>
          </p:cNvPr>
          <p:cNvSpPr>
            <a:spLocks noGrp="1"/>
          </p:cNvSpPr>
          <p:nvPr>
            <p:ph type="body" idx="1"/>
          </p:nvPr>
        </p:nvSpPr>
        <p:spPr>
          <a:xfrm>
            <a:off x="314106" y="1745194"/>
            <a:ext cx="8515787" cy="2880594"/>
          </a:xfrm>
        </p:spPr>
        <p:txBody>
          <a:bodyPr/>
          <a:lstStyle/>
          <a:p>
            <a:pPr marL="114300" indent="0">
              <a:buNone/>
            </a:pPr>
            <a:r>
              <a:rPr lang="en-US" sz="2000" b="1" i="1" dirty="0">
                <a:solidFill>
                  <a:schemeClr val="bg1"/>
                </a:solidFill>
                <a:latin typeface="Abadi Extra Light" panose="020B0204020104020204" pitchFamily="34" charset="0"/>
              </a:rPr>
              <a:t>Feature traceability </a:t>
            </a:r>
            <a:r>
              <a:rPr lang="en-US" sz="2000" dirty="0">
                <a:solidFill>
                  <a:schemeClr val="bg1"/>
                </a:solidFill>
                <a:latin typeface="Abadi Extra Light" panose="020B0204020104020204" pitchFamily="34" charset="0"/>
              </a:rPr>
              <a:t>is the ability to trace a feature from the problem space (feature model) to the solution space, and vice versa </a:t>
            </a:r>
            <a:r>
              <a:rPr lang="en-US" sz="1600" dirty="0">
                <a:solidFill>
                  <a:schemeClr val="bg1"/>
                </a:solidFill>
                <a:latin typeface="Abadi Extra Light" panose="020B0204020104020204" pitchFamily="34" charset="0"/>
              </a:rPr>
              <a:t>(its manifestation in design and code artifacts).</a:t>
            </a:r>
          </a:p>
          <a:p>
            <a:pPr marL="114300" indent="0">
              <a:buNone/>
            </a:pPr>
            <a:endParaRPr lang="en-US" sz="11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The whole idea of feature-orientation and feature-based product derivation depends on establishing and managing the </a:t>
            </a:r>
            <a:r>
              <a:rPr lang="en-US" sz="2000" b="1" dirty="0">
                <a:solidFill>
                  <a:schemeClr val="bg1"/>
                </a:solidFill>
                <a:latin typeface="Abadi Extra Light" panose="020B0204020104020204" pitchFamily="34" charset="0"/>
              </a:rPr>
              <a:t>mapping between the problem and the solution space, in our case, between features and their implementation artifacts.</a:t>
            </a:r>
          </a:p>
        </p:txBody>
      </p:sp>
      <p:sp>
        <p:nvSpPr>
          <p:cNvPr id="4" name="Slide Number Placeholder 3">
            <a:extLst>
              <a:ext uri="{FF2B5EF4-FFF2-40B4-BE49-F238E27FC236}">
                <a16:creationId xmlns:a16="http://schemas.microsoft.com/office/drawing/2014/main" id="{D7F527D0-8EDA-4404-B54D-8FF0509949E7}"/>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7" name="Picture 6">
            <a:extLst>
              <a:ext uri="{FF2B5EF4-FFF2-40B4-BE49-F238E27FC236}">
                <a16:creationId xmlns:a16="http://schemas.microsoft.com/office/drawing/2014/main" id="{03AF7D3B-DF00-40A1-B090-6E03B28774BB}"/>
              </a:ext>
            </a:extLst>
          </p:cNvPr>
          <p:cNvPicPr>
            <a:picLocks noChangeAspect="1"/>
          </p:cNvPicPr>
          <p:nvPr/>
        </p:nvPicPr>
        <p:blipFill>
          <a:blip r:embed="rId2"/>
          <a:stretch>
            <a:fillRect/>
          </a:stretch>
        </p:blipFill>
        <p:spPr>
          <a:xfrm>
            <a:off x="1608393" y="3580736"/>
            <a:ext cx="5199802" cy="1403139"/>
          </a:xfrm>
          <a:prstGeom prst="rect">
            <a:avLst/>
          </a:prstGeom>
        </p:spPr>
      </p:pic>
    </p:spTree>
    <p:extLst>
      <p:ext uri="{BB962C8B-B14F-4D97-AF65-F5344CB8AC3E}">
        <p14:creationId xmlns:p14="http://schemas.microsoft.com/office/powerpoint/2010/main" val="209703717"/>
      </p:ext>
    </p:extLst>
  </p:cSld>
  <p:clrMapOvr>
    <a:masterClrMapping/>
  </p:clrMapOvr>
  <p:transition spd="slow">
    <p:split orient="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BC8DE-83B6-4B2C-A275-0087E7D302E1}"/>
              </a:ext>
            </a:extLst>
          </p:cNvPr>
          <p:cNvSpPr>
            <a:spLocks noGrp="1"/>
          </p:cNvSpPr>
          <p:nvPr>
            <p:ph type="title"/>
          </p:nvPr>
        </p:nvSpPr>
        <p:spPr>
          <a:xfrm>
            <a:off x="411183" y="684055"/>
            <a:ext cx="7594223" cy="858722"/>
          </a:xfrm>
        </p:spPr>
        <p:txBody>
          <a:bodyPr/>
          <a:lstStyle/>
          <a:p>
            <a:r>
              <a:rPr lang="en-US" sz="2400" dirty="0">
                <a:solidFill>
                  <a:schemeClr val="accent1">
                    <a:lumMod val="40000"/>
                    <a:lumOff val="60000"/>
                  </a:schemeClr>
                </a:solidFill>
                <a:latin typeface="+mj-lt"/>
              </a:rPr>
              <a:t>Feature-Orientation</a:t>
            </a:r>
            <a:br>
              <a:rPr lang="en-US" dirty="0"/>
            </a:br>
            <a:r>
              <a:rPr lang="en-US" sz="2000" b="1" dirty="0">
                <a:solidFill>
                  <a:schemeClr val="bg1"/>
                </a:solidFill>
                <a:latin typeface="Abadi Extra Light" panose="020B0204020104020204" pitchFamily="34" charset="0"/>
              </a:rPr>
              <a:t>Feature Traceability</a:t>
            </a:r>
          </a:p>
        </p:txBody>
      </p:sp>
      <p:sp>
        <p:nvSpPr>
          <p:cNvPr id="4" name="Slide Number Placeholder 3">
            <a:extLst>
              <a:ext uri="{FF2B5EF4-FFF2-40B4-BE49-F238E27FC236}">
                <a16:creationId xmlns:a16="http://schemas.microsoft.com/office/drawing/2014/main" id="{D7F527D0-8EDA-4404-B54D-8FF0509949E7}"/>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2" name="Picture 1">
            <a:extLst>
              <a:ext uri="{FF2B5EF4-FFF2-40B4-BE49-F238E27FC236}">
                <a16:creationId xmlns:a16="http://schemas.microsoft.com/office/drawing/2014/main" id="{10D66D17-E6DB-47D2-B6C9-3E8197EED7FD}"/>
              </a:ext>
            </a:extLst>
          </p:cNvPr>
          <p:cNvPicPr>
            <a:picLocks noChangeAspect="1"/>
          </p:cNvPicPr>
          <p:nvPr/>
        </p:nvPicPr>
        <p:blipFill>
          <a:blip r:embed="rId2"/>
          <a:stretch>
            <a:fillRect/>
          </a:stretch>
        </p:blipFill>
        <p:spPr>
          <a:xfrm>
            <a:off x="524370" y="1454723"/>
            <a:ext cx="5044749" cy="3368246"/>
          </a:xfrm>
          <a:prstGeom prst="rect">
            <a:avLst/>
          </a:prstGeom>
        </p:spPr>
      </p:pic>
      <p:sp>
        <p:nvSpPr>
          <p:cNvPr id="3" name="Rectangle 2">
            <a:extLst>
              <a:ext uri="{FF2B5EF4-FFF2-40B4-BE49-F238E27FC236}">
                <a16:creationId xmlns:a16="http://schemas.microsoft.com/office/drawing/2014/main" id="{5E5A3E5B-25B4-47AE-AA69-88B4CFE94A44}"/>
              </a:ext>
            </a:extLst>
          </p:cNvPr>
          <p:cNvSpPr/>
          <p:nvPr/>
        </p:nvSpPr>
        <p:spPr>
          <a:xfrm>
            <a:off x="5244636" y="2313445"/>
            <a:ext cx="3085253"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 SPL development, feature-oriented traceability is expected to map features to SPL designs and implementation elements, including commonalities and variations, to enable feature-oriented product derivation and evolution.</a:t>
            </a:r>
          </a:p>
        </p:txBody>
      </p:sp>
    </p:spTree>
    <p:extLst>
      <p:ext uri="{BB962C8B-B14F-4D97-AF65-F5344CB8AC3E}">
        <p14:creationId xmlns:p14="http://schemas.microsoft.com/office/powerpoint/2010/main" val="3913366233"/>
      </p:ext>
    </p:extLst>
  </p:cSld>
  <p:clrMapOvr>
    <a:masterClrMapping/>
  </p:clrMapOvr>
  <p:transition spd="slow">
    <p:split orient="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BC8DE-83B6-4B2C-A275-0087E7D302E1}"/>
              </a:ext>
            </a:extLst>
          </p:cNvPr>
          <p:cNvSpPr>
            <a:spLocks noGrp="1"/>
          </p:cNvSpPr>
          <p:nvPr>
            <p:ph type="title"/>
          </p:nvPr>
        </p:nvSpPr>
        <p:spPr>
          <a:xfrm>
            <a:off x="411183" y="684055"/>
            <a:ext cx="7594223" cy="858722"/>
          </a:xfrm>
        </p:spPr>
        <p:txBody>
          <a:bodyPr/>
          <a:lstStyle/>
          <a:p>
            <a:r>
              <a:rPr lang="en-US" sz="2400" dirty="0">
                <a:solidFill>
                  <a:schemeClr val="accent1">
                    <a:lumMod val="40000"/>
                    <a:lumOff val="60000"/>
                  </a:schemeClr>
                </a:solidFill>
                <a:latin typeface="+mj-lt"/>
              </a:rPr>
              <a:t>Feature-Orientation</a:t>
            </a:r>
            <a:br>
              <a:rPr lang="en-US" dirty="0"/>
            </a:br>
            <a:r>
              <a:rPr lang="en-US" sz="2000" b="1" dirty="0">
                <a:solidFill>
                  <a:schemeClr val="bg1"/>
                </a:solidFill>
                <a:latin typeface="Abadi Extra Light" panose="020B0204020104020204" pitchFamily="34" charset="0"/>
              </a:rPr>
              <a:t>Feature implementability</a:t>
            </a:r>
          </a:p>
        </p:txBody>
      </p:sp>
      <p:sp>
        <p:nvSpPr>
          <p:cNvPr id="4" name="Slide Number Placeholder 3">
            <a:extLst>
              <a:ext uri="{FF2B5EF4-FFF2-40B4-BE49-F238E27FC236}">
                <a16:creationId xmlns:a16="http://schemas.microsoft.com/office/drawing/2014/main" id="{D7F527D0-8EDA-4404-B54D-8FF0509949E7}"/>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7" name="Picture 6">
            <a:extLst>
              <a:ext uri="{FF2B5EF4-FFF2-40B4-BE49-F238E27FC236}">
                <a16:creationId xmlns:a16="http://schemas.microsoft.com/office/drawing/2014/main" id="{56D52EA3-3DE5-4B90-8ADB-708753347B2A}"/>
              </a:ext>
            </a:extLst>
          </p:cNvPr>
          <p:cNvPicPr>
            <a:picLocks noChangeAspect="1"/>
          </p:cNvPicPr>
          <p:nvPr/>
        </p:nvPicPr>
        <p:blipFill>
          <a:blip r:embed="rId2"/>
          <a:stretch>
            <a:fillRect/>
          </a:stretch>
        </p:blipFill>
        <p:spPr>
          <a:xfrm>
            <a:off x="318052" y="1373444"/>
            <a:ext cx="5891733" cy="3277999"/>
          </a:xfrm>
          <a:prstGeom prst="rect">
            <a:avLst/>
          </a:prstGeom>
        </p:spPr>
      </p:pic>
      <p:sp>
        <p:nvSpPr>
          <p:cNvPr id="2" name="Rectangle 1">
            <a:extLst>
              <a:ext uri="{FF2B5EF4-FFF2-40B4-BE49-F238E27FC236}">
                <a16:creationId xmlns:a16="http://schemas.microsoft.com/office/drawing/2014/main" id="{47C51445-839A-41F8-AB6D-B89B6207A7A0}"/>
              </a:ext>
            </a:extLst>
          </p:cNvPr>
          <p:cNvSpPr/>
          <p:nvPr/>
        </p:nvSpPr>
        <p:spPr>
          <a:xfrm>
            <a:off x="5103879" y="1879526"/>
            <a:ext cx="3525520"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Every product represented in the feature model can be implemented using the existing assets considering the implementability relation, which associates each feature in the scope with a set of core assets that are required for implementing the feature(s).</a:t>
            </a:r>
          </a:p>
        </p:txBody>
      </p:sp>
      <p:sp>
        <p:nvSpPr>
          <p:cNvPr id="3" name="TextBox 2">
            <a:extLst>
              <a:ext uri="{FF2B5EF4-FFF2-40B4-BE49-F238E27FC236}">
                <a16:creationId xmlns:a16="http://schemas.microsoft.com/office/drawing/2014/main" id="{AE8B3DE9-0767-4F44-8A03-1CE8B40EE1C6}"/>
              </a:ext>
            </a:extLst>
          </p:cNvPr>
          <p:cNvSpPr txBox="1"/>
          <p:nvPr/>
        </p:nvSpPr>
        <p:spPr>
          <a:xfrm>
            <a:off x="318052" y="4651443"/>
            <a:ext cx="73152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Optimize</a:t>
            </a:r>
            <a:r>
              <a:rPr kumimoji="0" lang="sv-SE"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implementability</a:t>
            </a:r>
            <a:r>
              <a:rPr kumimoji="0" lang="sv-SE" sz="1400" b="0" i="0" u="none" strike="noStrike" kern="0" cap="none" spc="0" normalizeH="0" baseline="0" noProof="0" dirty="0">
                <a:ln>
                  <a:noFill/>
                </a:ln>
                <a:solidFill>
                  <a:srgbClr val="000000"/>
                </a:solidFill>
                <a:effectLst/>
                <a:uLnTx/>
                <a:uFillTx/>
                <a:latin typeface="Arial"/>
                <a:cs typeface="Arial"/>
                <a:sym typeface="Arial"/>
              </a:rPr>
              <a:t> aiming for high map coverage of features over </a:t>
            </a:r>
            <a:r>
              <a:rPr kumimoji="0" lang="sv-SE" sz="1400" b="0" i="0" u="none" strike="noStrike" kern="0" cap="none" spc="0" normalizeH="0" baseline="0" noProof="0" dirty="0" err="1">
                <a:ln>
                  <a:noFill/>
                </a:ln>
                <a:solidFill>
                  <a:srgbClr val="000000"/>
                </a:solidFill>
                <a:effectLst/>
                <a:uLnTx/>
                <a:uFillTx/>
                <a:latin typeface="Arial"/>
                <a:cs typeface="Arial"/>
                <a:sym typeface="Arial"/>
              </a:rPr>
              <a:t>artifacts</a:t>
            </a:r>
            <a:r>
              <a:rPr kumimoji="0" lang="sv-SE" sz="1400" b="0" i="0" u="none" strike="noStrike" kern="0" cap="none" spc="0" normalizeH="0" baseline="0" noProof="0" dirty="0">
                <a:ln>
                  <a:noFill/>
                </a:ln>
                <a:solidFill>
                  <a:srgbClr val="000000"/>
                </a:solidFill>
                <a:effectLst/>
                <a:uLnTx/>
                <a:uFillTx/>
                <a:latin typeface="Arial"/>
                <a:cs typeface="Arial"/>
                <a:sym typeface="Arial"/>
              </a:rPr>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01078522"/>
      </p:ext>
    </p:extLst>
  </p:cSld>
  <p:clrMapOvr>
    <a:masterClrMapping/>
  </p:clrMapOvr>
  <p:transition spd="slow">
    <p:split orient="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BC8DE-83B6-4B2C-A275-0087E7D302E1}"/>
              </a:ext>
            </a:extLst>
          </p:cNvPr>
          <p:cNvSpPr>
            <a:spLocks noGrp="1"/>
          </p:cNvSpPr>
          <p:nvPr>
            <p:ph type="title"/>
          </p:nvPr>
        </p:nvSpPr>
        <p:spPr>
          <a:xfrm>
            <a:off x="411183" y="684055"/>
            <a:ext cx="7594223" cy="858722"/>
          </a:xfrm>
        </p:spPr>
        <p:txBody>
          <a:bodyPr/>
          <a:lstStyle/>
          <a:p>
            <a:r>
              <a:rPr lang="en-US" sz="2400" dirty="0">
                <a:solidFill>
                  <a:schemeClr val="accent1">
                    <a:lumMod val="40000"/>
                    <a:lumOff val="60000"/>
                  </a:schemeClr>
                </a:solidFill>
                <a:latin typeface="+mj-lt"/>
              </a:rPr>
              <a:t>Feature-Orientation</a:t>
            </a:r>
            <a:br>
              <a:rPr lang="en-US" dirty="0"/>
            </a:br>
            <a:r>
              <a:rPr lang="en-US" sz="2400" b="1" dirty="0">
                <a:solidFill>
                  <a:schemeClr val="bg1"/>
                </a:solidFill>
                <a:latin typeface="Abadi Extra Light" panose="020B0204020104020204" pitchFamily="34" charset="0"/>
              </a:rPr>
              <a:t>Modularity of Feature-Oriented Programming</a:t>
            </a:r>
          </a:p>
        </p:txBody>
      </p:sp>
      <p:sp>
        <p:nvSpPr>
          <p:cNvPr id="4" name="Slide Number Placeholder 3">
            <a:extLst>
              <a:ext uri="{FF2B5EF4-FFF2-40B4-BE49-F238E27FC236}">
                <a16:creationId xmlns:a16="http://schemas.microsoft.com/office/drawing/2014/main" id="{D7F527D0-8EDA-4404-B54D-8FF0509949E7}"/>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3" name="Rectangle 2">
            <a:extLst>
              <a:ext uri="{FF2B5EF4-FFF2-40B4-BE49-F238E27FC236}">
                <a16:creationId xmlns:a16="http://schemas.microsoft.com/office/drawing/2014/main" id="{470C345C-220F-4986-9396-7EFD49EEEAEF}"/>
              </a:ext>
            </a:extLst>
          </p:cNvPr>
          <p:cNvSpPr/>
          <p:nvPr/>
        </p:nvSpPr>
        <p:spPr>
          <a:xfrm>
            <a:off x="311290" y="1683938"/>
            <a:ext cx="8317879" cy="2970044"/>
          </a:xfrm>
          <a:prstGeom prst="rect">
            <a:avLst/>
          </a:prstGeom>
        </p:spPr>
        <p:txBody>
          <a:bodyPr wrap="square">
            <a:spAutoFit/>
          </a:bodyPr>
          <a:lstStyle/>
          <a:p>
            <a:pPr marL="342900" marR="0" lvl="0" indent="-34290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When decomposing a program into features, the individual parts are typically called feature modules.</a:t>
            </a:r>
          </a:p>
          <a:p>
            <a:pPr marL="342900" marR="0" lvl="0" indent="-34290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idea is to place everything related to a feature into a separate structure (file or folder), which is then called feature module.</a:t>
            </a:r>
          </a:p>
          <a:p>
            <a:pPr marL="342900" marR="0" lvl="0" indent="-34290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Most concepts and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tools</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in feature-oriented software development follow this notion of modularity, focusing on locality and cohesion.</a:t>
            </a:r>
          </a:p>
          <a:p>
            <a:pPr marL="342900" marR="0" lvl="0" indent="-342900" algn="l" defTabSz="914400" rtl="0" eaLnBrk="1" fontAlgn="auto" latinLnBrk="0" hangingPunct="1">
              <a:lnSpc>
                <a:spcPct val="100000"/>
              </a:lnSpc>
              <a:spcBef>
                <a:spcPts val="600"/>
              </a:spcBef>
              <a:spcAft>
                <a:spcPts val="0"/>
              </a:spcAft>
              <a:buClr>
                <a:srgbClr val="000000"/>
              </a:buClr>
              <a:buSzTx/>
              <a:buFont typeface="Arial" panose="020B0604020202020204" pitchFamily="34" charset="0"/>
              <a:buChar char="•"/>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 very large SPLs and features variations, 2</a:t>
            </a:r>
            <a:r>
              <a:rPr kumimoji="0" lang="en-US" sz="2000" b="1" i="0" u="none" strike="noStrike" kern="0" cap="none" spc="0" normalizeH="0" baseline="30000" noProof="0" dirty="0">
                <a:ln>
                  <a:noFill/>
                </a:ln>
                <a:solidFill>
                  <a:srgbClr val="000000"/>
                </a:solidFill>
                <a:effectLst/>
                <a:uLnTx/>
                <a:uFillTx/>
                <a:latin typeface="Abadi Extra Light" panose="020B0204020104020204" pitchFamily="34" charset="0"/>
                <a:cs typeface="Arial"/>
                <a:sym typeface="Arial"/>
              </a:rPr>
              <a:t>f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then modularity of features becomes so critical, especially in agile development environment.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Tree>
    <p:extLst>
      <p:ext uri="{BB962C8B-B14F-4D97-AF65-F5344CB8AC3E}">
        <p14:creationId xmlns:p14="http://schemas.microsoft.com/office/powerpoint/2010/main" val="539624014"/>
      </p:ext>
    </p:extLst>
  </p:cSld>
  <p:clrMapOvr>
    <a:masterClrMapping/>
  </p:clrMapOvr>
  <p:transition spd="slow">
    <p:split orient="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619BB1-B25C-4CA0-8EE1-88665416CC95}"/>
              </a:ext>
            </a:extLst>
          </p:cNvPr>
          <p:cNvPicPr>
            <a:picLocks noChangeAspect="1"/>
          </p:cNvPicPr>
          <p:nvPr/>
        </p:nvPicPr>
        <p:blipFill>
          <a:blip r:embed="rId2"/>
          <a:stretch>
            <a:fillRect/>
          </a:stretch>
        </p:blipFill>
        <p:spPr>
          <a:xfrm>
            <a:off x="1057025" y="2417554"/>
            <a:ext cx="4675254" cy="2493469"/>
          </a:xfrm>
          <a:prstGeom prst="rect">
            <a:avLst/>
          </a:prstGeom>
        </p:spPr>
      </p:pic>
      <p:sp>
        <p:nvSpPr>
          <p:cNvPr id="5" name="Title 4">
            <a:extLst>
              <a:ext uri="{FF2B5EF4-FFF2-40B4-BE49-F238E27FC236}">
                <a16:creationId xmlns:a16="http://schemas.microsoft.com/office/drawing/2014/main" id="{F56BC8DE-83B6-4B2C-A275-0087E7D302E1}"/>
              </a:ext>
            </a:extLst>
          </p:cNvPr>
          <p:cNvSpPr>
            <a:spLocks noGrp="1"/>
          </p:cNvSpPr>
          <p:nvPr>
            <p:ph type="title"/>
          </p:nvPr>
        </p:nvSpPr>
        <p:spPr>
          <a:xfrm>
            <a:off x="411183" y="684055"/>
            <a:ext cx="7594223" cy="858722"/>
          </a:xfrm>
        </p:spPr>
        <p:txBody>
          <a:bodyPr/>
          <a:lstStyle/>
          <a:p>
            <a:r>
              <a:rPr lang="en-US" sz="2400" dirty="0">
                <a:solidFill>
                  <a:schemeClr val="accent1">
                    <a:lumMod val="40000"/>
                    <a:lumOff val="60000"/>
                  </a:schemeClr>
                </a:solidFill>
                <a:latin typeface="+mj-lt"/>
              </a:rPr>
              <a:t>Feature-Orientation</a:t>
            </a:r>
            <a:br>
              <a:rPr lang="en-US" dirty="0"/>
            </a:br>
            <a:r>
              <a:rPr lang="en-US" sz="2400" b="1" dirty="0">
                <a:solidFill>
                  <a:schemeClr val="bg1"/>
                </a:solidFill>
                <a:latin typeface="Abadi Extra Light" panose="020B0204020104020204" pitchFamily="34" charset="0"/>
              </a:rPr>
              <a:t>Separation of Classes</a:t>
            </a:r>
          </a:p>
        </p:txBody>
      </p:sp>
      <p:sp>
        <p:nvSpPr>
          <p:cNvPr id="4" name="Slide Number Placeholder 3">
            <a:extLst>
              <a:ext uri="{FF2B5EF4-FFF2-40B4-BE49-F238E27FC236}">
                <a16:creationId xmlns:a16="http://schemas.microsoft.com/office/drawing/2014/main" id="{D7F527D0-8EDA-4404-B54D-8FF0509949E7}"/>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3" name="Rectangle 2">
            <a:extLst>
              <a:ext uri="{FF2B5EF4-FFF2-40B4-BE49-F238E27FC236}">
                <a16:creationId xmlns:a16="http://schemas.microsoft.com/office/drawing/2014/main" id="{470C345C-220F-4986-9396-7EFD49EEEAEF}"/>
              </a:ext>
            </a:extLst>
          </p:cNvPr>
          <p:cNvSpPr/>
          <p:nvPr/>
        </p:nvSpPr>
        <p:spPr>
          <a:xfrm>
            <a:off x="311289" y="1665721"/>
            <a:ext cx="842926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Features</a:t>
            </a:r>
            <a:r>
              <a:rPr kumimoji="0" lang="en-US" sz="20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often realized by </a:t>
            </a:r>
            <a:r>
              <a:rPr kumimoji="0" lang="en-US" sz="2000" b="1"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multiple classes</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20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Classes </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often realized </a:t>
            </a:r>
            <a:r>
              <a:rPr kumimoji="0" lang="en-US" sz="20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more than one feature, </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Keep class structure, but separate classes by features.</a:t>
            </a:r>
          </a:p>
        </p:txBody>
      </p:sp>
    </p:spTree>
    <p:extLst>
      <p:ext uri="{BB962C8B-B14F-4D97-AF65-F5344CB8AC3E}">
        <p14:creationId xmlns:p14="http://schemas.microsoft.com/office/powerpoint/2010/main" val="3649425219"/>
      </p:ext>
    </p:extLst>
  </p:cSld>
  <p:clrMapOvr>
    <a:masterClrMapping/>
  </p:clrMapOvr>
  <p:transition spd="slow">
    <p:split orient="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BC8DE-83B6-4B2C-A275-0087E7D302E1}"/>
              </a:ext>
            </a:extLst>
          </p:cNvPr>
          <p:cNvSpPr>
            <a:spLocks noGrp="1"/>
          </p:cNvSpPr>
          <p:nvPr>
            <p:ph type="title"/>
          </p:nvPr>
        </p:nvSpPr>
        <p:spPr>
          <a:xfrm>
            <a:off x="411183" y="684055"/>
            <a:ext cx="7594223" cy="858722"/>
          </a:xfrm>
        </p:spPr>
        <p:txBody>
          <a:bodyPr/>
          <a:lstStyle/>
          <a:p>
            <a:r>
              <a:rPr lang="en-US" sz="2400" dirty="0">
                <a:solidFill>
                  <a:schemeClr val="accent1">
                    <a:lumMod val="40000"/>
                    <a:lumOff val="60000"/>
                  </a:schemeClr>
                </a:solidFill>
                <a:latin typeface="+mj-lt"/>
              </a:rPr>
              <a:t>Feature-Orientation</a:t>
            </a:r>
            <a:br>
              <a:rPr lang="en-US" dirty="0"/>
            </a:br>
            <a:r>
              <a:rPr lang="en-US" sz="2400" b="1" dirty="0">
                <a:solidFill>
                  <a:schemeClr val="bg1"/>
                </a:solidFill>
                <a:latin typeface="Abadi Extra Light" panose="020B0204020104020204" pitchFamily="34" charset="0"/>
              </a:rPr>
              <a:t>Class </a:t>
            </a:r>
            <a:r>
              <a:rPr lang="sv-SE" sz="2400" b="1" dirty="0">
                <a:solidFill>
                  <a:schemeClr val="bg1"/>
                </a:solidFill>
                <a:latin typeface="Abadi Extra Light" panose="020B0204020104020204" pitchFamily="34" charset="0"/>
              </a:rPr>
              <a:t>&amp; </a:t>
            </a:r>
            <a:r>
              <a:rPr lang="en-US" sz="2400" b="1" dirty="0">
                <a:solidFill>
                  <a:schemeClr val="bg1"/>
                </a:solidFill>
                <a:latin typeface="Abadi Extra Light" panose="020B0204020104020204" pitchFamily="34" charset="0"/>
              </a:rPr>
              <a:t>Feature</a:t>
            </a:r>
            <a:r>
              <a:rPr lang="sv-SE" sz="2400" b="1" dirty="0">
                <a:solidFill>
                  <a:schemeClr val="bg1"/>
                </a:solidFill>
                <a:latin typeface="Abadi Extra Light" panose="020B0204020104020204" pitchFamily="34" charset="0"/>
              </a:rPr>
              <a:t> </a:t>
            </a:r>
            <a:r>
              <a:rPr lang="en-US" sz="2400" b="1" dirty="0">
                <a:solidFill>
                  <a:schemeClr val="bg1"/>
                </a:solidFill>
                <a:latin typeface="Abadi Extra Light" panose="020B0204020104020204" pitchFamily="34" charset="0"/>
              </a:rPr>
              <a:t>refinements*</a:t>
            </a:r>
          </a:p>
        </p:txBody>
      </p:sp>
      <p:sp>
        <p:nvSpPr>
          <p:cNvPr id="4" name="Slide Number Placeholder 3">
            <a:extLst>
              <a:ext uri="{FF2B5EF4-FFF2-40B4-BE49-F238E27FC236}">
                <a16:creationId xmlns:a16="http://schemas.microsoft.com/office/drawing/2014/main" id="{D7F527D0-8EDA-4404-B54D-8FF0509949E7}"/>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2" name="Rectangle 1">
            <a:extLst>
              <a:ext uri="{FF2B5EF4-FFF2-40B4-BE49-F238E27FC236}">
                <a16:creationId xmlns:a16="http://schemas.microsoft.com/office/drawing/2014/main" id="{CBE523EB-EBA3-4779-84CC-D029FA47CE44}"/>
              </a:ext>
            </a:extLst>
          </p:cNvPr>
          <p:cNvSpPr/>
          <p:nvPr/>
        </p:nvSpPr>
        <p:spPr>
          <a:xfrm>
            <a:off x="349138" y="1511989"/>
            <a:ext cx="8445724" cy="22006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Feature refinement </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module that encapsulates the implementation of a feature.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 feature refinement encapsulates not an entire method or class, but rather fragments of methods and classes.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Figure 1 depicts three classes, c1—c3. Refinement r1 cross-cuts these classes, i.e., it encapsulates fragments of c1—c3. The same holds for refinements r2 and r3. Composing refinements r1—r3 yields a set of fully-formed classes c1—c3.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Feature refinements are often called layers</a:t>
            </a:r>
          </a:p>
        </p:txBody>
      </p:sp>
      <p:pic>
        <p:nvPicPr>
          <p:cNvPr id="7" name="Picture 6">
            <a:extLst>
              <a:ext uri="{FF2B5EF4-FFF2-40B4-BE49-F238E27FC236}">
                <a16:creationId xmlns:a16="http://schemas.microsoft.com/office/drawing/2014/main" id="{5A424FEE-D831-40DC-BB65-9124578058FF}"/>
              </a:ext>
            </a:extLst>
          </p:cNvPr>
          <p:cNvPicPr>
            <a:picLocks noChangeAspect="1"/>
          </p:cNvPicPr>
          <p:nvPr/>
        </p:nvPicPr>
        <p:blipFill>
          <a:blip r:embed="rId2"/>
          <a:stretch>
            <a:fillRect/>
          </a:stretch>
        </p:blipFill>
        <p:spPr>
          <a:xfrm>
            <a:off x="4741334" y="3317427"/>
            <a:ext cx="3912631" cy="1605671"/>
          </a:xfrm>
          <a:prstGeom prst="rect">
            <a:avLst/>
          </a:prstGeom>
        </p:spPr>
      </p:pic>
      <p:sp>
        <p:nvSpPr>
          <p:cNvPr id="8" name="Rectangle 7">
            <a:extLst>
              <a:ext uri="{FF2B5EF4-FFF2-40B4-BE49-F238E27FC236}">
                <a16:creationId xmlns:a16="http://schemas.microsoft.com/office/drawing/2014/main" id="{5D099713-A2B7-4349-9868-7277BDE2AD8D}"/>
              </a:ext>
            </a:extLst>
          </p:cNvPr>
          <p:cNvSpPr/>
          <p:nvPr/>
        </p:nvSpPr>
        <p:spPr>
          <a:xfrm>
            <a:off x="349138" y="3784325"/>
            <a:ext cx="419033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 general, feature refinements are modular, though unconventional, building blocks of programs.</a:t>
            </a:r>
          </a:p>
        </p:txBody>
      </p:sp>
      <p:sp>
        <p:nvSpPr>
          <p:cNvPr id="3" name="Rectangle 2">
            <a:extLst>
              <a:ext uri="{FF2B5EF4-FFF2-40B4-BE49-F238E27FC236}">
                <a16:creationId xmlns:a16="http://schemas.microsoft.com/office/drawing/2014/main" id="{1E74FCD9-B2F2-474B-8B30-00839144C383}"/>
              </a:ext>
            </a:extLst>
          </p:cNvPr>
          <p:cNvSpPr/>
          <p:nvPr/>
        </p:nvSpPr>
        <p:spPr>
          <a:xfrm>
            <a:off x="294830" y="4707655"/>
            <a:ext cx="4107838"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*Generating Product-Lines of Product-Families Don Batory, Roberto 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Jean-Philippe Martin Department of Computer Sciences UTA.</a:t>
            </a:r>
          </a:p>
        </p:txBody>
      </p:sp>
    </p:spTree>
    <p:extLst>
      <p:ext uri="{BB962C8B-B14F-4D97-AF65-F5344CB8AC3E}">
        <p14:creationId xmlns:p14="http://schemas.microsoft.com/office/powerpoint/2010/main" val="1762837495"/>
      </p:ext>
    </p:extLst>
  </p:cSld>
  <p:clrMapOvr>
    <a:masterClrMapping/>
  </p:clrMapOvr>
  <p:transition spd="slow">
    <p:split orient="ver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0"/>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109</a:t>
            </a:fld>
            <a:endParaRPr/>
          </a:p>
        </p:txBody>
      </p:sp>
      <p:sp>
        <p:nvSpPr>
          <p:cNvPr id="745" name="Google Shape;745;p80"/>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sv-SE"/>
              <a:t>Let’s Take a Break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C0FF-2161-4EF7-A02C-B5A0A3FB5550}"/>
              </a:ext>
            </a:extLst>
          </p:cNvPr>
          <p:cNvSpPr>
            <a:spLocks noGrp="1"/>
          </p:cNvSpPr>
          <p:nvPr>
            <p:ph type="title"/>
          </p:nvPr>
        </p:nvSpPr>
        <p:spPr/>
        <p:txBody>
          <a:bodyPr/>
          <a:lstStyle/>
          <a:p>
            <a:pPr algn="l"/>
            <a:r>
              <a:rPr lang="en-SE" sz="2400" b="1" dirty="0">
                <a:solidFill>
                  <a:schemeClr val="accent1">
                    <a:lumMod val="40000"/>
                    <a:lumOff val="60000"/>
                  </a:schemeClr>
                </a:solidFill>
                <a:latin typeface="Arial Black" panose="020B0A04020102020204" pitchFamily="34" charset="0"/>
              </a:rPr>
              <a:t>SPL Domain</a:t>
            </a:r>
            <a:endParaRPr lang="en-US" sz="2400" dirty="0">
              <a:solidFill>
                <a:schemeClr val="accent1">
                  <a:lumMod val="40000"/>
                  <a:lumOff val="6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0788B622-C420-487E-AED1-33D68D768587}"/>
              </a:ext>
            </a:extLst>
          </p:cNvPr>
          <p:cNvSpPr>
            <a:spLocks noGrp="1"/>
          </p:cNvSpPr>
          <p:nvPr>
            <p:ph type="body" idx="1"/>
          </p:nvPr>
        </p:nvSpPr>
        <p:spPr/>
        <p:txBody>
          <a:bodyPr/>
          <a:lstStyle/>
          <a:p>
            <a:pPr marL="0" indent="0">
              <a:buNone/>
            </a:pPr>
            <a:r>
              <a:rPr lang="en-US" b="0" i="0" u="none" strike="noStrike" baseline="0" dirty="0">
                <a:solidFill>
                  <a:srgbClr val="131413"/>
                </a:solidFill>
                <a:latin typeface="Arial Nova Cond Light" panose="020B0306020202020204" pitchFamily="34" charset="0"/>
              </a:rPr>
              <a:t>A key success factor of product-line development is to set a proper focus on a</a:t>
            </a:r>
          </a:p>
          <a:p>
            <a:pPr marL="0" indent="0">
              <a:buNone/>
            </a:pPr>
            <a:r>
              <a:rPr lang="en-US" b="0" i="0" u="none" strike="noStrike" baseline="0" dirty="0">
                <a:solidFill>
                  <a:srgbClr val="131413"/>
                </a:solidFill>
                <a:latin typeface="Arial Nova Cond Light" panose="020B0306020202020204" pitchFamily="34" charset="0"/>
              </a:rPr>
              <a:t>particular, </a:t>
            </a:r>
            <a:r>
              <a:rPr lang="en-US" b="0" i="0" u="sng" strike="noStrike" baseline="0" dirty="0">
                <a:solidFill>
                  <a:srgbClr val="131413"/>
                </a:solidFill>
                <a:latin typeface="Arial Nova Cond Light" panose="020B0306020202020204" pitchFamily="34" charset="0"/>
              </a:rPr>
              <a:t>well-defined and well-scoped domain</a:t>
            </a:r>
            <a:r>
              <a:rPr lang="en-US" b="0" i="0" u="none" strike="noStrike" baseline="0" dirty="0">
                <a:solidFill>
                  <a:srgbClr val="131413"/>
                </a:solidFill>
                <a:latin typeface="Arial Nova Cond Light" panose="020B0306020202020204" pitchFamily="34" charset="0"/>
              </a:rPr>
              <a:t>.</a:t>
            </a:r>
            <a:endParaRPr lang="en-SE" b="0" i="0" u="none" strike="noStrike" baseline="0" dirty="0">
              <a:solidFill>
                <a:srgbClr val="131413"/>
              </a:solidFill>
              <a:latin typeface="Arial Nova Cond Light" panose="020B0306020202020204" pitchFamily="34" charset="0"/>
            </a:endParaRPr>
          </a:p>
          <a:p>
            <a:pPr marL="0" indent="0">
              <a:buNone/>
            </a:pPr>
            <a:endParaRPr lang="en-SE" dirty="0">
              <a:solidFill>
                <a:srgbClr val="131413"/>
              </a:solidFill>
              <a:latin typeface="Arial Nova Cond Light" panose="020B0306020202020204" pitchFamily="34" charset="0"/>
            </a:endParaRPr>
          </a:p>
          <a:p>
            <a:pPr marL="0" indent="0">
              <a:buNone/>
            </a:pPr>
            <a:r>
              <a:rPr lang="en-US" b="0" i="0" u="none" strike="noStrike" baseline="0" dirty="0">
                <a:solidFill>
                  <a:srgbClr val="131413"/>
                </a:solidFill>
                <a:latin typeface="Arial Nova Cond Light" panose="020B0306020202020204" pitchFamily="34" charset="0"/>
              </a:rPr>
              <a:t>A </a:t>
            </a:r>
            <a:r>
              <a:rPr lang="en-US" b="1" i="1" u="none" strike="noStrike" baseline="0" dirty="0">
                <a:solidFill>
                  <a:srgbClr val="0000FF"/>
                </a:solidFill>
                <a:latin typeface="Arial Nova Cond Light" panose="020B0306020202020204" pitchFamily="34" charset="0"/>
              </a:rPr>
              <a:t>domain</a:t>
            </a:r>
            <a:r>
              <a:rPr lang="en-US" b="0" i="1" u="none" strike="noStrike" baseline="0" dirty="0">
                <a:solidFill>
                  <a:srgbClr val="0000FF"/>
                </a:solidFill>
                <a:latin typeface="Arial Nova Cond Light" panose="020B0306020202020204" pitchFamily="34" charset="0"/>
              </a:rPr>
              <a:t> </a:t>
            </a:r>
            <a:r>
              <a:rPr lang="en-US" b="0" i="0" u="none" strike="noStrike" baseline="0" dirty="0">
                <a:solidFill>
                  <a:srgbClr val="131413"/>
                </a:solidFill>
                <a:latin typeface="Arial Nova Cond Light" panose="020B0306020202020204" pitchFamily="34" charset="0"/>
              </a:rPr>
              <a:t>is an area of knowledge that:</a:t>
            </a:r>
          </a:p>
          <a:p>
            <a:pPr marL="0" indent="0">
              <a:buNone/>
            </a:pPr>
            <a:r>
              <a:rPr lang="en-US" b="0" i="0" u="none" strike="noStrike" baseline="0" dirty="0">
                <a:solidFill>
                  <a:srgbClr val="131413"/>
                </a:solidFill>
                <a:latin typeface="Arial Nova Cond Light" panose="020B0306020202020204" pitchFamily="34" charset="0"/>
              </a:rPr>
              <a:t>is </a:t>
            </a:r>
            <a:r>
              <a:rPr lang="en-US" b="0" i="0" u="sng" strike="noStrike" baseline="0" dirty="0">
                <a:solidFill>
                  <a:srgbClr val="131413"/>
                </a:solidFill>
                <a:latin typeface="Arial Nova Cond Light" panose="020B0306020202020204" pitchFamily="34" charset="0"/>
              </a:rPr>
              <a:t>scoped to maximize the satisfaction </a:t>
            </a:r>
            <a:r>
              <a:rPr lang="en-US" b="0" i="0" u="none" strike="noStrike" baseline="0" dirty="0">
                <a:solidFill>
                  <a:srgbClr val="131413"/>
                </a:solidFill>
                <a:latin typeface="Arial Nova Cond Light" panose="020B0306020202020204" pitchFamily="34" charset="0"/>
              </a:rPr>
              <a:t>of the requirements of its stakeholders,</a:t>
            </a:r>
          </a:p>
          <a:p>
            <a:pPr marL="0" indent="0">
              <a:buNone/>
            </a:pPr>
            <a:r>
              <a:rPr lang="en-US" b="0" i="0" u="none" strike="noStrike" baseline="0" dirty="0">
                <a:solidFill>
                  <a:srgbClr val="131413"/>
                </a:solidFill>
                <a:latin typeface="Arial Nova Cond Light" panose="020B0306020202020204" pitchFamily="34" charset="0"/>
              </a:rPr>
              <a:t>includes </a:t>
            </a:r>
            <a:r>
              <a:rPr lang="en-US" b="0" i="0" u="sng" strike="noStrike" baseline="0" dirty="0">
                <a:solidFill>
                  <a:srgbClr val="131413"/>
                </a:solidFill>
                <a:latin typeface="Arial Nova Cond Light" panose="020B0306020202020204" pitchFamily="34" charset="0"/>
              </a:rPr>
              <a:t>a set of concepts and terminology </a:t>
            </a:r>
            <a:r>
              <a:rPr lang="en-US" b="0" i="0" u="none" strike="noStrike" baseline="0" dirty="0">
                <a:solidFill>
                  <a:srgbClr val="131413"/>
                </a:solidFill>
                <a:latin typeface="Arial Nova Cond Light" panose="020B0306020202020204" pitchFamily="34" charset="0"/>
              </a:rPr>
              <a:t>understood by practitioners in</a:t>
            </a:r>
            <a:r>
              <a:rPr lang="en-SE" b="0" i="0" u="none" strike="noStrike" baseline="0" dirty="0">
                <a:solidFill>
                  <a:srgbClr val="131413"/>
                </a:solidFill>
                <a:latin typeface="Arial Nova Cond Light" panose="020B0306020202020204" pitchFamily="34" charset="0"/>
              </a:rPr>
              <a:t> </a:t>
            </a:r>
            <a:r>
              <a:rPr lang="en-US" b="0" i="0" u="none" strike="noStrike" baseline="0" dirty="0">
                <a:solidFill>
                  <a:srgbClr val="131413"/>
                </a:solidFill>
                <a:latin typeface="Arial Nova Cond Light" panose="020B0306020202020204" pitchFamily="34" charset="0"/>
              </a:rPr>
              <a:t>that area and includes the </a:t>
            </a:r>
            <a:r>
              <a:rPr lang="en-US" b="0" i="0" u="sng" strike="noStrike" baseline="0" dirty="0">
                <a:solidFill>
                  <a:srgbClr val="131413"/>
                </a:solidFill>
                <a:latin typeface="Arial Nova Cond Light" panose="020B0306020202020204" pitchFamily="34" charset="0"/>
              </a:rPr>
              <a:t>knowledge of how to build </a:t>
            </a:r>
            <a:r>
              <a:rPr lang="en-US" b="0" i="0" u="none" strike="noStrike" baseline="0" dirty="0">
                <a:solidFill>
                  <a:srgbClr val="131413"/>
                </a:solidFill>
                <a:latin typeface="Arial Nova Cond Light" panose="020B0306020202020204" pitchFamily="34" charset="0"/>
              </a:rPr>
              <a:t>software systems.</a:t>
            </a:r>
            <a:endParaRPr lang="en-SE" sz="1350" dirty="0">
              <a:solidFill>
                <a:srgbClr val="131413"/>
              </a:solidFill>
              <a:latin typeface="Times-Roman"/>
            </a:endParaRPr>
          </a:p>
          <a:p>
            <a:pPr marL="0" indent="0">
              <a:buNone/>
            </a:pPr>
            <a:endParaRPr lang="en-US" dirty="0">
              <a:latin typeface="Arial Nova Cond Light" panose="020B0306020202020204" pitchFamily="34" charset="0"/>
            </a:endParaRPr>
          </a:p>
        </p:txBody>
      </p:sp>
    </p:spTree>
    <p:extLst>
      <p:ext uri="{BB962C8B-B14F-4D97-AF65-F5344CB8AC3E}">
        <p14:creationId xmlns:p14="http://schemas.microsoft.com/office/powerpoint/2010/main" val="1481032530"/>
      </p:ext>
    </p:extLst>
  </p:cSld>
  <p:clrMapOvr>
    <a:masterClrMapping/>
  </p:clrMapOvr>
  <p:transition spd="slow">
    <p:split orient="ver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1"/>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110</a:t>
            </a:fld>
            <a:endParaRPr/>
          </a:p>
        </p:txBody>
      </p:sp>
      <p:sp>
        <p:nvSpPr>
          <p:cNvPr id="752" name="Google Shape;752;p81"/>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sv-SE" sz="3200"/>
              <a:t>Agile Practices and Industry Automation</a:t>
            </a:r>
            <a:endParaRPr sz="32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5"/>
            <a:ext cx="7594223" cy="683631"/>
          </a:xfrm>
        </p:spPr>
        <p:txBody>
          <a:bodyPr/>
          <a:lstStyle/>
          <a:p>
            <a:r>
              <a:rPr lang="en-SE" altLang="en-US" dirty="0">
                <a:solidFill>
                  <a:schemeClr val="bg1"/>
                </a:solidFill>
                <a:latin typeface="Arial Black" panose="020B0A04020102020204" pitchFamily="34" charset="0"/>
              </a:rPr>
              <a:t>Learning Objectives</a:t>
            </a:r>
            <a:endParaRPr lang="en-US" altLang="en-US" dirty="0">
              <a:solidFill>
                <a:schemeClr val="bg1"/>
              </a:solidFill>
              <a:latin typeface="Arial Black" panose="020B0A04020102020204" pitchFamily="34" charset="0"/>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6" y="1777525"/>
            <a:ext cx="8515787" cy="2521009"/>
          </a:xfrm>
        </p:spPr>
        <p:txBody>
          <a:bodyPr/>
          <a:lstStyle/>
          <a:p>
            <a:pPr>
              <a:buClr>
                <a:schemeClr val="accent1">
                  <a:lumMod val="60000"/>
                  <a:lumOff val="40000"/>
                </a:schemeClr>
              </a:buClr>
            </a:pPr>
            <a:r>
              <a:rPr lang="en-US" sz="2800" dirty="0">
                <a:solidFill>
                  <a:srgbClr val="131413"/>
                </a:solidFill>
                <a:latin typeface="Arial Nova Cond Light" panose="020B0306020202020204" pitchFamily="34" charset="0"/>
              </a:rPr>
              <a:t>Motivation</a:t>
            </a:r>
          </a:p>
          <a:p>
            <a:pPr>
              <a:buClr>
                <a:schemeClr val="accent1">
                  <a:lumMod val="60000"/>
                  <a:lumOff val="40000"/>
                </a:schemeClr>
              </a:buClr>
            </a:pPr>
            <a:r>
              <a:rPr lang="en-US" sz="2800" dirty="0">
                <a:solidFill>
                  <a:srgbClr val="131413"/>
                </a:solidFill>
                <a:latin typeface="Arial Nova Cond Light" panose="020B0306020202020204" pitchFamily="34" charset="0"/>
              </a:rPr>
              <a:t>Introduce</a:t>
            </a:r>
            <a:r>
              <a:rPr lang="sv-SE" sz="2800" dirty="0">
                <a:solidFill>
                  <a:srgbClr val="131413"/>
                </a:solidFill>
                <a:latin typeface="Arial Nova Cond Light" panose="020B0306020202020204" pitchFamily="34" charset="0"/>
              </a:rPr>
              <a:t> Agile Product Line </a:t>
            </a:r>
            <a:r>
              <a:rPr lang="en-US" sz="2800" dirty="0">
                <a:solidFill>
                  <a:srgbClr val="131413"/>
                </a:solidFill>
                <a:latin typeface="Arial Nova Cond Light" panose="020B0306020202020204" pitchFamily="34" charset="0"/>
              </a:rPr>
              <a:t>Engineering</a:t>
            </a:r>
            <a:r>
              <a:rPr lang="sv-SE" sz="2800" dirty="0">
                <a:solidFill>
                  <a:srgbClr val="131413"/>
                </a:solidFill>
                <a:latin typeface="Arial Nova Cond Light" panose="020B0306020202020204" pitchFamily="34" charset="0"/>
              </a:rPr>
              <a:t> APLE</a:t>
            </a:r>
            <a:endParaRPr lang="en-US" sz="2800" dirty="0">
              <a:solidFill>
                <a:srgbClr val="131413"/>
              </a:solidFill>
              <a:latin typeface="Arial Nova Cond Light" panose="020B0306020202020204" pitchFamily="34" charset="0"/>
            </a:endParaRPr>
          </a:p>
          <a:p>
            <a:pPr>
              <a:buClr>
                <a:schemeClr val="accent1">
                  <a:lumMod val="60000"/>
                  <a:lumOff val="40000"/>
                </a:schemeClr>
              </a:buClr>
            </a:pPr>
            <a:r>
              <a:rPr lang="en-US" sz="2800" dirty="0">
                <a:solidFill>
                  <a:srgbClr val="131413"/>
                </a:solidFill>
                <a:latin typeface="Arial Nova Cond Light" panose="020B0306020202020204" pitchFamily="34" charset="0"/>
              </a:rPr>
              <a:t>Present APLE industry practices</a:t>
            </a:r>
          </a:p>
          <a:p>
            <a:pPr>
              <a:buClr>
                <a:schemeClr val="accent1">
                  <a:lumMod val="60000"/>
                  <a:lumOff val="40000"/>
                </a:schemeClr>
              </a:buClr>
            </a:pPr>
            <a:r>
              <a:rPr lang="en-US" sz="2800" dirty="0">
                <a:solidFill>
                  <a:srgbClr val="131413"/>
                </a:solidFill>
                <a:latin typeface="Arial Nova Cond Light" panose="020B0306020202020204" pitchFamily="34" charset="0"/>
              </a:rPr>
              <a:t>Enabling APLE by automation tools</a:t>
            </a:r>
            <a:endParaRPr lang="en-US" altLang="en-US" sz="2000" u="sng" dirty="0">
              <a:solidFill>
                <a:srgbClr val="000000"/>
              </a:solidFill>
              <a:latin typeface="Arial Nova Light" panose="020B0304020202020204" pitchFamily="34" charset="0"/>
            </a:endParaRPr>
          </a:p>
          <a:p>
            <a:pPr marL="114300" indent="0">
              <a:buNone/>
            </a:pPr>
            <a:endParaRPr lang="en-US" dirty="0"/>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111</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Tree>
    <p:extLst>
      <p:ext uri="{BB962C8B-B14F-4D97-AF65-F5344CB8AC3E}">
        <p14:creationId xmlns:p14="http://schemas.microsoft.com/office/powerpoint/2010/main" val="1060139580"/>
      </p:ext>
    </p:extLst>
  </p:cSld>
  <p:clrMapOvr>
    <a:masterClrMapping/>
  </p:clrMapOvr>
  <p:transition spd="slow">
    <p:split orient="ver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p:txBody>
          <a:bodyPr/>
          <a:lstStyle/>
          <a:p>
            <a:r>
              <a:rPr lang="sv-SE" altLang="en-US" sz="2400" dirty="0">
                <a:solidFill>
                  <a:schemeClr val="accent1">
                    <a:lumMod val="40000"/>
                    <a:lumOff val="60000"/>
                  </a:schemeClr>
                </a:solidFill>
                <a:latin typeface="Arial Black" panose="020B0A04020102020204" pitchFamily="34" charset="0"/>
              </a:rPr>
              <a:t>Agile Product Line </a:t>
            </a:r>
            <a:r>
              <a:rPr lang="en-US" altLang="en-US" sz="2400" dirty="0">
                <a:solidFill>
                  <a:schemeClr val="accent1">
                    <a:lumMod val="40000"/>
                    <a:lumOff val="60000"/>
                  </a:schemeClr>
                </a:solidFill>
                <a:latin typeface="Arial Black" panose="020B0A04020102020204" pitchFamily="34" charset="0"/>
              </a:rPr>
              <a:t>Engineering</a:t>
            </a:r>
            <a:r>
              <a:rPr lang="sv-SE" altLang="en-US" sz="2400" dirty="0">
                <a:solidFill>
                  <a:schemeClr val="accent1">
                    <a:lumMod val="40000"/>
                    <a:lumOff val="60000"/>
                  </a:schemeClr>
                </a:solidFill>
                <a:latin typeface="Arial Black" panose="020B0A04020102020204" pitchFamily="34" charset="0"/>
              </a:rPr>
              <a:t> APLE</a:t>
            </a:r>
            <a:endParaRPr lang="en-US" altLang="en-US" sz="2400" dirty="0">
              <a:solidFill>
                <a:schemeClr val="accent1">
                  <a:lumMod val="40000"/>
                  <a:lumOff val="60000"/>
                </a:schemeClr>
              </a:solidFill>
              <a:latin typeface="Arial Black" panose="020B0A04020102020204" pitchFamily="34" charset="0"/>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6" y="1413818"/>
            <a:ext cx="8515787" cy="3615381"/>
          </a:xfrm>
        </p:spPr>
        <p:txBody>
          <a:bodyPr/>
          <a:lstStyle/>
          <a:p>
            <a:pPr marL="114300" indent="0">
              <a:buNone/>
            </a:pPr>
            <a:r>
              <a:rPr lang="en-US" sz="2000" dirty="0">
                <a:solidFill>
                  <a:schemeClr val="bg1"/>
                </a:solidFill>
                <a:latin typeface="Abadi Extra Light" panose="020B0204020104020204" pitchFamily="34" charset="0"/>
              </a:rPr>
              <a:t>The big upfront design associated with (Product Line Architecture)PLA conflicts with the current need of ‘‘being tolerant with change=Agile’’ *</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To make the development of product-lines more flexible and adaptable to changes, many </a:t>
            </a:r>
            <a:r>
              <a:rPr lang="en-US" sz="2000" b="1" dirty="0">
                <a:solidFill>
                  <a:schemeClr val="bg1"/>
                </a:solidFill>
                <a:latin typeface="Abadi Extra Light" panose="020B0204020104020204" pitchFamily="34" charset="0"/>
              </a:rPr>
              <a:t>large companies </a:t>
            </a:r>
            <a:r>
              <a:rPr lang="en-US" sz="2000" dirty="0">
                <a:solidFill>
                  <a:schemeClr val="bg1"/>
                </a:solidFill>
                <a:latin typeface="Abadi Extra Light" panose="020B0204020104020204" pitchFamily="34" charset="0"/>
              </a:rPr>
              <a:t>are leaning to adopt APLE principles.</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However, to put APLE into practice it is still necessary to introduce a </a:t>
            </a:r>
            <a:r>
              <a:rPr lang="en-US" sz="2000" b="1" dirty="0">
                <a:solidFill>
                  <a:schemeClr val="bg1"/>
                </a:solidFill>
                <a:latin typeface="Abadi Extra Light" panose="020B0204020104020204" pitchFamily="34" charset="0"/>
              </a:rPr>
              <a:t>suitable framework</a:t>
            </a:r>
            <a:r>
              <a:rPr lang="en-US" sz="2000" dirty="0">
                <a:solidFill>
                  <a:schemeClr val="bg1"/>
                </a:solidFill>
                <a:latin typeface="Abadi Extra Light" panose="020B0204020104020204" pitchFamily="34" charset="0"/>
              </a:rPr>
              <a:t> to assist and guide the agile practice and the evolve fully to APLE.</a:t>
            </a:r>
            <a:endParaRPr lang="en-US" altLang="en-US" sz="2000" u="sng" dirty="0">
              <a:solidFill>
                <a:schemeClr val="bg1"/>
              </a:solidFill>
              <a:latin typeface="Abadi Extra Light" panose="020B0204020104020204" pitchFamily="34" charset="0"/>
            </a:endParaRPr>
          </a:p>
          <a:p>
            <a:pPr marL="114300" indent="0">
              <a:buNone/>
            </a:pPr>
            <a:endParaRPr lang="en-US"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112</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2" name="Rectangle 1">
            <a:extLst>
              <a:ext uri="{FF2B5EF4-FFF2-40B4-BE49-F238E27FC236}">
                <a16:creationId xmlns:a16="http://schemas.microsoft.com/office/drawing/2014/main" id="{8EBD7579-F1A7-4480-AA23-95FD79946E69}"/>
              </a:ext>
            </a:extLst>
          </p:cNvPr>
          <p:cNvSpPr/>
          <p:nvPr/>
        </p:nvSpPr>
        <p:spPr>
          <a:xfrm>
            <a:off x="224766" y="4640549"/>
            <a:ext cx="8515787"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11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Agile product-line architecting in practice: A case study in smart 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Jessica Díaz </a:t>
            </a:r>
            <a:r>
              <a:rPr kumimoji="0" lang="en-US" sz="1100" b="0" i="0" u="none" strike="noStrike" kern="0" cap="none" spc="0" normalizeH="0" baseline="0" noProof="0" dirty="0">
                <a:ln>
                  <a:noFill/>
                </a:ln>
                <a:solidFill>
                  <a:srgbClr val="0080AE"/>
                </a:solidFill>
                <a:effectLst/>
                <a:uLnTx/>
                <a:uFillTx/>
                <a:latin typeface="Abadi Extra Light" panose="020B0204020104020204" pitchFamily="34" charset="0"/>
                <a:cs typeface="Arial"/>
                <a:sym typeface="Arial"/>
              </a:rPr>
              <a:t>⇑</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Jennifer Pérez, Juan </a:t>
            </a:r>
            <a:r>
              <a:rPr kumimoji="0" lang="en-US" sz="11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Garbajosa</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Technical University of Madrid-Universidad </a:t>
            </a:r>
            <a:r>
              <a:rPr kumimoji="0" lang="en-US" sz="11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Politécnica</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de Madrid (UPM), E.U. </a:t>
            </a:r>
          </a:p>
        </p:txBody>
      </p:sp>
    </p:spTree>
    <p:extLst>
      <p:ext uri="{BB962C8B-B14F-4D97-AF65-F5344CB8AC3E}">
        <p14:creationId xmlns:p14="http://schemas.microsoft.com/office/powerpoint/2010/main" val="630487383"/>
      </p:ext>
    </p:extLst>
  </p:cSld>
  <p:clrMapOvr>
    <a:masterClrMapping/>
  </p:clrMapOvr>
  <p:transition spd="slow">
    <p:split orient="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p:txBody>
          <a:bodyPr/>
          <a:lstStyle/>
          <a:p>
            <a:r>
              <a:rPr lang="sv-SE" altLang="en-US" sz="2400" dirty="0">
                <a:solidFill>
                  <a:schemeClr val="accent1">
                    <a:lumMod val="40000"/>
                    <a:lumOff val="60000"/>
                  </a:schemeClr>
                </a:solidFill>
                <a:latin typeface="Arial Black" panose="020B0A04020102020204" pitchFamily="34" charset="0"/>
              </a:rPr>
              <a:t>Agile Product Line </a:t>
            </a:r>
            <a:r>
              <a:rPr lang="en-US" altLang="en-US" sz="2400" dirty="0">
                <a:solidFill>
                  <a:schemeClr val="accent1">
                    <a:lumMod val="40000"/>
                    <a:lumOff val="60000"/>
                  </a:schemeClr>
                </a:solidFill>
                <a:latin typeface="Arial Black" panose="020B0A04020102020204" pitchFamily="34" charset="0"/>
              </a:rPr>
              <a:t>Engineering</a:t>
            </a:r>
            <a:r>
              <a:rPr lang="sv-SE" altLang="en-US" sz="2400" dirty="0">
                <a:solidFill>
                  <a:schemeClr val="accent1">
                    <a:lumMod val="40000"/>
                    <a:lumOff val="60000"/>
                  </a:schemeClr>
                </a:solidFill>
                <a:latin typeface="Arial Black" panose="020B0A04020102020204" pitchFamily="34" charset="0"/>
              </a:rPr>
              <a:t> APLE</a:t>
            </a:r>
            <a:endParaRPr lang="en-US" altLang="en-US" sz="2400" dirty="0">
              <a:solidFill>
                <a:schemeClr val="accent1">
                  <a:lumMod val="40000"/>
                  <a:lumOff val="60000"/>
                </a:schemeClr>
              </a:solidFill>
              <a:latin typeface="Arial Black" panose="020B0A04020102020204" pitchFamily="34" charset="0"/>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6" y="1403673"/>
            <a:ext cx="8515787" cy="3615381"/>
          </a:xfrm>
        </p:spPr>
        <p:txBody>
          <a:bodyPr/>
          <a:lstStyle/>
          <a:p>
            <a:pPr marL="114300" indent="0">
              <a:buNone/>
            </a:pPr>
            <a:r>
              <a:rPr lang="en-US" b="1" dirty="0">
                <a:solidFill>
                  <a:schemeClr val="bg1"/>
                </a:solidFill>
                <a:latin typeface="Abadi Extra Light" panose="020B0204020104020204" pitchFamily="34" charset="0"/>
              </a:rPr>
              <a:t>The common concepts in Scrum are:</a:t>
            </a:r>
          </a:p>
          <a:p>
            <a:pPr>
              <a:buClr>
                <a:schemeClr val="accent1">
                  <a:lumMod val="60000"/>
                  <a:lumOff val="40000"/>
                </a:schemeClr>
              </a:buClr>
            </a:pPr>
            <a:r>
              <a:rPr lang="en-US" sz="1800" b="1" i="1" dirty="0">
                <a:solidFill>
                  <a:schemeClr val="bg1"/>
                </a:solidFill>
                <a:latin typeface="Abadi Extra Light" panose="020B0204020104020204" pitchFamily="34" charset="0"/>
              </a:rPr>
              <a:t>Scrum roles: </a:t>
            </a:r>
            <a:r>
              <a:rPr lang="en-US" sz="1800" dirty="0">
                <a:solidFill>
                  <a:schemeClr val="bg1"/>
                </a:solidFill>
                <a:latin typeface="Abadi Extra Light" panose="020B0204020104020204" pitchFamily="34" charset="0"/>
              </a:rPr>
              <a:t>“Product Owner”, “Scrum Master”, “Development Team”, and “Stakeholders”.</a:t>
            </a:r>
          </a:p>
          <a:p>
            <a:pPr>
              <a:buClr>
                <a:schemeClr val="accent1">
                  <a:lumMod val="60000"/>
                  <a:lumOff val="40000"/>
                </a:schemeClr>
              </a:buClr>
            </a:pPr>
            <a:r>
              <a:rPr lang="en-US" sz="1800" b="1" i="1" dirty="0">
                <a:solidFill>
                  <a:schemeClr val="bg1"/>
                </a:solidFill>
                <a:latin typeface="Abadi Extra Light" panose="020B0204020104020204" pitchFamily="34" charset="0"/>
              </a:rPr>
              <a:t>Scrum artefacts: </a:t>
            </a:r>
            <a:r>
              <a:rPr lang="en-US" sz="1800" dirty="0">
                <a:solidFill>
                  <a:schemeClr val="bg1"/>
                </a:solidFill>
                <a:latin typeface="Abadi Extra Light" panose="020B0204020104020204" pitchFamily="34" charset="0"/>
              </a:rPr>
              <a:t>“Product backlog”, “Sprint backlog”, “User Story” (US), “Task”, “Burn down charts”, “Impediment backlog” and “Definition of done”.</a:t>
            </a:r>
          </a:p>
          <a:p>
            <a:pPr>
              <a:buClr>
                <a:schemeClr val="accent1">
                  <a:lumMod val="60000"/>
                  <a:lumOff val="40000"/>
                </a:schemeClr>
              </a:buClr>
            </a:pPr>
            <a:r>
              <a:rPr lang="en-US" sz="1800" b="1" i="1" dirty="0">
                <a:solidFill>
                  <a:schemeClr val="bg1"/>
                </a:solidFill>
                <a:latin typeface="Abadi Extra Light" panose="020B0204020104020204" pitchFamily="34" charset="0"/>
              </a:rPr>
              <a:t>Scrum meetings: </a:t>
            </a:r>
            <a:r>
              <a:rPr lang="en-US" sz="1800" dirty="0">
                <a:solidFill>
                  <a:schemeClr val="bg1"/>
                </a:solidFill>
                <a:latin typeface="Abadi Extra Light" panose="020B0204020104020204" pitchFamily="34" charset="0"/>
              </a:rPr>
              <a:t>“Sprint planning 1”, “Sprint planning 2”, “Daily Scrum”, “Sprint review”, “Sprint retrospective”, and “Backlog refinement”.</a:t>
            </a:r>
          </a:p>
          <a:p>
            <a:pPr marL="114300" indent="0">
              <a:buNone/>
            </a:pPr>
            <a:r>
              <a:rPr lang="en-US" sz="2000" dirty="0">
                <a:solidFill>
                  <a:schemeClr val="bg1"/>
                </a:solidFill>
                <a:latin typeface="Abadi Extra Light" panose="020B0204020104020204" pitchFamily="34" charset="0"/>
              </a:rPr>
              <a:t> </a:t>
            </a:r>
            <a:endParaRPr lang="en-US" sz="11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Scrumban has been used to help teams and organizations accelerate their transitions to Scrum from other development methodologies.</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Scrumban more responsive to change than Scrum, </a:t>
            </a:r>
          </a:p>
          <a:p>
            <a:pPr marL="114300" indent="0">
              <a:buNone/>
            </a:pPr>
            <a:r>
              <a:rPr lang="en-US" sz="2000" dirty="0">
                <a:solidFill>
                  <a:schemeClr val="bg1"/>
                </a:solidFill>
                <a:latin typeface="Abadi Extra Light" panose="020B0204020104020204" pitchFamily="34" charset="0"/>
              </a:rPr>
              <a:t>Scrumban retains all the roles and meetings of Scrum.</a:t>
            </a:r>
          </a:p>
          <a:p>
            <a:pPr marL="114300" indent="0">
              <a:buNone/>
            </a:pPr>
            <a:endParaRPr lang="en-US" sz="1400"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113</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pic>
        <p:nvPicPr>
          <p:cNvPr id="2" name="Picture 1">
            <a:extLst>
              <a:ext uri="{FF2B5EF4-FFF2-40B4-BE49-F238E27FC236}">
                <a16:creationId xmlns:a16="http://schemas.microsoft.com/office/drawing/2014/main" id="{23031AB7-0A39-4B88-BF2F-8A290BDD300F}"/>
              </a:ext>
            </a:extLst>
          </p:cNvPr>
          <p:cNvPicPr>
            <a:picLocks noChangeAspect="1"/>
          </p:cNvPicPr>
          <p:nvPr/>
        </p:nvPicPr>
        <p:blipFill>
          <a:blip r:embed="rId3"/>
          <a:stretch>
            <a:fillRect/>
          </a:stretch>
        </p:blipFill>
        <p:spPr>
          <a:xfrm>
            <a:off x="6537532" y="3776992"/>
            <a:ext cx="2117977" cy="1289372"/>
          </a:xfrm>
          <a:prstGeom prst="rect">
            <a:avLst/>
          </a:prstGeom>
        </p:spPr>
      </p:pic>
    </p:spTree>
    <p:extLst>
      <p:ext uri="{BB962C8B-B14F-4D97-AF65-F5344CB8AC3E}">
        <p14:creationId xmlns:p14="http://schemas.microsoft.com/office/powerpoint/2010/main" val="514153830"/>
      </p:ext>
    </p:extLst>
  </p:cSld>
  <p:clrMapOvr>
    <a:masterClrMapping/>
  </p:clrMapOvr>
  <p:transition spd="slow">
    <p:split orient="ver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p:txBody>
          <a:bodyPr/>
          <a:lstStyle/>
          <a:p>
            <a:r>
              <a:rPr lang="sv-SE" altLang="en-US" sz="2400" dirty="0">
                <a:solidFill>
                  <a:schemeClr val="accent1">
                    <a:lumMod val="40000"/>
                    <a:lumOff val="60000"/>
                  </a:schemeClr>
                </a:solidFill>
                <a:latin typeface="Arial Black" panose="020B0A04020102020204" pitchFamily="34" charset="0"/>
              </a:rPr>
              <a:t>Agile Product Line </a:t>
            </a:r>
            <a:r>
              <a:rPr lang="en-US" altLang="en-US" sz="2400" dirty="0">
                <a:solidFill>
                  <a:schemeClr val="accent1">
                    <a:lumMod val="40000"/>
                    <a:lumOff val="60000"/>
                  </a:schemeClr>
                </a:solidFill>
                <a:latin typeface="Arial Black" panose="020B0A04020102020204" pitchFamily="34" charset="0"/>
              </a:rPr>
              <a:t>Engineering</a:t>
            </a:r>
            <a:r>
              <a:rPr lang="sv-SE" altLang="en-US" sz="2400" dirty="0">
                <a:solidFill>
                  <a:schemeClr val="accent1">
                    <a:lumMod val="40000"/>
                    <a:lumOff val="60000"/>
                  </a:schemeClr>
                </a:solidFill>
                <a:latin typeface="Arial Black" panose="020B0A04020102020204" pitchFamily="34" charset="0"/>
              </a:rPr>
              <a:t> APLE</a:t>
            </a:r>
            <a:endParaRPr lang="en-US" altLang="en-US" sz="2400" dirty="0">
              <a:solidFill>
                <a:schemeClr val="accent1">
                  <a:lumMod val="40000"/>
                  <a:lumOff val="60000"/>
                </a:schemeClr>
              </a:solidFill>
              <a:latin typeface="Arial Black" panose="020B0A04020102020204" pitchFamily="34" charset="0"/>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6" y="1413818"/>
            <a:ext cx="8515787" cy="1038825"/>
          </a:xfrm>
        </p:spPr>
        <p:txBody>
          <a:bodyPr/>
          <a:lstStyle/>
          <a:p>
            <a:pPr marL="114300" indent="0">
              <a:buNone/>
            </a:pPr>
            <a:r>
              <a:rPr lang="en-US" sz="2000" dirty="0">
                <a:solidFill>
                  <a:schemeClr val="bg1"/>
                </a:solidFill>
                <a:latin typeface="Abadi Extra Light" panose="020B0204020104020204" pitchFamily="34" charset="0"/>
              </a:rPr>
              <a:t>The graph* below shows that a waterfall model is much more sensitive against the requirements quality. The cost curve of waterfall model projects is growing exponentially – the later the defect is found, the more expensive it will be to fix it.</a:t>
            </a: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114</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4" name="Rectangle 3">
            <a:extLst>
              <a:ext uri="{FF2B5EF4-FFF2-40B4-BE49-F238E27FC236}">
                <a16:creationId xmlns:a16="http://schemas.microsoft.com/office/drawing/2014/main" id="{642167FB-DBB4-4BF2-8714-1765718B661F}"/>
              </a:ext>
            </a:extLst>
          </p:cNvPr>
          <p:cNvSpPr/>
          <p:nvPr/>
        </p:nvSpPr>
        <p:spPr>
          <a:xfrm>
            <a:off x="224766" y="4795607"/>
            <a:ext cx="898163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sv-SE" sz="1100" b="0" i="0" u="none" strike="noStrike" kern="0" cap="none" spc="0" normalizeH="0" baseline="0" noProof="0" dirty="0">
                <a:ln>
                  <a:noFill/>
                </a:ln>
                <a:solidFill>
                  <a:srgbClr val="000000"/>
                </a:solidFill>
                <a:effectLst/>
                <a:uLnTx/>
                <a:uFillTx/>
                <a:latin typeface="Arial"/>
                <a:cs typeface="Arial"/>
                <a:sym typeface="Arial"/>
              </a:rPr>
              <a:t>*</a:t>
            </a:r>
            <a:r>
              <a:rPr kumimoji="0" lang="sv-SE" sz="900" b="0" i="0" u="none" strike="noStrike" kern="0" cap="none" spc="0" normalizeH="0" baseline="0" noProof="0" dirty="0">
                <a:ln>
                  <a:noFill/>
                </a:ln>
                <a:solidFill>
                  <a:srgbClr val="000000"/>
                </a:solidFill>
                <a:effectLst/>
                <a:uLnTx/>
                <a:uFillTx/>
                <a:latin typeface="Arial"/>
                <a:cs typeface="Arial"/>
                <a:sym typeface="Arial"/>
              </a:rPr>
              <a:t> </a:t>
            </a:r>
            <a:r>
              <a:rPr kumimoji="0" lang="en-US" sz="900" b="0" i="0" u="none" strike="noStrike" kern="0" cap="none" spc="0" normalizeH="0" baseline="0" noProof="0" dirty="0">
                <a:ln>
                  <a:noFill/>
                </a:ln>
                <a:solidFill>
                  <a:srgbClr val="000000"/>
                </a:solidFill>
                <a:effectLst/>
                <a:uLnTx/>
                <a:uFillTx/>
                <a:latin typeface="Arial"/>
                <a:cs typeface="Arial"/>
                <a:sym typeface="Arial"/>
              </a:rPr>
              <a:t>Impact of Requirements Elicitation Processes on Success of Information System Development Projects </a:t>
            </a:r>
            <a:r>
              <a:rPr kumimoji="0" lang="en-US" sz="900" b="0" i="0" u="none" strike="noStrike" kern="0" cap="none" spc="0" normalizeH="0" baseline="0" noProof="0" dirty="0" err="1">
                <a:ln>
                  <a:noFill/>
                </a:ln>
                <a:solidFill>
                  <a:srgbClr val="000000"/>
                </a:solidFill>
                <a:effectLst/>
                <a:uLnTx/>
                <a:uFillTx/>
                <a:latin typeface="Arial"/>
                <a:cs typeface="Arial"/>
                <a:sym typeface="Arial"/>
              </a:rPr>
              <a:t>Līga</a:t>
            </a:r>
            <a:r>
              <a:rPr kumimoji="0" lang="en-US" sz="900" b="0" i="0" u="none" strike="noStrike" kern="0" cap="none" spc="0" normalizeH="0" baseline="0" noProof="0" dirty="0">
                <a:ln>
                  <a:noFill/>
                </a:ln>
                <a:solidFill>
                  <a:srgbClr val="000000"/>
                </a:solidFill>
                <a:effectLst/>
                <a:uLnTx/>
                <a:uFillTx/>
                <a:latin typeface="Arial"/>
                <a:cs typeface="Arial"/>
                <a:sym typeface="Arial"/>
              </a:rPr>
              <a:t> Bormane1 , </a:t>
            </a:r>
            <a:r>
              <a:rPr kumimoji="0" lang="en-US" sz="900" b="0" i="0" u="none" strike="noStrike" kern="0" cap="none" spc="0" normalizeH="0" baseline="0" noProof="0" dirty="0" err="1">
                <a:ln>
                  <a:noFill/>
                </a:ln>
                <a:solidFill>
                  <a:srgbClr val="000000"/>
                </a:solidFill>
                <a:effectLst/>
                <a:uLnTx/>
                <a:uFillTx/>
                <a:latin typeface="Arial"/>
                <a:cs typeface="Arial"/>
                <a:sym typeface="Arial"/>
              </a:rPr>
              <a:t>Jūlija</a:t>
            </a:r>
            <a:r>
              <a:rPr kumimoji="0" lang="en-US" sz="900" b="0" i="0" u="none" strike="noStrike" kern="0" cap="none" spc="0" normalizeH="0" baseline="0" noProof="0" dirty="0">
                <a:ln>
                  <a:noFill/>
                </a:ln>
                <a:solidFill>
                  <a:srgbClr val="000000"/>
                </a:solidFill>
                <a:effectLst/>
                <a:uLnTx/>
                <a:uFillTx/>
                <a:latin typeface="Arial"/>
                <a:cs typeface="Arial"/>
                <a:sym typeface="Arial"/>
              </a:rPr>
              <a:t> Gržibovska2 , </a:t>
            </a:r>
            <a:r>
              <a:rPr kumimoji="0" lang="en-US" sz="900" b="0" i="0" u="none" strike="noStrike" kern="0" cap="none" spc="0" normalizeH="0" baseline="0" noProof="0" dirty="0" err="1">
                <a:ln>
                  <a:noFill/>
                </a:ln>
                <a:solidFill>
                  <a:srgbClr val="000000"/>
                </a:solidFill>
                <a:effectLst/>
                <a:uLnTx/>
                <a:uFillTx/>
                <a:latin typeface="Arial"/>
                <a:cs typeface="Arial"/>
                <a:sym typeface="Arial"/>
              </a:rPr>
              <a:t>Solvita</a:t>
            </a:r>
            <a:r>
              <a:rPr kumimoji="0" lang="en-US" sz="900" b="0" i="0" u="none" strike="noStrike" kern="0" cap="none" spc="0" normalizeH="0" baseline="0" noProof="0" dirty="0">
                <a:ln>
                  <a:noFill/>
                </a:ln>
                <a:solidFill>
                  <a:srgbClr val="000000"/>
                </a:solidFill>
                <a:effectLst/>
                <a:uLnTx/>
                <a:uFillTx/>
                <a:latin typeface="Arial"/>
                <a:cs typeface="Arial"/>
                <a:sym typeface="Arial"/>
              </a:rPr>
              <a:t> Bērziša3</a:t>
            </a:r>
          </a:p>
        </p:txBody>
      </p:sp>
      <p:pic>
        <p:nvPicPr>
          <p:cNvPr id="5" name="Picture 4">
            <a:extLst>
              <a:ext uri="{FF2B5EF4-FFF2-40B4-BE49-F238E27FC236}">
                <a16:creationId xmlns:a16="http://schemas.microsoft.com/office/drawing/2014/main" id="{8BE013FC-D944-4D68-A866-C4132E3EBA52}"/>
              </a:ext>
            </a:extLst>
          </p:cNvPr>
          <p:cNvPicPr>
            <a:picLocks noChangeAspect="1"/>
          </p:cNvPicPr>
          <p:nvPr/>
        </p:nvPicPr>
        <p:blipFill>
          <a:blip r:embed="rId3"/>
          <a:stretch>
            <a:fillRect/>
          </a:stretch>
        </p:blipFill>
        <p:spPr>
          <a:xfrm>
            <a:off x="-1" y="2375189"/>
            <a:ext cx="4768553" cy="2420418"/>
          </a:xfrm>
          <a:prstGeom prst="rect">
            <a:avLst/>
          </a:prstGeom>
        </p:spPr>
      </p:pic>
      <p:pic>
        <p:nvPicPr>
          <p:cNvPr id="6" name="Picture 5">
            <a:extLst>
              <a:ext uri="{FF2B5EF4-FFF2-40B4-BE49-F238E27FC236}">
                <a16:creationId xmlns:a16="http://schemas.microsoft.com/office/drawing/2014/main" id="{4487962F-FE7A-4863-AB59-A4018AF70A60}"/>
              </a:ext>
            </a:extLst>
          </p:cNvPr>
          <p:cNvPicPr>
            <a:picLocks noChangeAspect="1"/>
          </p:cNvPicPr>
          <p:nvPr/>
        </p:nvPicPr>
        <p:blipFill>
          <a:blip r:embed="rId4"/>
          <a:stretch>
            <a:fillRect/>
          </a:stretch>
        </p:blipFill>
        <p:spPr>
          <a:xfrm>
            <a:off x="4978604" y="2690858"/>
            <a:ext cx="3430458" cy="1902002"/>
          </a:xfrm>
          <a:prstGeom prst="rect">
            <a:avLst/>
          </a:prstGeom>
        </p:spPr>
      </p:pic>
    </p:spTree>
    <p:extLst>
      <p:ext uri="{BB962C8B-B14F-4D97-AF65-F5344CB8AC3E}">
        <p14:creationId xmlns:p14="http://schemas.microsoft.com/office/powerpoint/2010/main" val="250050537"/>
      </p:ext>
    </p:extLst>
  </p:cSld>
  <p:clrMapOvr>
    <a:masterClrMapping/>
  </p:clrMapOvr>
  <p:transition spd="slow">
    <p:split orient="ver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5"/>
            <a:ext cx="7594223" cy="645289"/>
          </a:xfrm>
        </p:spPr>
        <p:txBody>
          <a:bodyPr/>
          <a:lstStyle/>
          <a:p>
            <a:r>
              <a:rPr lang="sv-SE" altLang="en-US" sz="2400" dirty="0">
                <a:solidFill>
                  <a:schemeClr val="accent1">
                    <a:lumMod val="40000"/>
                    <a:lumOff val="60000"/>
                  </a:schemeClr>
                </a:solidFill>
                <a:latin typeface="Arial Black" panose="020B0A04020102020204" pitchFamily="34" charset="0"/>
              </a:rPr>
              <a:t>Agile Product Line </a:t>
            </a:r>
            <a:r>
              <a:rPr lang="en-US" altLang="en-US" sz="2400" dirty="0">
                <a:solidFill>
                  <a:schemeClr val="accent1">
                    <a:lumMod val="40000"/>
                    <a:lumOff val="60000"/>
                  </a:schemeClr>
                </a:solidFill>
                <a:latin typeface="Arial Black" panose="020B0A04020102020204" pitchFamily="34" charset="0"/>
              </a:rPr>
              <a:t>Engineering</a:t>
            </a:r>
            <a:r>
              <a:rPr lang="sv-SE" altLang="en-US" sz="2400" dirty="0">
                <a:solidFill>
                  <a:schemeClr val="accent1">
                    <a:lumMod val="40000"/>
                    <a:lumOff val="60000"/>
                  </a:schemeClr>
                </a:solidFill>
                <a:latin typeface="Arial Black" panose="020B0A04020102020204" pitchFamily="34" charset="0"/>
              </a:rPr>
              <a:t> APLE</a:t>
            </a:r>
            <a:br>
              <a:rPr lang="sv-SE" altLang="en-US" sz="2400" dirty="0">
                <a:solidFill>
                  <a:schemeClr val="bg1"/>
                </a:solidFill>
                <a:latin typeface="Arial Black" panose="020B0A04020102020204" pitchFamily="34" charset="0"/>
              </a:rPr>
            </a:br>
            <a:r>
              <a:rPr lang="en-US" sz="2400" b="1" dirty="0">
                <a:solidFill>
                  <a:schemeClr val="bg1"/>
                </a:solidFill>
                <a:latin typeface="Abadi Extra Light" panose="020B0204020104020204" pitchFamily="34" charset="0"/>
              </a:rPr>
              <a:t>The AgiFPL FRAMEWORK*</a:t>
            </a:r>
            <a:endParaRPr lang="en-US" altLang="en-US" sz="2400" b="1" dirty="0">
              <a:solidFill>
                <a:schemeClr val="bg1"/>
              </a:solidFill>
              <a:latin typeface="Abadi Extra Light" panose="020B0204020104020204" pitchFamily="34" charset="0"/>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6" y="1413818"/>
            <a:ext cx="8515787" cy="3615381"/>
          </a:xfrm>
        </p:spPr>
        <p:txBody>
          <a:bodyPr/>
          <a:lstStyle/>
          <a:p>
            <a:pPr marL="114300" indent="0">
              <a:buNone/>
            </a:pPr>
            <a:r>
              <a:rPr lang="en-US" sz="2000" dirty="0">
                <a:solidFill>
                  <a:schemeClr val="bg1"/>
                </a:solidFill>
                <a:latin typeface="Abadi Extra Light" panose="020B0204020104020204" pitchFamily="34" charset="0"/>
              </a:rPr>
              <a:t>AgiFPL is an agile methodology designed to improve the agility within the PLE and to meet effectively any newly emerged business expectations. Its main goal is to </a:t>
            </a:r>
            <a:r>
              <a:rPr lang="en-US" sz="2000" b="1" dirty="0">
                <a:solidFill>
                  <a:schemeClr val="bg1"/>
                </a:solidFill>
                <a:latin typeface="Abadi Extra Light" panose="020B0204020104020204" pitchFamily="34" charset="0"/>
              </a:rPr>
              <a:t>move teams from the classical approach to a more evolved APLE framework</a:t>
            </a:r>
            <a:r>
              <a:rPr lang="en-US" sz="2000" dirty="0">
                <a:solidFill>
                  <a:schemeClr val="bg1"/>
                </a:solidFill>
                <a:latin typeface="Abadi Extra Light" panose="020B0204020104020204" pitchFamily="34" charset="0"/>
              </a:rPr>
              <a:t>.</a:t>
            </a:r>
          </a:p>
          <a:p>
            <a:pPr marL="114300" indent="0">
              <a:buNone/>
            </a:pPr>
            <a:endParaRPr lang="en-US" sz="11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Using a goal-oriented requirement engineering approach (GORE), will provide the mechanism to easily evolve PL architectures in an agile context and will establish a suitable reuse strategy.</a:t>
            </a:r>
          </a:p>
          <a:p>
            <a:pPr marL="114300" indent="0">
              <a:buNone/>
            </a:pPr>
            <a:endParaRPr lang="en-US" sz="1100" dirty="0">
              <a:solidFill>
                <a:schemeClr val="bg1"/>
              </a:solidFill>
              <a:latin typeface="Abadi Extra Light" panose="020B0204020104020204" pitchFamily="34" charset="0"/>
            </a:endParaRPr>
          </a:p>
          <a:p>
            <a:pPr marL="114300" indent="0">
              <a:buNone/>
            </a:pPr>
            <a:r>
              <a:rPr lang="en-US" sz="2000" b="1" dirty="0">
                <a:solidFill>
                  <a:schemeClr val="bg1"/>
                </a:solidFill>
                <a:latin typeface="Abadi Extra Light" panose="020B0204020104020204" pitchFamily="34" charset="0"/>
              </a:rPr>
              <a:t>AgiFPL implement is an iterative process that uses Scrumban</a:t>
            </a:r>
            <a:r>
              <a:rPr lang="en-US" sz="2000" dirty="0">
                <a:solidFill>
                  <a:schemeClr val="bg1"/>
                </a:solidFill>
                <a:latin typeface="Abadi Extra Light" panose="020B0204020104020204" pitchFamily="34" charset="0"/>
              </a:rPr>
              <a:t>. </a:t>
            </a:r>
            <a:r>
              <a:rPr lang="en-US" sz="2000" b="1" dirty="0">
                <a:solidFill>
                  <a:schemeClr val="bg1"/>
                </a:solidFill>
                <a:latin typeface="Abadi Extra Light" panose="020B0204020104020204" pitchFamily="34" charset="0"/>
              </a:rPr>
              <a:t>GORE has been used for requirements engineering, business process reengineering, organizational impact analysis, and software process modeling</a:t>
            </a:r>
            <a:r>
              <a:rPr lang="en-US" sz="2000" dirty="0">
                <a:solidFill>
                  <a:schemeClr val="bg1"/>
                </a:solidFill>
                <a:latin typeface="Abadi Extra Light" panose="020B0204020104020204" pitchFamily="34" charset="0"/>
              </a:rPr>
              <a:t>. </a:t>
            </a:r>
          </a:p>
          <a:p>
            <a:pPr marL="114300" indent="0">
              <a:buNone/>
            </a:pPr>
            <a:endParaRPr lang="en-US" sz="2000" dirty="0">
              <a:solidFill>
                <a:schemeClr val="bg1"/>
              </a:solidFill>
              <a:latin typeface="Abadi Extra Light" panose="020B0204020104020204" pitchFamily="34" charset="0"/>
            </a:endParaRPr>
          </a:p>
          <a:p>
            <a:pPr marL="114300" indent="0">
              <a:buNone/>
            </a:pPr>
            <a:endParaRPr lang="en-US" sz="2000"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115</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6" name="Rectangle 5">
            <a:extLst>
              <a:ext uri="{FF2B5EF4-FFF2-40B4-BE49-F238E27FC236}">
                <a16:creationId xmlns:a16="http://schemas.microsoft.com/office/drawing/2014/main" id="{BFF7D89F-96B2-4569-89D3-38F24EAA17C9}"/>
              </a:ext>
            </a:extLst>
          </p:cNvPr>
          <p:cNvSpPr/>
          <p:nvPr/>
        </p:nvSpPr>
        <p:spPr>
          <a:xfrm>
            <a:off x="224766" y="4584525"/>
            <a:ext cx="8272133" cy="44467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1" i="1"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Calibri" panose="020F0502020204030204" pitchFamily="34" charset="0"/>
                <a:sym typeface="Arial"/>
              </a:rPr>
              <a:t>* ”Agile Product Line Engineering: The AgiFPL Method”</a:t>
            </a:r>
            <a:r>
              <a:rPr kumimoji="0" lang="en-US" sz="1100" b="1" i="0"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rPr>
              <a:t> </a:t>
            </a:r>
            <a:r>
              <a:rPr kumimoji="0" lang="en-US" sz="1100" b="0" i="1"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Calibri" panose="020F0502020204030204" pitchFamily="34" charset="0"/>
                <a:sym typeface="Arial"/>
              </a:rPr>
              <a:t>Hassan Haidar1, Manuel Kolp1 and Yves Wautelet2</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rPr>
              <a:t>, </a:t>
            </a:r>
            <a:r>
              <a:rPr kumimoji="0" lang="en-US" sz="1100" b="0" i="1"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Calibri" panose="020F0502020204030204" pitchFamily="34" charset="0"/>
                <a:sym typeface="Arial"/>
              </a:rPr>
              <a:t>1LouRIM-CEMIS, </a:t>
            </a:r>
            <a:r>
              <a:rPr kumimoji="0" lang="en-US" sz="1100" b="0" i="1" u="none" strike="noStrike" kern="0" cap="none" spc="0" normalizeH="0" baseline="0" noProof="0" dirty="0" err="1">
                <a:ln>
                  <a:noFill/>
                </a:ln>
                <a:solidFill>
                  <a:srgbClr val="000000"/>
                </a:solidFill>
                <a:effectLst/>
                <a:uLnTx/>
                <a:uFillTx/>
                <a:latin typeface="Abadi Extra Light" panose="020B0204020104020204" pitchFamily="34" charset="0"/>
                <a:ea typeface="Calibri" panose="020F0502020204030204" pitchFamily="34" charset="0"/>
                <a:cs typeface="Calibri" panose="020F0502020204030204" pitchFamily="34" charset="0"/>
                <a:sym typeface="Arial"/>
              </a:rPr>
              <a:t>Université</a:t>
            </a:r>
            <a:r>
              <a:rPr kumimoji="0" lang="en-US" sz="1100" b="0" i="1"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Calibri" panose="020F0502020204030204" pitchFamily="34" charset="0"/>
                <a:sym typeface="Arial"/>
              </a:rPr>
              <a:t> </a:t>
            </a:r>
            <a:r>
              <a:rPr kumimoji="0" lang="en-US" sz="1100" b="0" i="1" u="none" strike="noStrike" kern="0" cap="none" spc="0" normalizeH="0" baseline="0" noProof="0" dirty="0" err="1">
                <a:ln>
                  <a:noFill/>
                </a:ln>
                <a:solidFill>
                  <a:srgbClr val="000000"/>
                </a:solidFill>
                <a:effectLst/>
                <a:uLnTx/>
                <a:uFillTx/>
                <a:latin typeface="Abadi Extra Light" panose="020B0204020104020204" pitchFamily="34" charset="0"/>
                <a:ea typeface="Calibri" panose="020F0502020204030204" pitchFamily="34" charset="0"/>
                <a:cs typeface="Calibri" panose="020F0502020204030204" pitchFamily="34" charset="0"/>
                <a:sym typeface="Arial"/>
              </a:rPr>
              <a:t>Catholique</a:t>
            </a:r>
            <a:r>
              <a:rPr kumimoji="0" lang="en-US" sz="1100" b="0" i="1"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Calibri" panose="020F0502020204030204" pitchFamily="34" charset="0"/>
                <a:sym typeface="Arial"/>
              </a:rPr>
              <a:t> de Louvain, Belgium</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rPr>
              <a:t>, </a:t>
            </a:r>
            <a:r>
              <a:rPr kumimoji="0" lang="en-US" sz="1100" b="0" i="1"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Calibri" panose="020F0502020204030204" pitchFamily="34" charset="0"/>
                <a:sym typeface="Arial"/>
              </a:rPr>
              <a:t>2KULeuven, Faculty of Economics and Business, Belgium</a:t>
            </a:r>
            <a:endPar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endParaRPr>
          </a:p>
        </p:txBody>
      </p:sp>
    </p:spTree>
    <p:extLst>
      <p:ext uri="{BB962C8B-B14F-4D97-AF65-F5344CB8AC3E}">
        <p14:creationId xmlns:p14="http://schemas.microsoft.com/office/powerpoint/2010/main" val="3061504285"/>
      </p:ext>
    </p:extLst>
  </p:cSld>
  <p:clrMapOvr>
    <a:masterClrMapping/>
  </p:clrMapOvr>
  <p:transition spd="slow">
    <p:split orient="ver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0CAD98-BCBC-47F5-91E2-077A51DC846A}"/>
              </a:ext>
            </a:extLst>
          </p:cNvPr>
          <p:cNvSpPr>
            <a:spLocks noGrp="1"/>
          </p:cNvSpPr>
          <p:nvPr>
            <p:ph type="title"/>
          </p:nvPr>
        </p:nvSpPr>
        <p:spPr>
          <a:xfrm>
            <a:off x="342027" y="684055"/>
            <a:ext cx="7594223" cy="670440"/>
          </a:xfrm>
        </p:spPr>
        <p:txBody>
          <a:bodyPr/>
          <a:lstStyle/>
          <a:p>
            <a:r>
              <a:rPr lang="en-US" sz="2400" b="1" dirty="0">
                <a:solidFill>
                  <a:schemeClr val="accent1">
                    <a:lumMod val="40000"/>
                    <a:lumOff val="60000"/>
                  </a:schemeClr>
                </a:solidFill>
                <a:latin typeface="Abadi Extra Light" panose="020B0204020104020204" pitchFamily="34" charset="0"/>
              </a:rPr>
              <a:t>The AgiFPL FRAMEWORK*</a:t>
            </a:r>
            <a:br>
              <a:rPr lang="en-US" sz="2400" b="1" dirty="0">
                <a:solidFill>
                  <a:schemeClr val="bg1"/>
                </a:solidFill>
                <a:latin typeface="Abadi Extra Light" panose="020B0204020104020204" pitchFamily="34" charset="0"/>
              </a:rPr>
            </a:b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Domain Engineering DE tier </a:t>
            </a:r>
            <a:endParaRPr lang="en-US" sz="2400" b="1"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A30DCB01-9CEF-481E-8C6A-3B5982F3C1E2}"/>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116</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10" name="Rectangle 9">
            <a:extLst>
              <a:ext uri="{FF2B5EF4-FFF2-40B4-BE49-F238E27FC236}">
                <a16:creationId xmlns:a16="http://schemas.microsoft.com/office/drawing/2014/main" id="{DF2CCB0C-FB08-444F-9BA8-2928433EBE40}"/>
              </a:ext>
            </a:extLst>
          </p:cNvPr>
          <p:cNvSpPr/>
          <p:nvPr/>
        </p:nvSpPr>
        <p:spPr>
          <a:xfrm>
            <a:off x="428793" y="1426922"/>
            <a:ext cx="3710345" cy="350294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rPr>
              <a:t>The domain solution constitutes of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TimesNewRomanPS-ItalicMT"/>
                <a:sym typeface="Arial"/>
              </a:rPr>
              <a:t>“Domain requirement</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rPr>
              <a:t>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TimesNewRomanPS-ItalicMT"/>
                <a:sym typeface="Arial"/>
              </a:rPr>
              <a:t>engineering” (DRE)</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rPr>
              <a:t>.</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Start at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“Software Vendor”</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They develop business strategy</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Which drive the DRE</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“Domain Design” (DD) is derived</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FM &amp; “Features Backlog” (FB) defined</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Document F. into “User Stories” (US)</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rPr>
              <a:t>Define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“Selected Backlog” (SB)</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rPr>
              <a:t>Planning-1 (What) is select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next </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“Development Team” structures user </a:t>
            </a:r>
            <a:r>
              <a:rPr kumimoji="0" lang="en-US" sz="16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stories</a:t>
            </a:r>
            <a:r>
              <a:rPr kumimoji="0" lang="en-US" sz="1600" b="0" i="1"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”Stories</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In Progress SIP Backlog”</a:t>
            </a:r>
          </a:p>
          <a:p>
            <a:pPr marL="342900" marR="0" lvl="0" indent="-342900" algn="l" defTabSz="914400" rtl="0" eaLnBrk="1" fontAlgn="auto" latinLnBrk="0" hangingPunct="1">
              <a:lnSpc>
                <a:spcPct val="107000"/>
              </a:lnSpc>
              <a:spcBef>
                <a:spcPts val="0"/>
              </a:spcBef>
              <a:spcAft>
                <a:spcPts val="0"/>
              </a:spcAft>
              <a:buClr>
                <a:srgbClr val="000000"/>
              </a:buClr>
              <a:buSzPct val="80000"/>
              <a:buFont typeface="+mj-lt"/>
              <a:buAutoNum type="arabicPeriod"/>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Planning-2 starts (How)</a:t>
            </a:r>
            <a:endPar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pic>
        <p:nvPicPr>
          <p:cNvPr id="12" name="Picture 11">
            <a:extLst>
              <a:ext uri="{FF2B5EF4-FFF2-40B4-BE49-F238E27FC236}">
                <a16:creationId xmlns:a16="http://schemas.microsoft.com/office/drawing/2014/main" id="{CEE902D7-052C-44E4-A9BB-902BC8C9E14C}"/>
              </a:ext>
            </a:extLst>
          </p:cNvPr>
          <p:cNvPicPr/>
          <p:nvPr/>
        </p:nvPicPr>
        <p:blipFill>
          <a:blip r:embed="rId2"/>
          <a:stretch>
            <a:fillRect/>
          </a:stretch>
        </p:blipFill>
        <p:spPr>
          <a:xfrm>
            <a:off x="4025069" y="684055"/>
            <a:ext cx="5066784" cy="4259371"/>
          </a:xfrm>
          <a:prstGeom prst="rect">
            <a:avLst/>
          </a:prstGeom>
        </p:spPr>
      </p:pic>
    </p:spTree>
    <p:extLst>
      <p:ext uri="{BB962C8B-B14F-4D97-AF65-F5344CB8AC3E}">
        <p14:creationId xmlns:p14="http://schemas.microsoft.com/office/powerpoint/2010/main" val="1192002012"/>
      </p:ext>
    </p:extLst>
  </p:cSld>
  <p:clrMapOvr>
    <a:masterClrMapping/>
  </p:clrMapOvr>
  <p:transition spd="slow">
    <p:split orient="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0CAD98-BCBC-47F5-91E2-077A51DC846A}"/>
              </a:ext>
            </a:extLst>
          </p:cNvPr>
          <p:cNvSpPr>
            <a:spLocks noGrp="1"/>
          </p:cNvSpPr>
          <p:nvPr>
            <p:ph type="title"/>
          </p:nvPr>
        </p:nvSpPr>
        <p:spPr>
          <a:xfrm>
            <a:off x="342027" y="684055"/>
            <a:ext cx="7594223" cy="670440"/>
          </a:xfrm>
        </p:spPr>
        <p:txBody>
          <a:bodyPr/>
          <a:lstStyle/>
          <a:p>
            <a:r>
              <a:rPr lang="en-US" sz="2400" b="1" dirty="0">
                <a:solidFill>
                  <a:schemeClr val="accent1">
                    <a:lumMod val="40000"/>
                    <a:lumOff val="60000"/>
                  </a:schemeClr>
                </a:solidFill>
                <a:latin typeface="Abadi Extra Light" panose="020B0204020104020204" pitchFamily="34" charset="0"/>
              </a:rPr>
              <a:t>The AgiFPL FRAMEWORK*</a:t>
            </a:r>
            <a:br>
              <a:rPr lang="en-US" sz="2400" b="1" dirty="0">
                <a:solidFill>
                  <a:schemeClr val="bg1"/>
                </a:solidFill>
                <a:latin typeface="Abadi Extra Light" panose="020B0204020104020204" pitchFamily="34" charset="0"/>
              </a:rPr>
            </a:b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Domain Engineering DE tier </a:t>
            </a:r>
            <a:r>
              <a:rPr lang="en-US" sz="2400" dirty="0">
                <a:solidFill>
                  <a:schemeClr val="bg1"/>
                </a:solidFill>
                <a:latin typeface="Abadi Extra Light" panose="020B0204020104020204" pitchFamily="34" charset="0"/>
                <a:ea typeface="Calibri" panose="020F0502020204030204" pitchFamily="34" charset="0"/>
                <a:cs typeface="Arial" panose="020B0604020202020204" pitchFamily="34" charset="0"/>
              </a:rPr>
              <a:t>.</a:t>
            </a:r>
            <a:endParaRPr lang="en-US" sz="2400" b="1"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A30DCB01-9CEF-481E-8C6A-3B5982F3C1E2}"/>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117</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13" name="Picture 12">
            <a:extLst>
              <a:ext uri="{FF2B5EF4-FFF2-40B4-BE49-F238E27FC236}">
                <a16:creationId xmlns:a16="http://schemas.microsoft.com/office/drawing/2014/main" id="{7B62C4A7-3D24-48AC-ADED-361CC96CBE8A}"/>
              </a:ext>
            </a:extLst>
          </p:cNvPr>
          <p:cNvPicPr/>
          <p:nvPr/>
        </p:nvPicPr>
        <p:blipFill>
          <a:blip r:embed="rId2"/>
          <a:stretch>
            <a:fillRect/>
          </a:stretch>
        </p:blipFill>
        <p:spPr>
          <a:xfrm>
            <a:off x="3703142" y="684056"/>
            <a:ext cx="5388711" cy="4429618"/>
          </a:xfrm>
          <a:prstGeom prst="rect">
            <a:avLst/>
          </a:prstGeom>
        </p:spPr>
      </p:pic>
      <p:sp>
        <p:nvSpPr>
          <p:cNvPr id="2" name="Rectangle 1">
            <a:extLst>
              <a:ext uri="{FF2B5EF4-FFF2-40B4-BE49-F238E27FC236}">
                <a16:creationId xmlns:a16="http://schemas.microsoft.com/office/drawing/2014/main" id="{FA986256-A8CF-448F-96AF-D968351627AD}"/>
              </a:ext>
            </a:extLst>
          </p:cNvPr>
          <p:cNvSpPr/>
          <p:nvPr/>
        </p:nvSpPr>
        <p:spPr>
          <a:xfrm>
            <a:off x="277739" y="1354495"/>
            <a:ext cx="3425403"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10-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“Planning 2” meeting, the team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establishes the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“Production Flow”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11-  Daily Scrum: </a:t>
            </a:r>
            <a:r>
              <a:rPr kumimoji="0" lang="en-US" sz="14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Done, Planned, Problems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12- Team” hold a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“Review” meeting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review the work accomplished.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13- Pass: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“Common Assets Warehouse”</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14- Hold the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“Retrospective” meeting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15- Incomplete Features pushed to SIP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16- SIP story can be pulled if it needs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only further testing.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 feature can consist of multiple USs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Tree>
    <p:extLst>
      <p:ext uri="{BB962C8B-B14F-4D97-AF65-F5344CB8AC3E}">
        <p14:creationId xmlns:p14="http://schemas.microsoft.com/office/powerpoint/2010/main" val="3592209626"/>
      </p:ext>
    </p:extLst>
  </p:cSld>
  <p:clrMapOvr>
    <a:masterClrMapping/>
  </p:clrMapOvr>
  <p:transition spd="slow">
    <p:split orient="ver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0CAD98-BCBC-47F5-91E2-077A51DC846A}"/>
              </a:ext>
            </a:extLst>
          </p:cNvPr>
          <p:cNvSpPr>
            <a:spLocks noGrp="1"/>
          </p:cNvSpPr>
          <p:nvPr>
            <p:ph type="title"/>
          </p:nvPr>
        </p:nvSpPr>
        <p:spPr>
          <a:xfrm>
            <a:off x="342027" y="684055"/>
            <a:ext cx="7594223" cy="571253"/>
          </a:xfrm>
        </p:spPr>
        <p:txBody>
          <a:bodyPr/>
          <a:lstStyle/>
          <a:p>
            <a:r>
              <a:rPr lang="en-US" sz="2400" b="1" dirty="0">
                <a:solidFill>
                  <a:schemeClr val="accent1">
                    <a:lumMod val="40000"/>
                    <a:lumOff val="60000"/>
                  </a:schemeClr>
                </a:solidFill>
                <a:latin typeface="Abadi Extra Light" panose="020B0204020104020204" pitchFamily="34" charset="0"/>
              </a:rPr>
              <a:t>The AgiFPL FRAMEWORK</a:t>
            </a:r>
            <a:br>
              <a:rPr lang="en-US" sz="2400" b="1" dirty="0">
                <a:solidFill>
                  <a:schemeClr val="bg1"/>
                </a:solidFill>
                <a:latin typeface="Abadi Extra Light" panose="020B0204020104020204" pitchFamily="34" charset="0"/>
              </a:rPr>
            </a:b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Application Engineering AE tier </a:t>
            </a:r>
            <a:endParaRPr lang="en-US" sz="2400" b="1"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A30DCB01-9CEF-481E-8C6A-3B5982F3C1E2}"/>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10" name="Rectangle 9">
            <a:extLst>
              <a:ext uri="{FF2B5EF4-FFF2-40B4-BE49-F238E27FC236}">
                <a16:creationId xmlns:a16="http://schemas.microsoft.com/office/drawing/2014/main" id="{DF2CCB0C-FB08-444F-9BA8-2928433EBE40}"/>
              </a:ext>
            </a:extLst>
          </p:cNvPr>
          <p:cNvSpPr/>
          <p:nvPr/>
        </p:nvSpPr>
        <p:spPr>
          <a:xfrm>
            <a:off x="259467" y="1256632"/>
            <a:ext cx="3831070"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It includes several product lines where the outputs are client applications (products).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ea typeface="Calibri" panose="020F0502020204030204" pitchFamily="34" charset="0"/>
                <a:cs typeface="Arial" panose="020B0604020202020204" pitchFamily="34" charset="0"/>
                <a:sym typeface="Arial"/>
              </a:rPr>
              <a:t>Starts </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the </a:t>
            </a:r>
            <a:r>
              <a:rPr kumimoji="0" lang="en-US" sz="18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“App Owner”</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18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the</a:t>
            </a:r>
            <a:r>
              <a:rPr kumimoji="0" lang="en-US" sz="1600" b="0" i="1"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“App</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1600" b="0" i="1"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i</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Requirement Engineering” (ARE </a:t>
            </a:r>
            <a:r>
              <a:rPr kumimoji="0" lang="en-US" sz="1600" b="0" i="1"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i</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phase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sng"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Two types of features coexist</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1. Features exist in “Common Assets Warehouse”. called </a:t>
            </a:r>
            <a:r>
              <a:rPr kumimoji="0" lang="en-US" sz="14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“Selection of Features” (</a:t>
            </a:r>
            <a:r>
              <a:rPr kumimoji="0" lang="en-US" sz="1400" b="0" i="1"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SoF</a:t>
            </a:r>
            <a:r>
              <a:rPr kumimoji="0" lang="en-US" sz="14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2. Features that are to be developed called </a:t>
            </a:r>
            <a:r>
              <a:rPr kumimoji="0" lang="en-US" sz="14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“Definition of Features” (</a:t>
            </a:r>
            <a:r>
              <a:rPr kumimoji="0" lang="en-US" sz="1400" b="0" i="1"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DoF</a:t>
            </a:r>
            <a:r>
              <a:rPr kumimoji="0" lang="en-US" sz="14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a:t>
            </a:r>
            <a:r>
              <a:rPr kumimoji="0" lang="en-US" sz="16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DoF</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move to AE  Solution domain for development.</a:t>
            </a:r>
          </a:p>
        </p:txBody>
      </p:sp>
      <p:grpSp>
        <p:nvGrpSpPr>
          <p:cNvPr id="12" name="Group 11">
            <a:extLst>
              <a:ext uri="{FF2B5EF4-FFF2-40B4-BE49-F238E27FC236}">
                <a16:creationId xmlns:a16="http://schemas.microsoft.com/office/drawing/2014/main" id="{CE18C1B1-C96B-4B56-B832-AE445EFDD486}"/>
              </a:ext>
            </a:extLst>
          </p:cNvPr>
          <p:cNvGrpSpPr/>
          <p:nvPr/>
        </p:nvGrpSpPr>
        <p:grpSpPr>
          <a:xfrm>
            <a:off x="4090537" y="760576"/>
            <a:ext cx="5001316" cy="4353097"/>
            <a:chOff x="66007" y="1976898"/>
            <a:chExt cx="4425098" cy="3138099"/>
          </a:xfrm>
        </p:grpSpPr>
        <p:pic>
          <p:nvPicPr>
            <p:cNvPr id="13" name="Picture 12">
              <a:extLst>
                <a:ext uri="{FF2B5EF4-FFF2-40B4-BE49-F238E27FC236}">
                  <a16:creationId xmlns:a16="http://schemas.microsoft.com/office/drawing/2014/main" id="{01D8FC93-6E39-42A1-A257-F008B45D0A28}"/>
                </a:ext>
              </a:extLst>
            </p:cNvPr>
            <p:cNvPicPr/>
            <p:nvPr/>
          </p:nvPicPr>
          <p:blipFill>
            <a:blip r:embed="rId2"/>
            <a:stretch>
              <a:fillRect/>
            </a:stretch>
          </p:blipFill>
          <p:spPr>
            <a:xfrm>
              <a:off x="66007" y="1976898"/>
              <a:ext cx="4425098" cy="3138099"/>
            </a:xfrm>
            <a:prstGeom prst="rect">
              <a:avLst/>
            </a:prstGeom>
          </p:spPr>
        </p:pic>
        <p:pic>
          <p:nvPicPr>
            <p:cNvPr id="14" name="Picture 13">
              <a:extLst>
                <a:ext uri="{FF2B5EF4-FFF2-40B4-BE49-F238E27FC236}">
                  <a16:creationId xmlns:a16="http://schemas.microsoft.com/office/drawing/2014/main" id="{8CA96516-9CFB-495F-BE3C-40A53C85F406}"/>
                </a:ext>
              </a:extLst>
            </p:cNvPr>
            <p:cNvPicPr>
              <a:picLocks noChangeAspect="1"/>
            </p:cNvPicPr>
            <p:nvPr/>
          </p:nvPicPr>
          <p:blipFill>
            <a:blip r:embed="rId3"/>
            <a:stretch>
              <a:fillRect/>
            </a:stretch>
          </p:blipFill>
          <p:spPr>
            <a:xfrm>
              <a:off x="846033" y="4601687"/>
              <a:ext cx="2032270" cy="511986"/>
            </a:xfrm>
            <a:prstGeom prst="rect">
              <a:avLst/>
            </a:prstGeom>
          </p:spPr>
        </p:pic>
      </p:grpSp>
    </p:spTree>
    <p:extLst>
      <p:ext uri="{BB962C8B-B14F-4D97-AF65-F5344CB8AC3E}">
        <p14:creationId xmlns:p14="http://schemas.microsoft.com/office/powerpoint/2010/main" val="1290022176"/>
      </p:ext>
    </p:extLst>
  </p:cSld>
  <p:clrMapOvr>
    <a:masterClrMapping/>
  </p:clrMapOvr>
  <p:transition spd="slow">
    <p:split orient="ver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0CAD98-BCBC-47F5-91E2-077A51DC846A}"/>
              </a:ext>
            </a:extLst>
          </p:cNvPr>
          <p:cNvSpPr>
            <a:spLocks noGrp="1"/>
          </p:cNvSpPr>
          <p:nvPr>
            <p:ph type="title"/>
          </p:nvPr>
        </p:nvSpPr>
        <p:spPr>
          <a:xfrm>
            <a:off x="342027" y="684055"/>
            <a:ext cx="7594223" cy="691818"/>
          </a:xfrm>
        </p:spPr>
        <p:txBody>
          <a:bodyPr/>
          <a:lstStyle/>
          <a:p>
            <a:r>
              <a:rPr lang="en-US" sz="2400" b="1" dirty="0">
                <a:solidFill>
                  <a:schemeClr val="accent1">
                    <a:lumMod val="40000"/>
                    <a:lumOff val="60000"/>
                  </a:schemeClr>
                </a:solidFill>
                <a:latin typeface="Abadi Extra Light" panose="020B0204020104020204" pitchFamily="34" charset="0"/>
              </a:rPr>
              <a:t>The AgiFPL FRAMEWORK</a:t>
            </a:r>
            <a:br>
              <a:rPr lang="en-US" sz="2400" b="1" dirty="0">
                <a:solidFill>
                  <a:schemeClr val="bg1"/>
                </a:solidFill>
                <a:latin typeface="Abadi Extra Light" panose="020B0204020104020204" pitchFamily="34" charset="0"/>
              </a:rPr>
            </a:b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Application Engineering AE tier </a:t>
            </a:r>
            <a:endParaRPr lang="en-US" sz="2400" b="1"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A30DCB01-9CEF-481E-8C6A-3B5982F3C1E2}"/>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15" name="Picture 14">
            <a:extLst>
              <a:ext uri="{FF2B5EF4-FFF2-40B4-BE49-F238E27FC236}">
                <a16:creationId xmlns:a16="http://schemas.microsoft.com/office/drawing/2014/main" id="{F6D20F67-79F3-49E6-AA15-2EAAE66467FD}"/>
              </a:ext>
            </a:extLst>
          </p:cNvPr>
          <p:cNvPicPr>
            <a:picLocks noChangeAspect="1"/>
          </p:cNvPicPr>
          <p:nvPr/>
        </p:nvPicPr>
        <p:blipFill>
          <a:blip r:embed="rId2"/>
          <a:stretch>
            <a:fillRect/>
          </a:stretch>
        </p:blipFill>
        <p:spPr>
          <a:xfrm>
            <a:off x="3987467" y="684055"/>
            <a:ext cx="5156533" cy="4135096"/>
          </a:xfrm>
          <a:prstGeom prst="rect">
            <a:avLst/>
          </a:prstGeom>
        </p:spPr>
      </p:pic>
      <p:sp>
        <p:nvSpPr>
          <p:cNvPr id="2" name="Rectangle 1">
            <a:extLst>
              <a:ext uri="{FF2B5EF4-FFF2-40B4-BE49-F238E27FC236}">
                <a16:creationId xmlns:a16="http://schemas.microsoft.com/office/drawing/2014/main" id="{4BB53F04-D5F2-47BB-A147-54E369E9F509}"/>
              </a:ext>
            </a:extLst>
          </p:cNvPr>
          <p:cNvSpPr/>
          <p:nvPr/>
        </p:nvSpPr>
        <p:spPr>
          <a:xfrm>
            <a:off x="342027" y="1545967"/>
            <a:ext cx="3734317" cy="28931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NewRomanPSMT"/>
                <a:cs typeface="Arial"/>
                <a:sym typeface="Arial"/>
              </a:rPr>
              <a:t>The “Sprint” starts with the </a:t>
            </a:r>
            <a:r>
              <a:rPr kumimoji="0" lang="en-US" sz="1400" b="0" i="1" u="none" strike="noStrike" kern="0" cap="none" spc="0" normalizeH="0" baseline="0" noProof="0" dirty="0">
                <a:ln>
                  <a:noFill/>
                </a:ln>
                <a:solidFill>
                  <a:srgbClr val="000000"/>
                </a:solidFill>
                <a:effectLst/>
                <a:uLnTx/>
                <a:uFillTx/>
                <a:latin typeface="TimesNewRomanPS-ItalicMT"/>
                <a:cs typeface="Arial"/>
                <a:sym typeface="Arial"/>
              </a:rPr>
              <a:t>“Sprint Planning”</a:t>
            </a:r>
            <a:r>
              <a:rPr kumimoji="0" lang="en-US" sz="1400" b="0" i="0" u="none" strike="noStrike" kern="0" cap="none" spc="0" normalizeH="0" baseline="0" noProof="0" dirty="0">
                <a:ln>
                  <a:noFill/>
                </a:ln>
                <a:solidFill>
                  <a:srgbClr val="000000"/>
                </a:solidFill>
                <a:effectLst/>
                <a:uLnTx/>
                <a:uFillTx/>
                <a:latin typeface="TimesNewRomanPSMT"/>
                <a:cs typeface="Arial"/>
                <a:sym typeface="Arial"/>
              </a:rPr>
              <a:t>. The team start “Sprint Planning” most important subset of “App backlog” items selected to the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TimesNewRomanPSMT"/>
                <a:cs typeface="Arial"/>
                <a:sym typeface="Arial"/>
              </a:rPr>
              <a:t>next sprint.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TimesNewRomanPSM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end of the “Sprint Planning”, the “Sprint Backlog” is defined and the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“Definition of Done” (DoD)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list is established.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 fact, DoD is a checklist of activities required to declare the implementation of a story to be completed.</a:t>
            </a:r>
          </a:p>
        </p:txBody>
      </p:sp>
    </p:spTree>
    <p:extLst>
      <p:ext uri="{BB962C8B-B14F-4D97-AF65-F5344CB8AC3E}">
        <p14:creationId xmlns:p14="http://schemas.microsoft.com/office/powerpoint/2010/main" val="3033244232"/>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F95A-0CDF-496A-AA10-A41674E1944F}"/>
              </a:ext>
            </a:extLst>
          </p:cNvPr>
          <p:cNvSpPr>
            <a:spLocks noGrp="1"/>
          </p:cNvSpPr>
          <p:nvPr>
            <p:ph type="title"/>
          </p:nvPr>
        </p:nvSpPr>
        <p:spPr/>
        <p:txBody>
          <a:bodyPr/>
          <a:lstStyle/>
          <a:p>
            <a:pPr algn="l"/>
            <a:r>
              <a:rPr lang="en-US" sz="2100" dirty="0">
                <a:solidFill>
                  <a:schemeClr val="accent1">
                    <a:lumMod val="40000"/>
                    <a:lumOff val="60000"/>
                  </a:schemeClr>
                </a:solidFill>
                <a:latin typeface="Arial Black" panose="020B0A04020102020204" pitchFamily="34" charset="0"/>
              </a:rPr>
              <a:t>Domain Engineering</a:t>
            </a:r>
          </a:p>
        </p:txBody>
      </p:sp>
      <p:sp>
        <p:nvSpPr>
          <p:cNvPr id="3" name="Content Placeholder 2">
            <a:extLst>
              <a:ext uri="{FF2B5EF4-FFF2-40B4-BE49-F238E27FC236}">
                <a16:creationId xmlns:a16="http://schemas.microsoft.com/office/drawing/2014/main" id="{6707AA0B-8C19-4C0E-97F7-CC9546C6F72B}"/>
              </a:ext>
            </a:extLst>
          </p:cNvPr>
          <p:cNvSpPr>
            <a:spLocks noGrp="1"/>
          </p:cNvSpPr>
          <p:nvPr>
            <p:ph type="body" idx="1"/>
          </p:nvPr>
        </p:nvSpPr>
        <p:spPr/>
        <p:txBody>
          <a:bodyPr/>
          <a:lstStyle/>
          <a:p>
            <a:pPr marL="0" indent="0">
              <a:buNone/>
            </a:pPr>
            <a:r>
              <a:rPr lang="en-US" sz="2000" b="1" i="1" u="none" strike="noStrike" baseline="0" dirty="0">
                <a:solidFill>
                  <a:srgbClr val="7373F5"/>
                </a:solidFill>
                <a:latin typeface="Arial Nova Cond Light" panose="020B0306020202020204" pitchFamily="34" charset="0"/>
              </a:rPr>
              <a:t>Domain engineering</a:t>
            </a:r>
            <a:r>
              <a:rPr lang="en-US" sz="2000" b="1" i="1" u="none" strike="noStrike" baseline="0" dirty="0">
                <a:solidFill>
                  <a:srgbClr val="C00000"/>
                </a:solidFill>
                <a:latin typeface="Arial Nova Cond Light" panose="020B0306020202020204" pitchFamily="34" charset="0"/>
              </a:rPr>
              <a:t> </a:t>
            </a:r>
            <a:r>
              <a:rPr lang="en-US" sz="2000" b="0" i="0" u="none" strike="noStrike" baseline="0" dirty="0">
                <a:solidFill>
                  <a:srgbClr val="131413"/>
                </a:solidFill>
                <a:latin typeface="Arial Nova Cond Light" panose="020B0306020202020204" pitchFamily="34" charset="0"/>
              </a:rPr>
              <a:t>is the process of analyzing the domain of</a:t>
            </a:r>
            <a:r>
              <a:rPr lang="en-SE" sz="2000" b="0" i="0" u="none" strike="noStrike" baseline="0" dirty="0">
                <a:solidFill>
                  <a:srgbClr val="131413"/>
                </a:solidFill>
                <a:latin typeface="Arial Nova Cond Light" panose="020B0306020202020204" pitchFamily="34" charset="0"/>
              </a:rPr>
              <a:t> </a:t>
            </a:r>
            <a:r>
              <a:rPr lang="en-US" sz="2000" b="0" i="0" u="none" strike="noStrike" baseline="0" dirty="0">
                <a:solidFill>
                  <a:srgbClr val="131413"/>
                </a:solidFill>
                <a:latin typeface="Arial Nova Cond Light" panose="020B0306020202020204" pitchFamily="34" charset="0"/>
              </a:rPr>
              <a:t>a product line and developing reusable artifacts. Domain engineering does not result</a:t>
            </a:r>
            <a:r>
              <a:rPr lang="en-SE" sz="2000" b="0" i="0" u="none" strike="noStrike" baseline="0" dirty="0">
                <a:solidFill>
                  <a:srgbClr val="131413"/>
                </a:solidFill>
                <a:latin typeface="Arial Nova Cond Light" panose="020B0306020202020204" pitchFamily="34" charset="0"/>
              </a:rPr>
              <a:t> </a:t>
            </a:r>
            <a:r>
              <a:rPr lang="en-US" sz="2000" b="0" i="0" u="none" strike="noStrike" baseline="0" dirty="0">
                <a:solidFill>
                  <a:srgbClr val="131413"/>
                </a:solidFill>
                <a:latin typeface="Arial Nova Cond Light" panose="020B0306020202020204" pitchFamily="34" charset="0"/>
              </a:rPr>
              <a:t>in a specific software product, but </a:t>
            </a:r>
            <a:r>
              <a:rPr lang="en-US" sz="2000" b="0" i="0" u="sng" strike="noStrike" baseline="0" dirty="0">
                <a:solidFill>
                  <a:srgbClr val="131413"/>
                </a:solidFill>
                <a:latin typeface="Arial Nova Cond Light" panose="020B0306020202020204" pitchFamily="34" charset="0"/>
              </a:rPr>
              <a:t>prepares artifacts </a:t>
            </a:r>
            <a:r>
              <a:rPr lang="en-US" sz="2000" b="0" i="0" u="none" strike="noStrike" baseline="0" dirty="0">
                <a:solidFill>
                  <a:srgbClr val="131413"/>
                </a:solidFill>
                <a:latin typeface="Arial Nova Cond Light" panose="020B0306020202020204" pitchFamily="34" charset="0"/>
              </a:rPr>
              <a:t>to be used in multiple, if not</a:t>
            </a:r>
            <a:r>
              <a:rPr lang="en-SE" sz="2000" b="0" i="0" u="none" strike="noStrike" baseline="0" dirty="0">
                <a:solidFill>
                  <a:srgbClr val="131413"/>
                </a:solidFill>
                <a:latin typeface="Arial Nova Cond Light" panose="020B0306020202020204" pitchFamily="34" charset="0"/>
              </a:rPr>
              <a:t> </a:t>
            </a:r>
            <a:r>
              <a:rPr lang="en-US" sz="2000" b="0" i="0" u="none" strike="noStrike" baseline="0" dirty="0">
                <a:solidFill>
                  <a:srgbClr val="131413"/>
                </a:solidFill>
                <a:latin typeface="Arial Nova Cond Light" panose="020B0306020202020204" pitchFamily="34" charset="0"/>
              </a:rPr>
              <a:t>all, products of a product line.</a:t>
            </a:r>
            <a:endParaRPr lang="en-US" sz="2000" dirty="0">
              <a:latin typeface="Arial Nova Cond Light" panose="020B0306020202020204" pitchFamily="34" charset="0"/>
            </a:endParaRPr>
          </a:p>
          <a:p>
            <a:pPr marL="0" indent="0">
              <a:buNone/>
            </a:pPr>
            <a:endParaRPr lang="en-SE" sz="2000" b="0" i="0" u="none" strike="noStrike" baseline="0" dirty="0">
              <a:solidFill>
                <a:srgbClr val="141314"/>
              </a:solidFill>
              <a:latin typeface="Arial Nova Cond Light" panose="020B0306020202020204" pitchFamily="34" charset="0"/>
            </a:endParaRPr>
          </a:p>
          <a:p>
            <a:pPr marL="0" indent="0">
              <a:buNone/>
            </a:pPr>
            <a:r>
              <a:rPr lang="en-US" sz="2000" b="0" i="0" u="none" strike="noStrike" baseline="0" dirty="0">
                <a:solidFill>
                  <a:srgbClr val="141314"/>
                </a:solidFill>
                <a:latin typeface="Arial Nova Cond Light" panose="020B0306020202020204" pitchFamily="34" charset="0"/>
              </a:rPr>
              <a:t>Domain engineering is the life-cycle that is further responsible for scoping</a:t>
            </a:r>
            <a:r>
              <a:rPr lang="en-SE" sz="2000" b="0" i="0" u="none" strike="noStrike" baseline="0" dirty="0">
                <a:solidFill>
                  <a:srgbClr val="141314"/>
                </a:solidFill>
                <a:latin typeface="Arial Nova Cond Light" panose="020B0306020202020204" pitchFamily="34" charset="0"/>
              </a:rPr>
              <a:t> </a:t>
            </a:r>
            <a:r>
              <a:rPr lang="en-US" sz="2000" b="0" i="0" u="none" strike="noStrike" baseline="0" dirty="0">
                <a:solidFill>
                  <a:srgbClr val="141314"/>
                </a:solidFill>
                <a:latin typeface="Arial Nova Cond Light" panose="020B0306020202020204" pitchFamily="34" charset="0"/>
              </a:rPr>
              <a:t>the product line and ensuring that the platform has the variability that is</a:t>
            </a:r>
            <a:r>
              <a:rPr lang="en-SE" sz="2000" b="0" i="0" u="none" strike="noStrike" baseline="0" dirty="0">
                <a:solidFill>
                  <a:srgbClr val="141314"/>
                </a:solidFill>
                <a:latin typeface="Arial Nova Cond Light" panose="020B0306020202020204" pitchFamily="34" charset="0"/>
              </a:rPr>
              <a:t> </a:t>
            </a:r>
            <a:r>
              <a:rPr lang="en-US" sz="2000" b="0" i="0" u="none" strike="noStrike" baseline="0" dirty="0">
                <a:solidFill>
                  <a:srgbClr val="141314"/>
                </a:solidFill>
                <a:latin typeface="Arial Nova Cond Light" panose="020B0306020202020204" pitchFamily="34" charset="0"/>
              </a:rPr>
              <a:t>needed to support the desired scope of products.</a:t>
            </a:r>
            <a:r>
              <a:rPr lang="en-SE" sz="2000" b="0" i="0" u="none" strike="noStrike" baseline="0" dirty="0">
                <a:solidFill>
                  <a:srgbClr val="141314"/>
                </a:solidFill>
                <a:latin typeface="Arial Nova Cond Light" panose="020B0306020202020204" pitchFamily="34" charset="0"/>
              </a:rPr>
              <a:t> It </a:t>
            </a:r>
            <a:r>
              <a:rPr lang="en-US" sz="2000" b="0" i="0" u="none" strike="noStrike" baseline="0" dirty="0">
                <a:solidFill>
                  <a:srgbClr val="131413"/>
                </a:solidFill>
                <a:latin typeface="Arial Nova Cond Light" panose="020B0306020202020204" pitchFamily="34" charset="0"/>
              </a:rPr>
              <a:t>targets </a:t>
            </a:r>
            <a:r>
              <a:rPr lang="en-US" sz="2000" u="sng" strike="noStrike" baseline="0" dirty="0">
                <a:solidFill>
                  <a:schemeClr val="bg1"/>
                </a:solidFill>
                <a:latin typeface="Arial Nova Cond Light" panose="020B0306020202020204" pitchFamily="34" charset="0"/>
              </a:rPr>
              <a:t>development for reuse</a:t>
            </a:r>
            <a:r>
              <a:rPr lang="en-US" sz="2000" b="0" i="0" u="none" strike="noStrike" baseline="0" dirty="0">
                <a:solidFill>
                  <a:srgbClr val="131413"/>
                </a:solidFill>
                <a:latin typeface="Arial Nova Cond Light" panose="020B0306020202020204" pitchFamily="34" charset="0"/>
              </a:rPr>
              <a:t>.</a:t>
            </a:r>
            <a:endParaRPr lang="en-SE" sz="2000" b="0" i="0" u="none" strike="noStrike" baseline="0" dirty="0">
              <a:solidFill>
                <a:srgbClr val="141314"/>
              </a:solidFill>
              <a:latin typeface="Arial Nova Cond Light" panose="020B0306020202020204" pitchFamily="34" charset="0"/>
            </a:endParaRPr>
          </a:p>
          <a:p>
            <a:pPr marL="0" indent="0">
              <a:buNone/>
            </a:pPr>
            <a:endParaRPr lang="en-SE" sz="2000" b="0" i="0" u="none" strike="noStrike" baseline="0" dirty="0">
              <a:solidFill>
                <a:srgbClr val="141314"/>
              </a:solidFill>
              <a:latin typeface="Arial Nova Cond Light" panose="020B0306020202020204" pitchFamily="34" charset="0"/>
            </a:endParaRPr>
          </a:p>
          <a:p>
            <a:pPr marL="0" indent="0">
              <a:buNone/>
            </a:pPr>
            <a:r>
              <a:rPr lang="en-US" sz="2000" b="0" i="0" u="none" strike="noStrike" baseline="0" dirty="0">
                <a:solidFill>
                  <a:srgbClr val="141314"/>
                </a:solidFill>
                <a:latin typeface="Arial Nova Cond Light" panose="020B0306020202020204" pitchFamily="34" charset="0"/>
              </a:rPr>
              <a:t>Domain engineering results in the common</a:t>
            </a:r>
            <a:r>
              <a:rPr lang="en-SE" sz="2000" b="0" i="0" u="none" strike="noStrike" baseline="0" dirty="0">
                <a:solidFill>
                  <a:srgbClr val="141314"/>
                </a:solidFill>
                <a:latin typeface="Arial Nova Cond Light" panose="020B0306020202020204" pitchFamily="34" charset="0"/>
              </a:rPr>
              <a:t> a</a:t>
            </a:r>
            <a:r>
              <a:rPr lang="en-US" sz="2000" b="0" i="0" u="none" strike="noStrike" baseline="0" dirty="0">
                <a:solidFill>
                  <a:srgbClr val="141314"/>
                </a:solidFill>
                <a:latin typeface="Arial Nova Cond Light" panose="020B0306020202020204" pitchFamily="34" charset="0"/>
              </a:rPr>
              <a:t>ssets that together constitute the product line’s platform</a:t>
            </a:r>
            <a:r>
              <a:rPr lang="en-SE" sz="2000" b="0" i="0" u="none" strike="noStrike" baseline="0" dirty="0">
                <a:solidFill>
                  <a:srgbClr val="141314"/>
                </a:solidFill>
                <a:latin typeface="Arial Nova Cond Light" panose="020B0306020202020204" pitchFamily="34" charset="0"/>
              </a:rPr>
              <a:t>. </a:t>
            </a:r>
            <a:endParaRPr lang="en-SE" sz="2000" dirty="0">
              <a:solidFill>
                <a:srgbClr val="141314"/>
              </a:solidFill>
              <a:latin typeface="Arial Nova Cond Light" panose="020B0306020202020204" pitchFamily="34" charset="0"/>
            </a:endParaRPr>
          </a:p>
        </p:txBody>
      </p:sp>
    </p:spTree>
    <p:extLst>
      <p:ext uri="{BB962C8B-B14F-4D97-AF65-F5344CB8AC3E}">
        <p14:creationId xmlns:p14="http://schemas.microsoft.com/office/powerpoint/2010/main" val="1372638144"/>
      </p:ext>
    </p:extLst>
  </p:cSld>
  <p:clrMapOvr>
    <a:masterClrMapping/>
  </p:clrMapOvr>
  <p:transition spd="slow">
    <p:split orient="ver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5"/>
            <a:ext cx="7594223" cy="729763"/>
          </a:xfrm>
        </p:spPr>
        <p:txBody>
          <a:bodyPr/>
          <a:lstStyle/>
          <a:p>
            <a:r>
              <a:rPr lang="en-US" sz="2400" dirty="0">
                <a:solidFill>
                  <a:schemeClr val="accent1">
                    <a:lumMod val="40000"/>
                    <a:lumOff val="60000"/>
                  </a:schemeClr>
                </a:solidFill>
                <a:latin typeface="+mj-lt"/>
              </a:rPr>
              <a:t>Agile Product-Line Architecting (APLA)</a:t>
            </a:r>
            <a:endParaRPr lang="en-US" altLang="en-US" sz="2400" dirty="0">
              <a:solidFill>
                <a:schemeClr val="accent1">
                  <a:lumMod val="40000"/>
                  <a:lumOff val="60000"/>
                </a:schemeClr>
              </a:solidFill>
              <a:latin typeface="+mj-lt"/>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6" y="1413818"/>
            <a:ext cx="8515787" cy="3615381"/>
          </a:xfrm>
        </p:spPr>
        <p:txBody>
          <a:bodyPr/>
          <a:lstStyle/>
          <a:p>
            <a:pPr marL="114300" indent="0">
              <a:buNone/>
            </a:pPr>
            <a:r>
              <a:rPr lang="en-US" sz="2000" dirty="0">
                <a:solidFill>
                  <a:schemeClr val="bg1"/>
                </a:solidFill>
                <a:latin typeface="Abadi Extra Light" panose="020B0204020104020204" pitchFamily="34" charset="0"/>
              </a:rPr>
              <a:t>APLA is the integration of </a:t>
            </a:r>
            <a:r>
              <a:rPr lang="en-US" sz="2000" b="1" dirty="0">
                <a:solidFill>
                  <a:schemeClr val="bg1"/>
                </a:solidFill>
                <a:latin typeface="Abadi Extra Light" panose="020B0204020104020204" pitchFamily="34" charset="0"/>
              </a:rPr>
              <a:t>a set of models for describing, documenting, and tracing Product Line Architectures PLAs</a:t>
            </a:r>
            <a:r>
              <a:rPr lang="sv-SE" sz="2000" b="1" dirty="0">
                <a:solidFill>
                  <a:schemeClr val="bg1"/>
                </a:solidFill>
                <a:latin typeface="Abadi Extra Light" panose="020B0204020104020204" pitchFamily="34" charset="0"/>
              </a:rPr>
              <a:t>*</a:t>
            </a:r>
            <a:r>
              <a:rPr lang="en-US" sz="2000" dirty="0">
                <a:solidFill>
                  <a:schemeClr val="bg1"/>
                </a:solidFill>
                <a:latin typeface="Abadi Extra Light" panose="020B0204020104020204" pitchFamily="34" charset="0"/>
              </a:rPr>
              <a:t>, as well as an algorithm for guiding the change decision-making process of PLAs.</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The APLE development process requires that PL-architectures </a:t>
            </a:r>
          </a:p>
          <a:p>
            <a:pPr>
              <a:buClr>
                <a:schemeClr val="accent1">
                  <a:lumMod val="60000"/>
                  <a:lumOff val="40000"/>
                </a:schemeClr>
              </a:buClr>
            </a:pPr>
            <a:r>
              <a:rPr lang="en-US" sz="2000" dirty="0">
                <a:solidFill>
                  <a:schemeClr val="bg1"/>
                </a:solidFill>
                <a:latin typeface="Abadi Extra Light" panose="020B0204020104020204" pitchFamily="34" charset="0"/>
              </a:rPr>
              <a:t>are incrementally and iteratively designed, and </a:t>
            </a:r>
          </a:p>
          <a:p>
            <a:pPr>
              <a:buClr>
                <a:schemeClr val="accent1">
                  <a:lumMod val="60000"/>
                  <a:lumOff val="40000"/>
                </a:schemeClr>
              </a:buClr>
            </a:pPr>
            <a:r>
              <a:rPr lang="en-US" sz="2000" dirty="0">
                <a:solidFill>
                  <a:schemeClr val="bg1"/>
                </a:solidFill>
                <a:latin typeface="Abadi Extra Light" panose="020B0204020104020204" pitchFamily="34" charset="0"/>
              </a:rPr>
              <a:t>welcome unplanned changes. The PL-architecture has to evolve in each of the iterations to incrementally include all the features of the product-line. </a:t>
            </a: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120</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5" name="Rectangle 4">
            <a:extLst>
              <a:ext uri="{FF2B5EF4-FFF2-40B4-BE49-F238E27FC236}">
                <a16:creationId xmlns:a16="http://schemas.microsoft.com/office/drawing/2014/main" id="{7486EB61-FD2A-4475-8A46-BCC7BDF4A697}"/>
              </a:ext>
            </a:extLst>
          </p:cNvPr>
          <p:cNvSpPr/>
          <p:nvPr/>
        </p:nvSpPr>
        <p:spPr>
          <a:xfrm>
            <a:off x="224766" y="4640549"/>
            <a:ext cx="8515787"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11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Agile product-line architecting in practice: A case study in smart grids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Jessica Díaz </a:t>
            </a:r>
            <a:r>
              <a:rPr kumimoji="0" lang="en-US" sz="1100" b="0" i="0" u="none" strike="noStrike" kern="0" cap="none" spc="0" normalizeH="0" baseline="0" noProof="0" dirty="0">
                <a:ln>
                  <a:noFill/>
                </a:ln>
                <a:solidFill>
                  <a:srgbClr val="0080AE"/>
                </a:solidFill>
                <a:effectLst/>
                <a:uLnTx/>
                <a:uFillTx/>
                <a:latin typeface="Abadi Extra Light" panose="020B0204020104020204" pitchFamily="34" charset="0"/>
                <a:cs typeface="Arial"/>
                <a:sym typeface="Arial"/>
              </a:rPr>
              <a:t>⇑</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Jennifer Pérez, Juan </a:t>
            </a:r>
            <a:r>
              <a:rPr kumimoji="0" lang="en-US" sz="11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Garbajosa</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Technical University of Madrid-Universidad </a:t>
            </a:r>
            <a:r>
              <a:rPr kumimoji="0" lang="en-US" sz="11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Politécnica</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de Madrid (UPM), E.U. </a:t>
            </a:r>
          </a:p>
        </p:txBody>
      </p:sp>
    </p:spTree>
    <p:extLst>
      <p:ext uri="{BB962C8B-B14F-4D97-AF65-F5344CB8AC3E}">
        <p14:creationId xmlns:p14="http://schemas.microsoft.com/office/powerpoint/2010/main" val="2108378996"/>
      </p:ext>
    </p:extLst>
  </p:cSld>
  <p:clrMapOvr>
    <a:masterClrMapping/>
  </p:clrMapOvr>
  <p:transition spd="slow">
    <p:split orient="ver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6"/>
            <a:ext cx="7594223" cy="435444"/>
          </a:xfrm>
        </p:spPr>
        <p:txBody>
          <a:bodyPr/>
          <a:lstStyle/>
          <a:p>
            <a:r>
              <a:rPr lang="en-US" sz="2400" dirty="0">
                <a:solidFill>
                  <a:schemeClr val="accent1">
                    <a:lumMod val="40000"/>
                    <a:lumOff val="60000"/>
                  </a:schemeClr>
                </a:solidFill>
                <a:latin typeface="+mj-lt"/>
              </a:rPr>
              <a:t>Agile Product-Line Architecting (APLA)</a:t>
            </a:r>
            <a:endParaRPr lang="en-US" altLang="en-US" sz="2400" dirty="0">
              <a:solidFill>
                <a:schemeClr val="accent1">
                  <a:lumMod val="40000"/>
                  <a:lumOff val="60000"/>
                </a:schemeClr>
              </a:solidFill>
              <a:latin typeface="+mj-lt"/>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5" y="1208720"/>
            <a:ext cx="8791048" cy="3722204"/>
          </a:xfrm>
        </p:spPr>
        <p:txBody>
          <a:bodyPr/>
          <a:lstStyle/>
          <a:p>
            <a:pPr marL="114300" indent="0">
              <a:buNone/>
            </a:pPr>
            <a:r>
              <a:rPr lang="en-US" sz="2000" b="1" dirty="0">
                <a:solidFill>
                  <a:schemeClr val="bg1"/>
                </a:solidFill>
                <a:latin typeface="Abadi Extra Light" panose="020B0204020104020204" pitchFamily="34" charset="0"/>
              </a:rPr>
              <a:t>The objectives of APLA:</a:t>
            </a:r>
          </a:p>
          <a:p>
            <a:pPr marL="571500" indent="-457200">
              <a:buClr>
                <a:schemeClr val="accent1">
                  <a:lumMod val="60000"/>
                  <a:lumOff val="40000"/>
                </a:schemeClr>
              </a:buClr>
              <a:buSzPct val="85000"/>
              <a:buFont typeface="+mj-lt"/>
              <a:buAutoNum type="arabicPeriod"/>
            </a:pPr>
            <a:r>
              <a:rPr lang="en-US" sz="2000" dirty="0">
                <a:solidFill>
                  <a:schemeClr val="bg1"/>
                </a:solidFill>
                <a:latin typeface="Abadi Extra Light" panose="020B0204020104020204" pitchFamily="34" charset="0"/>
              </a:rPr>
              <a:t>Provide software architecture with </a:t>
            </a:r>
            <a:r>
              <a:rPr lang="en-US" sz="2000" b="1" dirty="0">
                <a:solidFill>
                  <a:schemeClr val="bg1"/>
                </a:solidFill>
                <a:latin typeface="Abadi Extra Light" panose="020B0204020104020204" pitchFamily="34" charset="0"/>
              </a:rPr>
              <a:t>flexibility and adaptability </a:t>
            </a:r>
            <a:r>
              <a:rPr lang="en-US" sz="2000" dirty="0">
                <a:solidFill>
                  <a:schemeClr val="bg1"/>
                </a:solidFill>
                <a:latin typeface="Abadi Extra Light" panose="020B0204020104020204" pitchFamily="34" charset="0"/>
              </a:rPr>
              <a:t>when defining software architectures to </a:t>
            </a:r>
            <a:r>
              <a:rPr lang="en-US" sz="2000" b="1" dirty="0">
                <a:solidFill>
                  <a:schemeClr val="bg1"/>
                </a:solidFill>
                <a:latin typeface="Abadi Extra Light" panose="020B0204020104020204" pitchFamily="34" charset="0"/>
              </a:rPr>
              <a:t>facilitate change during the incremental and iterative design </a:t>
            </a:r>
            <a:r>
              <a:rPr lang="en-US" sz="2000" dirty="0">
                <a:solidFill>
                  <a:schemeClr val="bg1"/>
                </a:solidFill>
                <a:latin typeface="Abadi Extra Light" panose="020B0204020104020204" pitchFamily="34" charset="0"/>
              </a:rPr>
              <a:t>of PLAs as well as their evolution (unanticipated change).</a:t>
            </a:r>
          </a:p>
          <a:p>
            <a:pPr>
              <a:buClr>
                <a:schemeClr val="accent1">
                  <a:lumMod val="60000"/>
                  <a:lumOff val="40000"/>
                </a:schemeClr>
              </a:buClr>
              <a:buSzPct val="85000"/>
              <a:buFont typeface="+mj-lt"/>
              <a:buAutoNum type="arabicPeriod"/>
            </a:pPr>
            <a:endParaRPr lang="en-US" sz="1000" dirty="0">
              <a:solidFill>
                <a:schemeClr val="bg1"/>
              </a:solidFill>
              <a:latin typeface="Abadi Extra Light" panose="020B0204020104020204" pitchFamily="34" charset="0"/>
            </a:endParaRPr>
          </a:p>
          <a:p>
            <a:pPr marL="571500" indent="-457200">
              <a:buClr>
                <a:schemeClr val="accent1">
                  <a:lumMod val="60000"/>
                  <a:lumOff val="40000"/>
                </a:schemeClr>
              </a:buClr>
              <a:buSzPct val="85000"/>
              <a:buFont typeface="+mj-lt"/>
              <a:buAutoNum type="arabicPeriod"/>
            </a:pPr>
            <a:r>
              <a:rPr lang="en-US" sz="2000" b="1" dirty="0">
                <a:solidFill>
                  <a:schemeClr val="bg1"/>
                </a:solidFill>
                <a:latin typeface="Abadi Extra Light" panose="020B0204020104020204" pitchFamily="34" charset="0"/>
              </a:rPr>
              <a:t>Facilitate architectural concerns, such as dependencies, rationale, constraints, or risks, that may be impacted by change.</a:t>
            </a:r>
          </a:p>
          <a:p>
            <a:pPr>
              <a:buClr>
                <a:schemeClr val="accent1">
                  <a:lumMod val="60000"/>
                  <a:lumOff val="40000"/>
                </a:schemeClr>
              </a:buClr>
              <a:buSzPct val="85000"/>
              <a:buFont typeface="+mj-lt"/>
              <a:buAutoNum type="arabicPeriod"/>
            </a:pPr>
            <a:endParaRPr lang="en-US" sz="1000" dirty="0">
              <a:solidFill>
                <a:schemeClr val="bg1"/>
              </a:solidFill>
              <a:latin typeface="Abadi Extra Light" panose="020B0204020104020204" pitchFamily="34" charset="0"/>
            </a:endParaRPr>
          </a:p>
          <a:p>
            <a:pPr marL="571500" indent="-457200">
              <a:buClr>
                <a:schemeClr val="accent1">
                  <a:lumMod val="60000"/>
                  <a:lumOff val="40000"/>
                </a:schemeClr>
              </a:buClr>
              <a:buSzPct val="85000"/>
              <a:buFont typeface="+mj-lt"/>
              <a:buAutoNum type="arabicPeriod"/>
            </a:pPr>
            <a:r>
              <a:rPr lang="en-US" sz="2000" dirty="0">
                <a:solidFill>
                  <a:schemeClr val="bg1"/>
                </a:solidFill>
                <a:latin typeface="Abadi Extra Light" panose="020B0204020104020204" pitchFamily="34" charset="0"/>
              </a:rPr>
              <a:t>Provide guidance in the decision-making process during constructing and evolving PLAs to </a:t>
            </a:r>
            <a:r>
              <a:rPr lang="en-US" sz="2000" b="1" dirty="0">
                <a:solidFill>
                  <a:schemeClr val="bg1"/>
                </a:solidFill>
                <a:latin typeface="Abadi Extra Light" panose="020B0204020104020204" pitchFamily="34" charset="0"/>
              </a:rPr>
              <a:t>facilitate change impact analysis in terms of architectural components and connections that may be impacted by change</a:t>
            </a:r>
            <a:r>
              <a:rPr lang="en-US" sz="2000" dirty="0">
                <a:solidFill>
                  <a:schemeClr val="bg1"/>
                </a:solidFill>
                <a:latin typeface="Abadi Extra Light" panose="020B0204020104020204" pitchFamily="34" charset="0"/>
              </a:rPr>
              <a:t>.</a:t>
            </a: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121</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Tree>
    <p:extLst>
      <p:ext uri="{BB962C8B-B14F-4D97-AF65-F5344CB8AC3E}">
        <p14:creationId xmlns:p14="http://schemas.microsoft.com/office/powerpoint/2010/main" val="2756588225"/>
      </p:ext>
    </p:extLst>
  </p:cSld>
  <p:clrMapOvr>
    <a:masterClrMapping/>
  </p:clrMapOvr>
  <p:transition spd="slow">
    <p:split orient="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6"/>
            <a:ext cx="7594223" cy="435444"/>
          </a:xfrm>
        </p:spPr>
        <p:txBody>
          <a:bodyPr/>
          <a:lstStyle/>
          <a:p>
            <a:r>
              <a:rPr lang="en-US" sz="2400" dirty="0">
                <a:solidFill>
                  <a:schemeClr val="accent1">
                    <a:lumMod val="40000"/>
                    <a:lumOff val="60000"/>
                  </a:schemeClr>
                </a:solidFill>
                <a:latin typeface="+mj-lt"/>
              </a:rPr>
              <a:t>Agile Product-Line Architecting (APLA)</a:t>
            </a:r>
            <a:endParaRPr lang="en-US" altLang="en-US" sz="2400" dirty="0">
              <a:solidFill>
                <a:schemeClr val="accent1">
                  <a:lumMod val="40000"/>
                  <a:lumOff val="60000"/>
                </a:schemeClr>
              </a:solidFill>
              <a:latin typeface="+mj-lt"/>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5" y="1208720"/>
            <a:ext cx="8791048" cy="3722204"/>
          </a:xfrm>
        </p:spPr>
        <p:txBody>
          <a:bodyPr/>
          <a:lstStyle/>
          <a:p>
            <a:pPr marL="114300" indent="0">
              <a:buNone/>
            </a:pPr>
            <a:r>
              <a:rPr lang="en-US" sz="2000" dirty="0">
                <a:solidFill>
                  <a:schemeClr val="bg1"/>
                </a:solidFill>
                <a:latin typeface="Abadi Extra Light" panose="020B0204020104020204" pitchFamily="34" charset="0"/>
              </a:rPr>
              <a:t>To achieve these objective, we need first to define some terms</a:t>
            </a:r>
            <a:r>
              <a:rPr lang="sv-SE" sz="2000" b="1" dirty="0">
                <a:solidFill>
                  <a:schemeClr val="bg1"/>
                </a:solidFill>
                <a:latin typeface="Abadi Extra Light" panose="020B0204020104020204" pitchFamily="34" charset="0"/>
              </a:rPr>
              <a:t>:</a:t>
            </a:r>
          </a:p>
          <a:p>
            <a:pPr marL="114300" indent="0">
              <a:buNone/>
            </a:pPr>
            <a:endParaRPr lang="en-US" sz="2000" b="1" dirty="0">
              <a:solidFill>
                <a:schemeClr val="bg1"/>
              </a:solidFill>
              <a:latin typeface="Abadi Extra Light" panose="020B0204020104020204" pitchFamily="34" charset="0"/>
            </a:endParaRPr>
          </a:p>
          <a:p>
            <a:pPr marL="114300" indent="0">
              <a:buNone/>
            </a:pPr>
            <a:r>
              <a:rPr lang="en-US" sz="2000" b="1" dirty="0">
                <a:solidFill>
                  <a:schemeClr val="bg1"/>
                </a:solidFill>
                <a:latin typeface="Abadi Extra Light" panose="020B0204020104020204" pitchFamily="34" charset="0"/>
              </a:rPr>
              <a:t>Plastic Partial Component PPC </a:t>
            </a:r>
            <a:r>
              <a:rPr lang="en-US" sz="2000" dirty="0">
                <a:solidFill>
                  <a:schemeClr val="bg1"/>
                </a:solidFill>
                <a:latin typeface="Abadi Extra Light" panose="020B0204020104020204" pitchFamily="34" charset="0"/>
              </a:rPr>
              <a:t>address agile architecting by defining architectural components in an iterative and incremental way.</a:t>
            </a:r>
          </a:p>
          <a:p>
            <a:pPr marL="114300" indent="0">
              <a:buNone/>
            </a:pPr>
            <a:r>
              <a:rPr lang="en-US" sz="2000" dirty="0">
                <a:solidFill>
                  <a:schemeClr val="bg1"/>
                </a:solidFill>
                <a:latin typeface="Abadi Extra Light" panose="020B0204020104020204" pitchFamily="34" charset="0"/>
              </a:rPr>
              <a:t>The variability of a PPC is specified using </a:t>
            </a:r>
            <a:r>
              <a:rPr lang="en-US" sz="2000" b="1" dirty="0">
                <a:solidFill>
                  <a:schemeClr val="bg1"/>
                </a:solidFill>
                <a:latin typeface="Abadi Extra Light" panose="020B0204020104020204" pitchFamily="34" charset="0"/>
              </a:rPr>
              <a:t>variability points</a:t>
            </a:r>
            <a:r>
              <a:rPr lang="en-US" sz="2000" dirty="0">
                <a:solidFill>
                  <a:schemeClr val="bg1"/>
                </a:solidFill>
                <a:latin typeface="Abadi Extra Light" panose="020B0204020104020204" pitchFamily="34" charset="0"/>
              </a:rPr>
              <a:t>, which hook fragments of code to the PPC known as </a:t>
            </a:r>
            <a:r>
              <a:rPr lang="en-US" sz="2000" b="1" dirty="0">
                <a:solidFill>
                  <a:schemeClr val="bg1"/>
                </a:solidFill>
                <a:latin typeface="Abadi Extra Light" panose="020B0204020104020204" pitchFamily="34" charset="0"/>
              </a:rPr>
              <a:t>variants, and weavings which specify where and when to extend the PPCs using the variants. </a:t>
            </a:r>
          </a:p>
          <a:p>
            <a:pPr marL="114300" indent="0">
              <a:buNone/>
            </a:pPr>
            <a:r>
              <a:rPr lang="en-US" sz="2000" b="1" dirty="0">
                <a:solidFill>
                  <a:schemeClr val="bg1"/>
                </a:solidFill>
                <a:latin typeface="Abadi Extra Light" panose="020B0204020104020204" pitchFamily="34" charset="0"/>
              </a:rPr>
              <a:t>Weavings</a:t>
            </a:r>
            <a:r>
              <a:rPr lang="en-US" sz="2000" dirty="0">
                <a:solidFill>
                  <a:schemeClr val="bg1"/>
                </a:solidFill>
                <a:latin typeface="Abadi Extra Light" panose="020B0204020104020204" pitchFamily="34" charset="0"/>
              </a:rPr>
              <a:t> are defined outside from PPCs and variants, so that these </a:t>
            </a:r>
            <a:r>
              <a:rPr lang="en-US" sz="2000" b="1" dirty="0">
                <a:solidFill>
                  <a:schemeClr val="bg1"/>
                </a:solidFill>
                <a:latin typeface="Abadi Extra Light" panose="020B0204020104020204" pitchFamily="34" charset="0"/>
              </a:rPr>
              <a:t>PPCs and variants are </a:t>
            </a:r>
            <a:r>
              <a:rPr lang="en-US" sz="2000" b="1" u="sng" dirty="0">
                <a:solidFill>
                  <a:schemeClr val="bg1"/>
                </a:solidFill>
                <a:latin typeface="Abadi Extra Light" panose="020B0204020104020204" pitchFamily="34" charset="0"/>
              </a:rPr>
              <a:t>independent of the weaving or linking context</a:t>
            </a:r>
            <a:r>
              <a:rPr lang="en-US" sz="2000" dirty="0">
                <a:solidFill>
                  <a:schemeClr val="bg1"/>
                </a:solidFill>
                <a:latin typeface="Abadi Extra Light" panose="020B0204020104020204" pitchFamily="34" charset="0"/>
              </a:rPr>
              <a:t>. </a:t>
            </a:r>
          </a:p>
          <a:p>
            <a:pPr marL="114300" indent="0">
              <a:buNone/>
            </a:pPr>
            <a:r>
              <a:rPr lang="en-US" sz="2000" dirty="0">
                <a:solidFill>
                  <a:schemeClr val="bg1"/>
                </a:solidFill>
                <a:latin typeface="Abadi Extra Light" panose="020B0204020104020204" pitchFamily="34" charset="0"/>
              </a:rPr>
              <a:t>As a result, PPCs reduce dependences and coupling between components and their variants, while enable easy and cheap (un-)weaving of variants. </a:t>
            </a:r>
            <a:endParaRPr lang="en-US" sz="2000" b="1"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122</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Tree>
    <p:extLst>
      <p:ext uri="{BB962C8B-B14F-4D97-AF65-F5344CB8AC3E}">
        <p14:creationId xmlns:p14="http://schemas.microsoft.com/office/powerpoint/2010/main" val="3639982992"/>
      </p:ext>
    </p:extLst>
  </p:cSld>
  <p:clrMapOvr>
    <a:masterClrMapping/>
  </p:clrMapOvr>
  <p:transition spd="slow">
    <p:split orient="ver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6"/>
            <a:ext cx="7594223" cy="435444"/>
          </a:xfrm>
        </p:spPr>
        <p:txBody>
          <a:bodyPr/>
          <a:lstStyle/>
          <a:p>
            <a:r>
              <a:rPr lang="en-US" sz="2400" dirty="0">
                <a:solidFill>
                  <a:schemeClr val="accent1">
                    <a:lumMod val="40000"/>
                    <a:lumOff val="60000"/>
                  </a:schemeClr>
                </a:solidFill>
                <a:latin typeface="+mj-lt"/>
              </a:rPr>
              <a:t>Agile Product-Line Architecting (APLA)</a:t>
            </a:r>
            <a:endParaRPr lang="en-US" altLang="en-US" sz="2400" dirty="0">
              <a:solidFill>
                <a:schemeClr val="accent1">
                  <a:lumMod val="40000"/>
                  <a:lumOff val="60000"/>
                </a:schemeClr>
              </a:solidFill>
              <a:latin typeface="+mj-lt"/>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5" y="1208720"/>
            <a:ext cx="8791048" cy="3722204"/>
          </a:xfrm>
        </p:spPr>
        <p:txBody>
          <a:bodyPr/>
          <a:lstStyle/>
          <a:p>
            <a:pPr marL="114300" indent="0">
              <a:buNone/>
            </a:pPr>
            <a:r>
              <a:rPr lang="en-US" sz="2000" dirty="0">
                <a:solidFill>
                  <a:schemeClr val="bg1"/>
                </a:solidFill>
                <a:latin typeface="Abadi Extra Light" panose="020B0204020104020204" pitchFamily="34" charset="0"/>
              </a:rPr>
              <a:t>The graphical representation of a PPC that defines a variability point and n variants.</a:t>
            </a:r>
            <a:endParaRPr lang="en-US" sz="2000" b="1"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123</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pic>
        <p:nvPicPr>
          <p:cNvPr id="4" name="Picture 3">
            <a:extLst>
              <a:ext uri="{FF2B5EF4-FFF2-40B4-BE49-F238E27FC236}">
                <a16:creationId xmlns:a16="http://schemas.microsoft.com/office/drawing/2014/main" id="{232EA4A3-2B56-4D7A-AE45-195815F3287D}"/>
              </a:ext>
            </a:extLst>
          </p:cNvPr>
          <p:cNvPicPr>
            <a:picLocks noChangeAspect="1"/>
          </p:cNvPicPr>
          <p:nvPr/>
        </p:nvPicPr>
        <p:blipFill>
          <a:blip r:embed="rId3"/>
          <a:stretch>
            <a:fillRect/>
          </a:stretch>
        </p:blipFill>
        <p:spPr>
          <a:xfrm>
            <a:off x="4209403" y="1496477"/>
            <a:ext cx="4613529" cy="3478869"/>
          </a:xfrm>
          <a:prstGeom prst="rect">
            <a:avLst/>
          </a:prstGeom>
        </p:spPr>
      </p:pic>
      <p:sp>
        <p:nvSpPr>
          <p:cNvPr id="5" name="Rectangle 4">
            <a:extLst>
              <a:ext uri="{FF2B5EF4-FFF2-40B4-BE49-F238E27FC236}">
                <a16:creationId xmlns:a16="http://schemas.microsoft.com/office/drawing/2014/main" id="{7C6E2BB2-40E1-417F-B47B-454E8032DA6D}"/>
              </a:ext>
            </a:extLst>
          </p:cNvPr>
          <p:cNvSpPr/>
          <p:nvPr/>
        </p:nvSpPr>
        <p:spPr>
          <a:xfrm>
            <a:off x="349110" y="1597122"/>
            <a:ext cx="3667413" cy="32008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Variability points behave as extension points </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and variants behave as extensions.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Namely, </a:t>
            </a: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PPC variability mechanism behaves as an extension mechanism to flexibly compose pieces of software</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as if we were building a puzzle.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Since they are unaware of the linking context they can be easily changed, without coupling concerns.</a:t>
            </a:r>
          </a:p>
        </p:txBody>
      </p:sp>
      <p:sp>
        <p:nvSpPr>
          <p:cNvPr id="2" name="Rectangle 1">
            <a:extLst>
              <a:ext uri="{FF2B5EF4-FFF2-40B4-BE49-F238E27FC236}">
                <a16:creationId xmlns:a16="http://schemas.microsoft.com/office/drawing/2014/main" id="{41E39B99-AC40-406C-A594-D485233E0B9B}"/>
              </a:ext>
            </a:extLst>
          </p:cNvPr>
          <p:cNvSpPr/>
          <p:nvPr/>
        </p:nvSpPr>
        <p:spPr>
          <a:xfrm>
            <a:off x="3594419" y="4698832"/>
            <a:ext cx="3418318" cy="430887"/>
          </a:xfrm>
          <a:prstGeom prst="rect">
            <a:avLst/>
          </a:prstGeom>
        </p:spPr>
        <p:txBody>
          <a:bodyPr wrap="square">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Arial"/>
              <a:buAutoNum type="alphaLcParenBoth"/>
              <a:tabLst/>
              <a:defRPr/>
            </a:pPr>
            <a:r>
              <a:rPr kumimoji="0" lang="en-US" sz="1100" b="0" i="0" u="none" strike="noStrike" kern="0" cap="none" spc="0" normalizeH="0" baseline="0" noProof="0" dirty="0">
                <a:ln>
                  <a:noFill/>
                </a:ln>
                <a:solidFill>
                  <a:srgbClr val="000000"/>
                </a:solidFill>
                <a:effectLst/>
                <a:uLnTx/>
                <a:uFillTx/>
                <a:latin typeface="AdvGulliv-R"/>
                <a:cs typeface="Arial"/>
                <a:sym typeface="Arial"/>
              </a:rPr>
              <a:t>Definition of variability: PPC extension mechanism. </a:t>
            </a:r>
          </a:p>
          <a:p>
            <a:pPr marL="228600" marR="0" lvl="0" indent="-228600" algn="l" defTabSz="914400" rtl="0" eaLnBrk="1" fontAlgn="auto" latinLnBrk="0" hangingPunct="1">
              <a:lnSpc>
                <a:spcPct val="100000"/>
              </a:lnSpc>
              <a:spcBef>
                <a:spcPts val="0"/>
              </a:spcBef>
              <a:spcAft>
                <a:spcPts val="0"/>
              </a:spcAft>
              <a:buClr>
                <a:srgbClr val="000000"/>
              </a:buClr>
              <a:buSzTx/>
              <a:buFont typeface="Arial"/>
              <a:buAutoNum type="alphaLcParenBoth"/>
              <a:tabLst/>
              <a:defRPr/>
            </a:pPr>
            <a:r>
              <a:rPr kumimoji="0" lang="en-US" sz="1100" b="0" i="0" u="none" strike="noStrike" kern="0" cap="none" spc="0" normalizeH="0" baseline="0" noProof="0" dirty="0">
                <a:ln>
                  <a:noFill/>
                </a:ln>
                <a:solidFill>
                  <a:srgbClr val="000000"/>
                </a:solidFill>
                <a:effectLst/>
                <a:uLnTx/>
                <a:uFillTx/>
                <a:latin typeface="AdvGulliv-R"/>
                <a:cs typeface="Arial"/>
                <a:sym typeface="Arial"/>
              </a:rPr>
              <a:t>Documentation of design decisions</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05543744"/>
      </p:ext>
    </p:extLst>
  </p:cSld>
  <p:clrMapOvr>
    <a:masterClrMapping/>
  </p:clrMapOvr>
  <p:transition spd="slow">
    <p:split orient="ver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6"/>
            <a:ext cx="7594223" cy="435444"/>
          </a:xfrm>
        </p:spPr>
        <p:txBody>
          <a:bodyPr/>
          <a:lstStyle/>
          <a:p>
            <a:r>
              <a:rPr lang="en-US" sz="2400" dirty="0">
                <a:solidFill>
                  <a:schemeClr val="accent1">
                    <a:lumMod val="40000"/>
                    <a:lumOff val="60000"/>
                  </a:schemeClr>
                </a:solidFill>
                <a:latin typeface="+mj-lt"/>
              </a:rPr>
              <a:t>Agile Product-Line Architecting (APLA)</a:t>
            </a:r>
            <a:endParaRPr lang="en-US" altLang="en-US" sz="2400" dirty="0">
              <a:solidFill>
                <a:schemeClr val="accent1">
                  <a:lumMod val="40000"/>
                  <a:lumOff val="60000"/>
                </a:schemeClr>
              </a:solidFill>
              <a:latin typeface="+mj-lt"/>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124</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pic>
        <p:nvPicPr>
          <p:cNvPr id="5" name="Picture 4">
            <a:extLst>
              <a:ext uri="{FF2B5EF4-FFF2-40B4-BE49-F238E27FC236}">
                <a16:creationId xmlns:a16="http://schemas.microsoft.com/office/drawing/2014/main" id="{A8B7427B-09C9-4DE6-BF24-5D507201BFA1}"/>
              </a:ext>
            </a:extLst>
          </p:cNvPr>
          <p:cNvPicPr>
            <a:picLocks noChangeAspect="1"/>
          </p:cNvPicPr>
          <p:nvPr/>
        </p:nvPicPr>
        <p:blipFill>
          <a:blip r:embed="rId3"/>
          <a:stretch>
            <a:fillRect/>
          </a:stretch>
        </p:blipFill>
        <p:spPr>
          <a:xfrm>
            <a:off x="470019" y="1316667"/>
            <a:ext cx="6682811" cy="3534535"/>
          </a:xfrm>
          <a:prstGeom prst="rect">
            <a:avLst/>
          </a:prstGeom>
        </p:spPr>
      </p:pic>
      <p:sp>
        <p:nvSpPr>
          <p:cNvPr id="6" name="Rectangle 5">
            <a:extLst>
              <a:ext uri="{FF2B5EF4-FFF2-40B4-BE49-F238E27FC236}">
                <a16:creationId xmlns:a16="http://schemas.microsoft.com/office/drawing/2014/main" id="{54CC690D-4FF3-43CC-9415-4593CC5A95E9}"/>
              </a:ext>
            </a:extLst>
          </p:cNvPr>
          <p:cNvSpPr/>
          <p:nvPr/>
        </p:nvSpPr>
        <p:spPr>
          <a:xfrm>
            <a:off x="5409487" y="1914873"/>
            <a:ext cx="3682365"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PLAK Metamodel and its modeling primitives have been reused to capture the knowledge of adding feature increments or changing features in each agile iteration.</a:t>
            </a:r>
          </a:p>
        </p:txBody>
      </p:sp>
    </p:spTree>
    <p:extLst>
      <p:ext uri="{BB962C8B-B14F-4D97-AF65-F5344CB8AC3E}">
        <p14:creationId xmlns:p14="http://schemas.microsoft.com/office/powerpoint/2010/main" val="3957191099"/>
      </p:ext>
    </p:extLst>
  </p:cSld>
  <p:clrMapOvr>
    <a:masterClrMapping/>
  </p:clrMapOvr>
  <p:transition spd="slow">
    <p:split orient="ver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5"/>
            <a:ext cx="8673786" cy="522751"/>
          </a:xfrm>
        </p:spPr>
        <p:txBody>
          <a:bodyPr/>
          <a:lstStyle/>
          <a:p>
            <a:r>
              <a:rPr lang="en-US" sz="2000" b="1" dirty="0">
                <a:solidFill>
                  <a:schemeClr val="bg1"/>
                </a:solidFill>
                <a:latin typeface="+mj-lt"/>
              </a:rPr>
              <a:t>Agile Development and Product Line Engineering at LM</a:t>
            </a:r>
            <a:endParaRPr lang="en-US" altLang="en-US" sz="2000" b="1" dirty="0">
              <a:solidFill>
                <a:schemeClr val="bg1"/>
              </a:solidFill>
              <a:latin typeface="+mj-lt"/>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p:txBody>
          <a:bodyPr/>
          <a:lstStyle/>
          <a:p>
            <a:pPr marL="114300" indent="0">
              <a:buNone/>
            </a:pPr>
            <a:r>
              <a:rPr lang="en-US" sz="2000" dirty="0">
                <a:solidFill>
                  <a:schemeClr val="bg1"/>
                </a:solidFill>
                <a:latin typeface="Abadi Extra Light" panose="020B0204020104020204" pitchFamily="34" charset="0"/>
              </a:rPr>
              <a:t>In late 2014, corporate management decided that Agile was the way to strengthen Lockheed Martin’s competitive position on its large legacy product line program.</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u="sng" dirty="0">
                <a:solidFill>
                  <a:schemeClr val="bg1"/>
                </a:solidFill>
                <a:latin typeface="Abadi Extra Light" panose="020B0204020104020204" pitchFamily="34" charset="0"/>
              </a:rPr>
              <a:t>At LM the agile challenge is serious</a:t>
            </a:r>
            <a:r>
              <a:rPr lang="en-US" sz="2000" dirty="0">
                <a:solidFill>
                  <a:schemeClr val="bg1"/>
                </a:solidFill>
                <a:latin typeface="Abadi Extra Light" panose="020B0204020104020204" pitchFamily="34" charset="0"/>
              </a:rPr>
              <a:t>:</a:t>
            </a:r>
          </a:p>
          <a:p>
            <a:pPr>
              <a:buClr>
                <a:schemeClr val="accent1">
                  <a:lumMod val="60000"/>
                  <a:lumOff val="40000"/>
                </a:schemeClr>
              </a:buClr>
            </a:pPr>
            <a:r>
              <a:rPr lang="en-US" sz="1800" b="1" dirty="0">
                <a:solidFill>
                  <a:schemeClr val="bg1"/>
                </a:solidFill>
                <a:latin typeface="Abadi Extra Light" panose="020B0204020104020204" pitchFamily="34" charset="0"/>
              </a:rPr>
              <a:t>The products –are large by any standard, comprising some 10 million lines of code and costing tens to hundreds of millions of dollars</a:t>
            </a:r>
            <a:r>
              <a:rPr lang="en-US" sz="1800" dirty="0">
                <a:solidFill>
                  <a:schemeClr val="bg1"/>
                </a:solidFill>
                <a:latin typeface="Abadi Extra Light" panose="020B0204020104020204" pitchFamily="34" charset="0"/>
              </a:rPr>
              <a:t>.</a:t>
            </a:r>
          </a:p>
          <a:p>
            <a:pPr>
              <a:buClr>
                <a:schemeClr val="accent1">
                  <a:lumMod val="60000"/>
                  <a:lumOff val="40000"/>
                </a:schemeClr>
              </a:buClr>
            </a:pPr>
            <a:r>
              <a:rPr lang="en-US" sz="1800" dirty="0">
                <a:solidFill>
                  <a:schemeClr val="bg1"/>
                </a:solidFill>
                <a:latin typeface="Abadi Extra Light" panose="020B0204020104020204" pitchFamily="34" charset="0"/>
              </a:rPr>
              <a:t>The teams, spread across the products, are sizable. The largest component, for example, involves over </a:t>
            </a:r>
            <a:r>
              <a:rPr lang="en-US" sz="1800" b="1" dirty="0">
                <a:solidFill>
                  <a:schemeClr val="bg1"/>
                </a:solidFill>
                <a:latin typeface="Abadi Extra Light" panose="020B0204020104020204" pitchFamily="34" charset="0"/>
              </a:rPr>
              <a:t>200 engineers</a:t>
            </a:r>
            <a:r>
              <a:rPr lang="en-US" sz="1800" dirty="0">
                <a:solidFill>
                  <a:schemeClr val="bg1"/>
                </a:solidFill>
                <a:latin typeface="Abadi Extra Light" panose="020B0204020104020204" pitchFamily="34" charset="0"/>
              </a:rPr>
              <a:t>. Some </a:t>
            </a:r>
            <a:r>
              <a:rPr lang="en-US" sz="1800" b="1" dirty="0">
                <a:solidFill>
                  <a:schemeClr val="bg1"/>
                </a:solidFill>
                <a:latin typeface="Abadi Extra Light" panose="020B0204020104020204" pitchFamily="34" charset="0"/>
              </a:rPr>
              <a:t>800 engineers are involved in the product line</a:t>
            </a:r>
            <a:r>
              <a:rPr lang="en-US" sz="1800" dirty="0">
                <a:solidFill>
                  <a:schemeClr val="bg1"/>
                </a:solidFill>
                <a:latin typeface="Abadi Extra Light" panose="020B0204020104020204" pitchFamily="34" charset="0"/>
              </a:rPr>
              <a:t>.</a:t>
            </a:r>
          </a:p>
          <a:p>
            <a:pPr>
              <a:buClr>
                <a:schemeClr val="accent1">
                  <a:lumMod val="60000"/>
                  <a:lumOff val="40000"/>
                </a:schemeClr>
              </a:buClr>
            </a:pPr>
            <a:r>
              <a:rPr lang="en-US" sz="1800" b="1" dirty="0">
                <a:solidFill>
                  <a:schemeClr val="bg1"/>
                </a:solidFill>
                <a:latin typeface="Abadi Extra Light" panose="020B0204020104020204" pitchFamily="34" charset="0"/>
              </a:rPr>
              <a:t>The build cycles, under the product line’s are four months long</a:t>
            </a:r>
            <a:r>
              <a:rPr lang="en-US" sz="1800" dirty="0">
                <a:solidFill>
                  <a:schemeClr val="bg1"/>
                </a:solidFill>
                <a:latin typeface="Abadi Extra Light" panose="020B0204020104020204" pitchFamily="34" charset="0"/>
              </a:rPr>
              <a:t>.</a:t>
            </a: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125</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2" name="Rectangle 1">
            <a:extLst>
              <a:ext uri="{FF2B5EF4-FFF2-40B4-BE49-F238E27FC236}">
                <a16:creationId xmlns:a16="http://schemas.microsoft.com/office/drawing/2014/main" id="{0AC88A1F-EB55-4C37-96EF-312C5392C33D}"/>
              </a:ext>
            </a:extLst>
          </p:cNvPr>
          <p:cNvSpPr/>
          <p:nvPr/>
        </p:nvSpPr>
        <p:spPr>
          <a:xfrm>
            <a:off x="286186" y="4780218"/>
            <a:ext cx="8605615"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323232"/>
                </a:solidFill>
                <a:effectLst/>
                <a:uLnTx/>
                <a:uFillTx/>
                <a:latin typeface="Abadi Extra Light" panose="020B0204020104020204" pitchFamily="34" charset="0"/>
                <a:cs typeface="Arial"/>
                <a:sym typeface="Arial"/>
              </a:rPr>
              <a:t>* IBM® Engineering Requirements Management DOORS® (DOORS) is requirements management tool to capture, trace, analyze, and manage changes. </a:t>
            </a:r>
            <a:endPar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Tree>
    <p:extLst>
      <p:ext uri="{BB962C8B-B14F-4D97-AF65-F5344CB8AC3E}">
        <p14:creationId xmlns:p14="http://schemas.microsoft.com/office/powerpoint/2010/main" val="2174431324"/>
      </p:ext>
    </p:extLst>
  </p:cSld>
  <p:clrMapOvr>
    <a:masterClrMapping/>
  </p:clrMapOvr>
  <p:transition spd="slow">
    <p:split orient="ver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5"/>
            <a:ext cx="8673786" cy="692795"/>
          </a:xfrm>
        </p:spPr>
        <p:txBody>
          <a:bodyPr/>
          <a:lstStyle/>
          <a:p>
            <a:r>
              <a:rPr lang="en-US" sz="2000" b="1" dirty="0">
                <a:solidFill>
                  <a:schemeClr val="accent1">
                    <a:lumMod val="40000"/>
                    <a:lumOff val="60000"/>
                  </a:schemeClr>
                </a:solidFill>
                <a:latin typeface="+mj-lt"/>
              </a:rPr>
              <a:t>PLEs Industry case</a:t>
            </a:r>
            <a:br>
              <a:rPr lang="en-US" sz="2000" b="1" dirty="0">
                <a:solidFill>
                  <a:schemeClr val="bg1"/>
                </a:solidFill>
                <a:latin typeface="+mj-lt"/>
              </a:rPr>
            </a:br>
            <a:r>
              <a:rPr lang="en-US" sz="2400" b="1" dirty="0">
                <a:solidFill>
                  <a:schemeClr val="bg1"/>
                </a:solidFill>
                <a:latin typeface="Abadi Extra Light" panose="020B0204020104020204" pitchFamily="34" charset="0"/>
              </a:rPr>
              <a:t>General Motors PLE’s automated support </a:t>
            </a:r>
            <a:endParaRPr lang="en-US" altLang="en-US" sz="2400" b="1"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126</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2" name="Rectangle 1">
            <a:extLst>
              <a:ext uri="{FF2B5EF4-FFF2-40B4-BE49-F238E27FC236}">
                <a16:creationId xmlns:a16="http://schemas.microsoft.com/office/drawing/2014/main" id="{DF516399-688B-4738-B2D4-D7E7B2485D9C}"/>
              </a:ext>
            </a:extLst>
          </p:cNvPr>
          <p:cNvSpPr/>
          <p:nvPr/>
        </p:nvSpPr>
        <p:spPr>
          <a:xfrm>
            <a:off x="299298" y="1564888"/>
            <a:ext cx="5135828"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GM deals with mega-scale product lines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keeping track of the variation in each system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and the feature interactions among systems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leads to too many possible systems variations.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GM needed a tool to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manage variation points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 their engineering artifacts and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help configure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vehicle-specific engineering products</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For this,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they chose Gears from BigLever Software</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pic>
        <p:nvPicPr>
          <p:cNvPr id="3" name="Picture 2">
            <a:extLst>
              <a:ext uri="{FF2B5EF4-FFF2-40B4-BE49-F238E27FC236}">
                <a16:creationId xmlns:a16="http://schemas.microsoft.com/office/drawing/2014/main" id="{2E3EEEAE-C463-4998-8088-CA80E3F15A87}"/>
              </a:ext>
            </a:extLst>
          </p:cNvPr>
          <p:cNvPicPr>
            <a:picLocks noChangeAspect="1"/>
          </p:cNvPicPr>
          <p:nvPr/>
        </p:nvPicPr>
        <p:blipFill>
          <a:blip r:embed="rId3"/>
          <a:stretch>
            <a:fillRect/>
          </a:stretch>
        </p:blipFill>
        <p:spPr>
          <a:xfrm>
            <a:off x="5003714" y="1290415"/>
            <a:ext cx="4115366" cy="3444572"/>
          </a:xfrm>
          <a:prstGeom prst="rect">
            <a:avLst/>
          </a:prstGeom>
        </p:spPr>
      </p:pic>
    </p:spTree>
    <p:extLst>
      <p:ext uri="{BB962C8B-B14F-4D97-AF65-F5344CB8AC3E}">
        <p14:creationId xmlns:p14="http://schemas.microsoft.com/office/powerpoint/2010/main" val="877215008"/>
      </p:ext>
    </p:extLst>
  </p:cSld>
  <p:clrMapOvr>
    <a:masterClrMapping/>
  </p:clrMapOvr>
  <p:transition spd="slow">
    <p:split orient="ver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5"/>
            <a:ext cx="8673786" cy="616883"/>
          </a:xfrm>
        </p:spPr>
        <p:txBody>
          <a:bodyPr/>
          <a:lstStyle/>
          <a:p>
            <a:r>
              <a:rPr lang="en-US" sz="2000" b="1" dirty="0">
                <a:solidFill>
                  <a:schemeClr val="accent1">
                    <a:lumMod val="40000"/>
                    <a:lumOff val="60000"/>
                  </a:schemeClr>
                </a:solidFill>
                <a:latin typeface="+mj-lt"/>
              </a:rPr>
              <a:t>PLEs Industry case</a:t>
            </a:r>
            <a:br>
              <a:rPr lang="en-US" sz="2000" b="1" dirty="0">
                <a:solidFill>
                  <a:schemeClr val="bg1"/>
                </a:solidFill>
                <a:latin typeface="+mj-lt"/>
              </a:rPr>
            </a:br>
            <a:r>
              <a:rPr lang="en-US" sz="2400" b="1" dirty="0">
                <a:solidFill>
                  <a:schemeClr val="bg1"/>
                </a:solidFill>
                <a:latin typeface="Abadi Extra Light" panose="020B0204020104020204" pitchFamily="34" charset="0"/>
              </a:rPr>
              <a:t>General Motors PLE’s automated support </a:t>
            </a:r>
            <a:endParaRPr lang="en-US" altLang="en-US" sz="2400" b="1"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127</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2" name="Rectangle 1">
            <a:extLst>
              <a:ext uri="{FF2B5EF4-FFF2-40B4-BE49-F238E27FC236}">
                <a16:creationId xmlns:a16="http://schemas.microsoft.com/office/drawing/2014/main" id="{DF516399-688B-4738-B2D4-D7E7B2485D9C}"/>
              </a:ext>
            </a:extLst>
          </p:cNvPr>
          <p:cNvSpPr/>
          <p:nvPr/>
        </p:nvSpPr>
        <p:spPr>
          <a:xfrm>
            <a:off x="248023" y="1203960"/>
            <a:ext cx="3794137" cy="39395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 “</a:t>
            </a: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superset</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supply chain of reusable digital assets is used, with </a:t>
            </a: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variation points</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(illustrated by the small gear symbols) defined in terms of features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 the product line’s Feature Catalog.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features chosen for each product are specified in the </a:t>
            </a: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Bill-of-Features</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for that product.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Gears product configurator creates a product instance by exercising variation points according to the features selected.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pic>
        <p:nvPicPr>
          <p:cNvPr id="4" name="Picture 3">
            <a:extLst>
              <a:ext uri="{FF2B5EF4-FFF2-40B4-BE49-F238E27FC236}">
                <a16:creationId xmlns:a16="http://schemas.microsoft.com/office/drawing/2014/main" id="{BA3BDC96-034F-4766-8DC5-A8BC62A6FD22}"/>
              </a:ext>
            </a:extLst>
          </p:cNvPr>
          <p:cNvPicPr>
            <a:picLocks noChangeAspect="1"/>
          </p:cNvPicPr>
          <p:nvPr/>
        </p:nvPicPr>
        <p:blipFill>
          <a:blip r:embed="rId3"/>
          <a:stretch>
            <a:fillRect/>
          </a:stretch>
        </p:blipFill>
        <p:spPr>
          <a:xfrm>
            <a:off x="4572000" y="1392963"/>
            <a:ext cx="4572000" cy="3267537"/>
          </a:xfrm>
          <a:prstGeom prst="rect">
            <a:avLst/>
          </a:prstGeom>
        </p:spPr>
      </p:pic>
      <p:sp>
        <p:nvSpPr>
          <p:cNvPr id="5" name="Rectangle 4">
            <a:extLst>
              <a:ext uri="{FF2B5EF4-FFF2-40B4-BE49-F238E27FC236}">
                <a16:creationId xmlns:a16="http://schemas.microsoft.com/office/drawing/2014/main" id="{78D422D9-8183-4C28-B5F4-BB0460B5A331}"/>
              </a:ext>
            </a:extLst>
          </p:cNvPr>
          <p:cNvSpPr/>
          <p:nvPr/>
        </p:nvSpPr>
        <p:spPr>
          <a:xfrm>
            <a:off x="5441677" y="4752525"/>
            <a:ext cx="239681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PLEfactory</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based on Gears</a:t>
            </a: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3B33232C-A9CA-41B8-A624-297EE735B198}"/>
              </a:ext>
            </a:extLst>
          </p:cNvPr>
          <p:cNvPicPr>
            <a:picLocks noChangeAspect="1"/>
          </p:cNvPicPr>
          <p:nvPr/>
        </p:nvPicPr>
        <p:blipFill>
          <a:blip r:embed="rId4"/>
          <a:stretch>
            <a:fillRect/>
          </a:stretch>
        </p:blipFill>
        <p:spPr>
          <a:xfrm>
            <a:off x="3870381" y="2222100"/>
            <a:ext cx="581025" cy="2438400"/>
          </a:xfrm>
          <a:prstGeom prst="rect">
            <a:avLst/>
          </a:prstGeom>
        </p:spPr>
      </p:pic>
      <p:cxnSp>
        <p:nvCxnSpPr>
          <p:cNvPr id="7" name="Straight Arrow Connector 6">
            <a:extLst>
              <a:ext uri="{FF2B5EF4-FFF2-40B4-BE49-F238E27FC236}">
                <a16:creationId xmlns:a16="http://schemas.microsoft.com/office/drawing/2014/main" id="{177251C3-2D27-4103-A9B1-2B6B43931B96}"/>
              </a:ext>
            </a:extLst>
          </p:cNvPr>
          <p:cNvCxnSpPr/>
          <p:nvPr/>
        </p:nvCxnSpPr>
        <p:spPr>
          <a:xfrm>
            <a:off x="1119499" y="1709159"/>
            <a:ext cx="4322178" cy="2538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46996B9-290F-4CB2-935B-2F7ACBF4F5B9}"/>
              </a:ext>
            </a:extLst>
          </p:cNvPr>
          <p:cNvCxnSpPr/>
          <p:nvPr/>
        </p:nvCxnSpPr>
        <p:spPr>
          <a:xfrm>
            <a:off x="3512321" y="2222100"/>
            <a:ext cx="666572" cy="170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E7E58C-1364-4621-8773-96D25C38FF01}"/>
              </a:ext>
            </a:extLst>
          </p:cNvPr>
          <p:cNvCxnSpPr/>
          <p:nvPr/>
        </p:nvCxnSpPr>
        <p:spPr>
          <a:xfrm flipV="1">
            <a:off x="1196411" y="3842563"/>
            <a:ext cx="5665862" cy="81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983873"/>
      </p:ext>
    </p:extLst>
  </p:cSld>
  <p:clrMapOvr>
    <a:masterClrMapping/>
  </p:clrMapOvr>
  <p:transition spd="slow">
    <p:split orient="ver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684055"/>
            <a:ext cx="8673786" cy="649089"/>
          </a:xfrm>
        </p:spPr>
        <p:txBody>
          <a:bodyPr/>
          <a:lstStyle/>
          <a:p>
            <a:r>
              <a:rPr lang="en-US" sz="2000" b="1" dirty="0">
                <a:solidFill>
                  <a:schemeClr val="accent1">
                    <a:lumMod val="40000"/>
                    <a:lumOff val="60000"/>
                  </a:schemeClr>
                </a:solidFill>
                <a:latin typeface="+mj-lt"/>
              </a:rPr>
              <a:t>PLEs Industry case</a:t>
            </a:r>
            <a:br>
              <a:rPr lang="en-US" sz="2000" b="1" dirty="0">
                <a:solidFill>
                  <a:schemeClr val="bg1"/>
                </a:solidFill>
                <a:latin typeface="+mj-lt"/>
              </a:rPr>
            </a:br>
            <a:r>
              <a:rPr lang="en-US" sz="2400" b="1" dirty="0">
                <a:solidFill>
                  <a:schemeClr val="bg1"/>
                </a:solidFill>
                <a:latin typeface="Abadi Extra Light" panose="020B0204020104020204" pitchFamily="34" charset="0"/>
              </a:rPr>
              <a:t>General Motors PLE’s automated support </a:t>
            </a:r>
            <a:endParaRPr lang="en-US" altLang="en-US" sz="2400" b="1"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128</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2" name="Rectangle 1">
            <a:extLst>
              <a:ext uri="{FF2B5EF4-FFF2-40B4-BE49-F238E27FC236}">
                <a16:creationId xmlns:a16="http://schemas.microsoft.com/office/drawing/2014/main" id="{DF516399-688B-4738-B2D4-D7E7B2485D9C}"/>
              </a:ext>
            </a:extLst>
          </p:cNvPr>
          <p:cNvSpPr/>
          <p:nvPr/>
        </p:nvSpPr>
        <p:spPr>
          <a:xfrm>
            <a:off x="342027" y="1463925"/>
            <a:ext cx="8673785"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bill-of materials for a vehicle’s electronics is generated from its bill-of features</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To capture features, here is the set of feature modeling constructs (provided by Gears) that GM is using for its product line work</a:t>
            </a:r>
            <a:r>
              <a:rPr kumimoji="0" lang="sv-SE"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endPar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Feature declarations </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are parameters that express the diversity in the product line for a system or subsystem. </a:t>
            </a: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Feature profiles </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are used to select and assign values to the feature declaration parameters for the purpose of instantiating a product.</a:t>
            </a: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Assets</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are the abstraction for systems and software artifacts in a production line. </a:t>
            </a: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Variation points </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encapsulate the variations in the assets used to build products.</a:t>
            </a:r>
          </a:p>
        </p:txBody>
      </p:sp>
    </p:spTree>
    <p:extLst>
      <p:ext uri="{BB962C8B-B14F-4D97-AF65-F5344CB8AC3E}">
        <p14:creationId xmlns:p14="http://schemas.microsoft.com/office/powerpoint/2010/main" val="691533275"/>
      </p:ext>
    </p:extLst>
  </p:cSld>
  <p:clrMapOvr>
    <a:masterClrMapping/>
  </p:clrMapOvr>
  <p:transition spd="slow">
    <p:split orient="ver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748971"/>
            <a:ext cx="8673786" cy="522751"/>
          </a:xfrm>
        </p:spPr>
        <p:txBody>
          <a:bodyPr/>
          <a:lstStyle/>
          <a:p>
            <a:r>
              <a:rPr lang="en-US" sz="2000" b="1" dirty="0">
                <a:solidFill>
                  <a:schemeClr val="accent1">
                    <a:lumMod val="40000"/>
                    <a:lumOff val="60000"/>
                  </a:schemeClr>
                </a:solidFill>
                <a:latin typeface="+mj-lt"/>
              </a:rPr>
              <a:t>PLEs Industry case</a:t>
            </a:r>
            <a:br>
              <a:rPr lang="en-US" sz="2000" b="1" dirty="0">
                <a:solidFill>
                  <a:schemeClr val="bg1"/>
                </a:solidFill>
                <a:latin typeface="+mj-lt"/>
              </a:rPr>
            </a:br>
            <a:r>
              <a:rPr lang="en-US" sz="2400" dirty="0">
                <a:solidFill>
                  <a:schemeClr val="bg1"/>
                </a:solidFill>
                <a:latin typeface="Abadi Extra Light" panose="020B0204020104020204" pitchFamily="34" charset="0"/>
              </a:rPr>
              <a:t>General Motors PLE’s automated support </a:t>
            </a:r>
            <a:endParaRPr lang="en-US" altLang="en-US" sz="2400"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129</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2" name="Rectangle 1">
            <a:extLst>
              <a:ext uri="{FF2B5EF4-FFF2-40B4-BE49-F238E27FC236}">
                <a16:creationId xmlns:a16="http://schemas.microsoft.com/office/drawing/2014/main" id="{DF516399-688B-4738-B2D4-D7E7B2485D9C}"/>
              </a:ext>
            </a:extLst>
          </p:cNvPr>
          <p:cNvSpPr/>
          <p:nvPr/>
        </p:nvSpPr>
        <p:spPr>
          <a:xfrm>
            <a:off x="342027" y="1393942"/>
            <a:ext cx="4067605" cy="27392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Assets are built and maintained on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left; each is endowed with one or more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variation points (indicated by the gear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symbol).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Feature profiles determine how the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assets are instantiated (by exercising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their variation points) to produce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product-ready artifacts. </a:t>
            </a:r>
          </a:p>
        </p:txBody>
      </p:sp>
      <p:pic>
        <p:nvPicPr>
          <p:cNvPr id="3" name="Picture 2">
            <a:extLst>
              <a:ext uri="{FF2B5EF4-FFF2-40B4-BE49-F238E27FC236}">
                <a16:creationId xmlns:a16="http://schemas.microsoft.com/office/drawing/2014/main" id="{AD540FE2-9863-427B-B3DA-658EC8707E82}"/>
              </a:ext>
            </a:extLst>
          </p:cNvPr>
          <p:cNvPicPr>
            <a:picLocks noChangeAspect="1"/>
          </p:cNvPicPr>
          <p:nvPr/>
        </p:nvPicPr>
        <p:blipFill>
          <a:blip r:embed="rId3"/>
          <a:stretch>
            <a:fillRect/>
          </a:stretch>
        </p:blipFill>
        <p:spPr>
          <a:xfrm>
            <a:off x="4341263" y="1281868"/>
            <a:ext cx="4762181" cy="3426505"/>
          </a:xfrm>
          <a:prstGeom prst="rect">
            <a:avLst/>
          </a:prstGeom>
        </p:spPr>
      </p:pic>
      <p:cxnSp>
        <p:nvCxnSpPr>
          <p:cNvPr id="5" name="Straight Arrow Connector 4">
            <a:extLst>
              <a:ext uri="{FF2B5EF4-FFF2-40B4-BE49-F238E27FC236}">
                <a16:creationId xmlns:a16="http://schemas.microsoft.com/office/drawing/2014/main" id="{80D479D0-28C7-416B-A5BC-1541AB240C8D}"/>
              </a:ext>
            </a:extLst>
          </p:cNvPr>
          <p:cNvCxnSpPr/>
          <p:nvPr/>
        </p:nvCxnSpPr>
        <p:spPr>
          <a:xfrm flipV="1">
            <a:off x="1905712" y="1871529"/>
            <a:ext cx="3990886" cy="1076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62FF331-CB23-48D9-AD84-2ABFFDF00263}"/>
              </a:ext>
            </a:extLst>
          </p:cNvPr>
          <p:cNvCxnSpPr/>
          <p:nvPr/>
        </p:nvCxnSpPr>
        <p:spPr>
          <a:xfrm>
            <a:off x="2341548" y="2324456"/>
            <a:ext cx="3324314" cy="743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805366"/>
      </p:ext>
    </p:extLst>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2B27-64AD-4F99-B053-1AFE755322AB}"/>
              </a:ext>
            </a:extLst>
          </p:cNvPr>
          <p:cNvSpPr>
            <a:spLocks noGrp="1"/>
          </p:cNvSpPr>
          <p:nvPr>
            <p:ph type="title"/>
          </p:nvPr>
        </p:nvSpPr>
        <p:spPr>
          <a:xfrm>
            <a:off x="342027" y="684055"/>
            <a:ext cx="7594223" cy="646724"/>
          </a:xfrm>
        </p:spPr>
        <p:txBody>
          <a:bodyPr/>
          <a:lstStyle/>
          <a:p>
            <a:pPr algn="l"/>
            <a:r>
              <a:rPr lang="en-SE" sz="2400" b="1" dirty="0">
                <a:solidFill>
                  <a:schemeClr val="accent1">
                    <a:lumMod val="40000"/>
                    <a:lumOff val="60000"/>
                  </a:schemeClr>
                </a:solidFill>
                <a:latin typeface="Arial Black" panose="020B0A04020102020204" pitchFamily="34" charset="0"/>
              </a:rPr>
              <a:t>Domain </a:t>
            </a:r>
            <a:r>
              <a:rPr lang="sv-SE" sz="2400" b="1" dirty="0">
                <a:solidFill>
                  <a:schemeClr val="accent1">
                    <a:lumMod val="40000"/>
                    <a:lumOff val="60000"/>
                  </a:schemeClr>
                </a:solidFill>
                <a:latin typeface="Arial Black" panose="020B0A04020102020204" pitchFamily="34" charset="0"/>
              </a:rPr>
              <a:t>Modelling</a:t>
            </a:r>
            <a:endParaRPr lang="en-US" sz="2400" b="1" dirty="0">
              <a:solidFill>
                <a:schemeClr val="accent1">
                  <a:lumMod val="40000"/>
                  <a:lumOff val="6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47359AE0-06A0-41B0-92E0-A9CD9E15D078}"/>
              </a:ext>
            </a:extLst>
          </p:cNvPr>
          <p:cNvSpPr>
            <a:spLocks noGrp="1"/>
          </p:cNvSpPr>
          <p:nvPr>
            <p:ph type="body" idx="1"/>
          </p:nvPr>
        </p:nvSpPr>
        <p:spPr>
          <a:xfrm>
            <a:off x="342027" y="1543050"/>
            <a:ext cx="8515787" cy="3191474"/>
          </a:xfrm>
        </p:spPr>
        <p:txBody>
          <a:bodyPr/>
          <a:lstStyle/>
          <a:p>
            <a:pPr marL="0" indent="0">
              <a:buNone/>
            </a:pPr>
            <a:r>
              <a:rPr lang="en-US" b="1" i="1" u="none" strike="noStrike" baseline="0" dirty="0">
                <a:solidFill>
                  <a:schemeClr val="bg1"/>
                </a:solidFill>
                <a:latin typeface="Arial Nova Cond Light" panose="020B0306020202020204" pitchFamily="34" charset="0"/>
              </a:rPr>
              <a:t>Domain modelling </a:t>
            </a:r>
            <a:r>
              <a:rPr lang="en-US" b="0" i="0" u="none" strike="noStrike" baseline="0" dirty="0">
                <a:solidFill>
                  <a:schemeClr val="bg1"/>
                </a:solidFill>
                <a:latin typeface="Arial Nova Cond Light" panose="020B0306020202020204" pitchFamily="34" charset="0"/>
              </a:rPr>
              <a:t>captures and documents the commonalities and variabilities of the scoped domain. </a:t>
            </a:r>
          </a:p>
          <a:p>
            <a:pPr marL="0" indent="0">
              <a:buNone/>
            </a:pPr>
            <a:r>
              <a:rPr lang="en-US" b="0" i="0" u="none" strike="noStrike" baseline="0" dirty="0">
                <a:solidFill>
                  <a:schemeClr val="bg1"/>
                </a:solidFill>
                <a:latin typeface="Arial Nova Cond Light" panose="020B0306020202020204" pitchFamily="34" charset="0"/>
              </a:rPr>
              <a:t>Typically, commonalities and differences between desired products are identified and documented in terms of features and their mutual dependencies under </a:t>
            </a:r>
            <a:r>
              <a:rPr lang="en-US" b="0" i="1" u="sng" strike="noStrike" baseline="0" dirty="0">
                <a:solidFill>
                  <a:schemeClr val="bg1"/>
                </a:solidFill>
                <a:latin typeface="Arial Nova Cond Light" panose="020B0306020202020204" pitchFamily="34" charset="0"/>
              </a:rPr>
              <a:t>feature models.</a:t>
            </a:r>
          </a:p>
          <a:p>
            <a:pPr marL="0" indent="0">
              <a:buNone/>
            </a:pPr>
            <a:endParaRPr lang="en-US" i="1" u="sng" dirty="0">
              <a:solidFill>
                <a:schemeClr val="bg1"/>
              </a:solidFill>
              <a:latin typeface="Arial Nova Cond Light" panose="020B0306020202020204" pitchFamily="34" charset="0"/>
            </a:endParaRPr>
          </a:p>
          <a:p>
            <a:pPr marL="0" indent="0">
              <a:buNone/>
            </a:pPr>
            <a:r>
              <a:rPr lang="en-US" b="0" i="1" strike="noStrike" baseline="0" dirty="0">
                <a:solidFill>
                  <a:schemeClr val="bg1"/>
                </a:solidFill>
                <a:latin typeface="Arial Nova Cond Light" panose="020B0306020202020204" pitchFamily="34" charset="0"/>
              </a:rPr>
              <a:t>Example</a:t>
            </a:r>
            <a:r>
              <a:rPr lang="sv-SE" b="0" i="1" strike="noStrike" baseline="0" dirty="0">
                <a:solidFill>
                  <a:schemeClr val="bg1"/>
                </a:solidFill>
                <a:latin typeface="Arial Nova Cond Light" panose="020B0306020202020204" pitchFamily="34" charset="0"/>
              </a:rPr>
              <a:t>: </a:t>
            </a:r>
            <a:r>
              <a:rPr lang="en-US" b="0" i="1" strike="noStrike" baseline="0" dirty="0">
                <a:solidFill>
                  <a:schemeClr val="bg1"/>
                </a:solidFill>
                <a:latin typeface="Arial Nova Cond Light" panose="020B0306020202020204" pitchFamily="34" charset="0"/>
              </a:rPr>
              <a:t>Supply</a:t>
            </a:r>
            <a:r>
              <a:rPr lang="sv-SE" b="0" i="1" strike="noStrike" baseline="0" dirty="0">
                <a:solidFill>
                  <a:schemeClr val="bg1"/>
                </a:solidFill>
                <a:latin typeface="Arial Nova Cond Light" panose="020B0306020202020204" pitchFamily="34" charset="0"/>
              </a:rPr>
              <a:t> </a:t>
            </a:r>
            <a:r>
              <a:rPr lang="sv-SE" b="0" i="1" strike="noStrike" baseline="0" dirty="0" err="1">
                <a:solidFill>
                  <a:schemeClr val="bg1"/>
                </a:solidFill>
                <a:latin typeface="Arial Nova Cond Light" panose="020B0306020202020204" pitchFamily="34" charset="0"/>
              </a:rPr>
              <a:t>Chain</a:t>
            </a:r>
            <a:r>
              <a:rPr lang="sv-SE" b="0" i="1" strike="noStrike" baseline="0" dirty="0">
                <a:solidFill>
                  <a:schemeClr val="bg1"/>
                </a:solidFill>
                <a:latin typeface="Arial Nova Cond Light" panose="020B0306020202020204" pitchFamily="34" charset="0"/>
              </a:rPr>
              <a:t> Management</a:t>
            </a:r>
            <a:endParaRPr lang="en-US" b="0" i="0" strike="noStrike" baseline="0" dirty="0">
              <a:solidFill>
                <a:schemeClr val="bg1"/>
              </a:solidFill>
              <a:latin typeface="Arial Nova Cond Light" panose="020B0306020202020204" pitchFamily="34" charset="0"/>
            </a:endParaRPr>
          </a:p>
        </p:txBody>
      </p:sp>
    </p:spTree>
    <p:extLst>
      <p:ext uri="{BB962C8B-B14F-4D97-AF65-F5344CB8AC3E}">
        <p14:creationId xmlns:p14="http://schemas.microsoft.com/office/powerpoint/2010/main" val="2330512462"/>
      </p:ext>
    </p:extLst>
  </p:cSld>
  <p:clrMapOvr>
    <a:masterClrMapping/>
  </p:clrMapOvr>
  <p:transition spd="slow">
    <p:split orient="ver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748971"/>
            <a:ext cx="8673786" cy="943096"/>
          </a:xfrm>
        </p:spPr>
        <p:txBody>
          <a:bodyPr/>
          <a:lstStyle/>
          <a:p>
            <a:r>
              <a:rPr lang="en-US" sz="2000" b="1" dirty="0">
                <a:solidFill>
                  <a:schemeClr val="accent1">
                    <a:lumMod val="40000"/>
                    <a:lumOff val="60000"/>
                  </a:schemeClr>
                </a:solidFill>
                <a:latin typeface="+mj-lt"/>
              </a:rPr>
              <a:t>PLEs Industry case</a:t>
            </a:r>
            <a:br>
              <a:rPr lang="en-US" sz="2000" b="1" dirty="0">
                <a:solidFill>
                  <a:schemeClr val="bg1"/>
                </a:solidFill>
                <a:latin typeface="+mj-lt"/>
              </a:rPr>
            </a:br>
            <a:r>
              <a:rPr lang="en-US" sz="2400" dirty="0">
                <a:solidFill>
                  <a:schemeClr val="bg1"/>
                </a:solidFill>
                <a:latin typeface="Abadi Extra Light" panose="020B0204020104020204" pitchFamily="34" charset="0"/>
              </a:rPr>
              <a:t>General Motors PLE’s automated support</a:t>
            </a:r>
            <a:br>
              <a:rPr lang="en-US" sz="2400" dirty="0">
                <a:solidFill>
                  <a:schemeClr val="bg1"/>
                </a:solidFill>
                <a:latin typeface="Abadi Extra Light" panose="020B0204020104020204" pitchFamily="34" charset="0"/>
              </a:rPr>
            </a:br>
            <a:r>
              <a:rPr lang="en-US" sz="2400" b="1" dirty="0">
                <a:solidFill>
                  <a:schemeClr val="bg1"/>
                </a:solidFill>
                <a:latin typeface="Abadi Extra Light" panose="020B0204020104020204" pitchFamily="34" charset="0"/>
              </a:rPr>
              <a:t>GEARS interface</a:t>
            </a:r>
            <a:r>
              <a:rPr lang="en-US" b="1" dirty="0"/>
              <a:t>,</a:t>
            </a:r>
            <a:r>
              <a:rPr lang="en-US" sz="2400" dirty="0">
                <a:solidFill>
                  <a:schemeClr val="bg1"/>
                </a:solidFill>
                <a:latin typeface="Abadi Extra Light" panose="020B0204020104020204" pitchFamily="34" charset="0"/>
              </a:rPr>
              <a:t> </a:t>
            </a:r>
            <a:endParaRPr lang="en-US" altLang="en-US" sz="2400" b="1"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130</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pic>
        <p:nvPicPr>
          <p:cNvPr id="4" name="Picture 3">
            <a:extLst>
              <a:ext uri="{FF2B5EF4-FFF2-40B4-BE49-F238E27FC236}">
                <a16:creationId xmlns:a16="http://schemas.microsoft.com/office/drawing/2014/main" id="{78C4D7E5-6864-4CAA-AD91-4AC3FAEB9715}"/>
              </a:ext>
            </a:extLst>
          </p:cNvPr>
          <p:cNvPicPr>
            <a:picLocks noChangeAspect="1"/>
          </p:cNvPicPr>
          <p:nvPr/>
        </p:nvPicPr>
        <p:blipFill>
          <a:blip r:embed="rId3"/>
          <a:stretch>
            <a:fillRect/>
          </a:stretch>
        </p:blipFill>
        <p:spPr>
          <a:xfrm>
            <a:off x="5234676" y="1379547"/>
            <a:ext cx="3836309" cy="3014982"/>
          </a:xfrm>
          <a:prstGeom prst="rect">
            <a:avLst/>
          </a:prstGeom>
        </p:spPr>
      </p:pic>
      <p:sp>
        <p:nvSpPr>
          <p:cNvPr id="2" name="Rectangle 1">
            <a:extLst>
              <a:ext uri="{FF2B5EF4-FFF2-40B4-BE49-F238E27FC236}">
                <a16:creationId xmlns:a16="http://schemas.microsoft.com/office/drawing/2014/main" id="{DF516399-688B-4738-B2D4-D7E7B2485D9C}"/>
              </a:ext>
            </a:extLst>
          </p:cNvPr>
          <p:cNvSpPr/>
          <p:nvPr/>
        </p:nvSpPr>
        <p:spPr>
          <a:xfrm>
            <a:off x="342027" y="1692067"/>
            <a:ext cx="4947820"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GEARS platform supports plug-ins, for example,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DOORS requirements modules</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Microsoft Word documents and Excel spreadsheets, and UML, and many more.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Gears supports various artifacts maintained under the proprietary of various tools. In that figure, a </a:t>
            </a:r>
            <a:r>
              <a:rPr kumimoji="0" lang="en-US" sz="1800" b="1"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bridge</a:t>
            </a:r>
            <a:r>
              <a:rPr kumimoji="0" lang="en-US" sz="18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is a piece of software that “knows” the other-tool representation and </a:t>
            </a: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presents a “product-line-aware” user interface for that tool that allows product line engineers to insert variation points in the artifacts maintained by that tool.</a:t>
            </a:r>
          </a:p>
        </p:txBody>
      </p:sp>
      <p:cxnSp>
        <p:nvCxnSpPr>
          <p:cNvPr id="5" name="Straight Arrow Connector 4">
            <a:extLst>
              <a:ext uri="{FF2B5EF4-FFF2-40B4-BE49-F238E27FC236}">
                <a16:creationId xmlns:a16="http://schemas.microsoft.com/office/drawing/2014/main" id="{290E3C90-67C5-4720-9F7F-DAA3A843498E}"/>
              </a:ext>
            </a:extLst>
          </p:cNvPr>
          <p:cNvCxnSpPr/>
          <p:nvPr/>
        </p:nvCxnSpPr>
        <p:spPr>
          <a:xfrm flipV="1">
            <a:off x="4678920" y="2956845"/>
            <a:ext cx="2072258" cy="794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ABE33D-94C4-46E2-943F-60B627E692EF}"/>
              </a:ext>
            </a:extLst>
          </p:cNvPr>
          <p:cNvCxnSpPr/>
          <p:nvPr/>
        </p:nvCxnSpPr>
        <p:spPr>
          <a:xfrm flipV="1">
            <a:off x="3042303" y="2418460"/>
            <a:ext cx="2427005" cy="53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274D577-3913-409D-A43B-E1A82A34350E}"/>
              </a:ext>
            </a:extLst>
          </p:cNvPr>
          <p:cNvCxnSpPr/>
          <p:nvPr/>
        </p:nvCxnSpPr>
        <p:spPr>
          <a:xfrm flipV="1">
            <a:off x="1128045" y="1931350"/>
            <a:ext cx="5238572" cy="128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984920"/>
      </p:ext>
    </p:extLst>
  </p:cSld>
  <p:clrMapOvr>
    <a:masterClrMapping/>
  </p:clrMapOvr>
  <p:transition spd="slow">
    <p:split orient="ver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D936BE-5189-4010-A5BC-F8FDD60D25B5}"/>
              </a:ext>
            </a:extLst>
          </p:cNvPr>
          <p:cNvPicPr>
            <a:picLocks noChangeAspect="1"/>
          </p:cNvPicPr>
          <p:nvPr/>
        </p:nvPicPr>
        <p:blipFill>
          <a:blip r:embed="rId3"/>
          <a:stretch>
            <a:fillRect/>
          </a:stretch>
        </p:blipFill>
        <p:spPr>
          <a:xfrm>
            <a:off x="4285812" y="1292894"/>
            <a:ext cx="4623081" cy="3301226"/>
          </a:xfrm>
          <a:prstGeom prst="rect">
            <a:avLst/>
          </a:prstGeom>
        </p:spPr>
      </p:pic>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a:xfrm>
            <a:off x="342027" y="748971"/>
            <a:ext cx="8673786" cy="943096"/>
          </a:xfrm>
        </p:spPr>
        <p:txBody>
          <a:bodyPr/>
          <a:lstStyle/>
          <a:p>
            <a:r>
              <a:rPr lang="en-US" sz="2000" b="1" dirty="0">
                <a:solidFill>
                  <a:schemeClr val="accent1">
                    <a:lumMod val="40000"/>
                    <a:lumOff val="60000"/>
                  </a:schemeClr>
                </a:solidFill>
                <a:latin typeface="+mj-lt"/>
              </a:rPr>
              <a:t>PLEs Industry case</a:t>
            </a:r>
            <a:br>
              <a:rPr lang="en-US" sz="2000" b="1" dirty="0">
                <a:solidFill>
                  <a:schemeClr val="bg1"/>
                </a:solidFill>
                <a:latin typeface="+mj-lt"/>
              </a:rPr>
            </a:br>
            <a:r>
              <a:rPr lang="en-US" sz="2400" dirty="0">
                <a:solidFill>
                  <a:schemeClr val="bg1"/>
                </a:solidFill>
                <a:latin typeface="Abadi Extra Light" panose="020B0204020104020204" pitchFamily="34" charset="0"/>
              </a:rPr>
              <a:t>General Motors PLE’s automated support</a:t>
            </a:r>
            <a:br>
              <a:rPr lang="en-US" sz="2400" dirty="0">
                <a:solidFill>
                  <a:schemeClr val="bg1"/>
                </a:solidFill>
                <a:latin typeface="Abadi Extra Light" panose="020B0204020104020204" pitchFamily="34" charset="0"/>
              </a:rPr>
            </a:br>
            <a:r>
              <a:rPr lang="en-US" sz="2400" b="1" dirty="0">
                <a:solidFill>
                  <a:schemeClr val="bg1"/>
                </a:solidFill>
                <a:latin typeface="Abadi Extra Light" panose="020B0204020104020204" pitchFamily="34" charset="0"/>
              </a:rPr>
              <a:t>GEARS Roles at GM</a:t>
            </a:r>
            <a:endParaRPr lang="en-US" altLang="en-US" sz="2400" b="1" dirty="0">
              <a:solidFill>
                <a:schemeClr val="bg1"/>
              </a:solidFill>
              <a:latin typeface="Abadi Extra Light" panose="020B0204020104020204" pitchFamily="34" charset="0"/>
            </a:endParaRPr>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131</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2" name="Rectangle 1">
            <a:extLst>
              <a:ext uri="{FF2B5EF4-FFF2-40B4-BE49-F238E27FC236}">
                <a16:creationId xmlns:a16="http://schemas.microsoft.com/office/drawing/2014/main" id="{DF516399-688B-4738-B2D4-D7E7B2485D9C}"/>
              </a:ext>
            </a:extLst>
          </p:cNvPr>
          <p:cNvSpPr/>
          <p:nvPr/>
        </p:nvSpPr>
        <p:spPr>
          <a:xfrm>
            <a:off x="342027" y="1692067"/>
            <a:ext cx="4007782"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Figure sketches the major PLE roles and their broad responsibilities vis-à-vis maintaining the PLE models and artifacts.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PRODUCT LINE INTEGRATION ENGINEER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This engineer collaborates with Vehicle Product Teams in the selection of a ‘</a:t>
            </a:r>
            <a:r>
              <a:rPr kumimoji="0" lang="en-US" sz="16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bill-of-features</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for a vehicle being planned.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product line integration engineer also collaborates with the </a:t>
            </a:r>
            <a:r>
              <a:rPr kumimoji="0" lang="en-US" sz="16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feature owners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 the identification of the top-level subsystem production line ‘products’ that will be offered up to vehicles.</a:t>
            </a:r>
          </a:p>
        </p:txBody>
      </p:sp>
      <p:cxnSp>
        <p:nvCxnSpPr>
          <p:cNvPr id="5" name="Straight Arrow Connector 4">
            <a:extLst>
              <a:ext uri="{FF2B5EF4-FFF2-40B4-BE49-F238E27FC236}">
                <a16:creationId xmlns:a16="http://schemas.microsoft.com/office/drawing/2014/main" id="{A8E5BDF1-8AF8-40B8-B584-8E27C10B0386}"/>
              </a:ext>
            </a:extLst>
          </p:cNvPr>
          <p:cNvCxnSpPr/>
          <p:nvPr/>
        </p:nvCxnSpPr>
        <p:spPr>
          <a:xfrm flipV="1">
            <a:off x="2751746" y="1794617"/>
            <a:ext cx="5571858" cy="957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4AD267F-C101-47E6-B56E-93C3426C4ACC}"/>
              </a:ext>
            </a:extLst>
          </p:cNvPr>
          <p:cNvCxnSpPr/>
          <p:nvPr/>
        </p:nvCxnSpPr>
        <p:spPr>
          <a:xfrm flipV="1">
            <a:off x="2751746" y="1794617"/>
            <a:ext cx="2230452" cy="2196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940982"/>
      </p:ext>
    </p:extLst>
  </p:cSld>
  <p:clrMapOvr>
    <a:masterClrMapping/>
  </p:clrMapOvr>
  <p:transition spd="slow">
    <p:split orient="ver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3"/>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132</a:t>
            </a:fld>
            <a:endParaRPr/>
          </a:p>
        </p:txBody>
      </p:sp>
      <p:sp>
        <p:nvSpPr>
          <p:cNvPr id="767" name="Google Shape;767;p83"/>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sv-SE"/>
              <a:t>Feature-Based Testing</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4"/>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Testing Stages</a:t>
            </a:r>
            <a:endParaRPr/>
          </a:p>
        </p:txBody>
      </p:sp>
      <p:sp>
        <p:nvSpPr>
          <p:cNvPr id="773" name="Google Shape;773;p84"/>
          <p:cNvSpPr txBox="1">
            <a:spLocks noGrp="1"/>
          </p:cNvSpPr>
          <p:nvPr>
            <p:ph type="body" idx="1"/>
          </p:nvPr>
        </p:nvSpPr>
        <p:spPr>
          <a:xfrm>
            <a:off x="468900" y="1282400"/>
            <a:ext cx="54975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We interact with </a:t>
            </a:r>
            <a:r>
              <a:rPr lang="sv-SE" b="1"/>
              <a:t>systems</a:t>
            </a:r>
            <a:r>
              <a:rPr lang="sv-SE"/>
              <a:t> through</a:t>
            </a:r>
            <a:r>
              <a:rPr lang="sv-SE" b="1"/>
              <a:t> interfaces</a:t>
            </a:r>
            <a:r>
              <a:rPr lang="sv-SE"/>
              <a:t>.</a:t>
            </a:r>
            <a:endParaRPr/>
          </a:p>
          <a:p>
            <a:pPr marL="457200" lvl="0" indent="-393700" algn="l" rtl="0">
              <a:spcBef>
                <a:spcPts val="1000"/>
              </a:spcBef>
              <a:spcAft>
                <a:spcPts val="0"/>
              </a:spcAft>
              <a:buSzPts val="2600"/>
              <a:buChar char="•"/>
            </a:pPr>
            <a:r>
              <a:rPr lang="sv-SE"/>
              <a:t>Systems built from </a:t>
            </a:r>
            <a:r>
              <a:rPr lang="sv-SE" b="1"/>
              <a:t>subsystems</a:t>
            </a:r>
            <a:r>
              <a:rPr lang="sv-SE"/>
              <a:t>.</a:t>
            </a:r>
            <a:endParaRPr/>
          </a:p>
          <a:p>
            <a:pPr marL="914400" lvl="1" indent="-368300" algn="l" rtl="0">
              <a:spcBef>
                <a:spcPts val="500"/>
              </a:spcBef>
              <a:spcAft>
                <a:spcPts val="0"/>
              </a:spcAft>
              <a:buSzPts val="2200"/>
              <a:buChar char="•"/>
            </a:pPr>
            <a:r>
              <a:rPr lang="sv-SE"/>
              <a:t>With their own interfaces.</a:t>
            </a:r>
            <a:endParaRPr/>
          </a:p>
          <a:p>
            <a:pPr marL="457200" lvl="0" indent="-393700" algn="l" rtl="0">
              <a:spcBef>
                <a:spcPts val="1000"/>
              </a:spcBef>
              <a:spcAft>
                <a:spcPts val="0"/>
              </a:spcAft>
              <a:buSzPts val="2600"/>
              <a:buChar char="•"/>
            </a:pPr>
            <a:r>
              <a:rPr lang="sv-SE"/>
              <a:t>Subsystems built from </a:t>
            </a:r>
            <a:r>
              <a:rPr lang="sv-SE" b="1"/>
              <a:t>units</a:t>
            </a:r>
            <a:r>
              <a:rPr lang="sv-SE"/>
              <a:t>.</a:t>
            </a:r>
            <a:endParaRPr/>
          </a:p>
          <a:p>
            <a:pPr marL="914400" lvl="1" indent="-368300" algn="l" rtl="0">
              <a:spcBef>
                <a:spcPts val="500"/>
              </a:spcBef>
              <a:spcAft>
                <a:spcPts val="0"/>
              </a:spcAft>
              <a:buSzPts val="2200"/>
              <a:buChar char="•"/>
            </a:pPr>
            <a:r>
              <a:rPr lang="sv-SE"/>
              <a:t>Classes work with other classes through methods (interfaces).</a:t>
            </a:r>
            <a:endParaRPr/>
          </a:p>
        </p:txBody>
      </p:sp>
      <p:sp>
        <p:nvSpPr>
          <p:cNvPr id="774" name="Google Shape;774;p84"/>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133</a:t>
            </a:fld>
            <a:endParaRPr/>
          </a:p>
        </p:txBody>
      </p:sp>
      <p:sp>
        <p:nvSpPr>
          <p:cNvPr id="775" name="Google Shape;775;p84"/>
          <p:cNvSpPr/>
          <p:nvPr/>
        </p:nvSpPr>
        <p:spPr>
          <a:xfrm>
            <a:off x="6321450" y="928650"/>
            <a:ext cx="2597100" cy="3286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4"/>
          <p:cNvSpPr/>
          <p:nvPr/>
        </p:nvSpPr>
        <p:spPr>
          <a:xfrm>
            <a:off x="6640325" y="928650"/>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API</a:t>
            </a:r>
            <a:endParaRPr/>
          </a:p>
        </p:txBody>
      </p:sp>
      <p:sp>
        <p:nvSpPr>
          <p:cNvPr id="777" name="Google Shape;777;p84"/>
          <p:cNvSpPr/>
          <p:nvPr/>
        </p:nvSpPr>
        <p:spPr>
          <a:xfrm>
            <a:off x="7388788" y="928650"/>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GUI</a:t>
            </a:r>
            <a:endParaRPr/>
          </a:p>
        </p:txBody>
      </p:sp>
      <p:sp>
        <p:nvSpPr>
          <p:cNvPr id="778" name="Google Shape;778;p84"/>
          <p:cNvSpPr/>
          <p:nvPr/>
        </p:nvSpPr>
        <p:spPr>
          <a:xfrm>
            <a:off x="8137275" y="928650"/>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CLI</a:t>
            </a:r>
            <a:endParaRPr/>
          </a:p>
        </p:txBody>
      </p:sp>
      <p:sp>
        <p:nvSpPr>
          <p:cNvPr id="779" name="Google Shape;779;p84"/>
          <p:cNvSpPr/>
          <p:nvPr/>
        </p:nvSpPr>
        <p:spPr>
          <a:xfrm>
            <a:off x="6321450" y="1618775"/>
            <a:ext cx="1440300" cy="10755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4"/>
          <p:cNvSpPr/>
          <p:nvPr/>
        </p:nvSpPr>
        <p:spPr>
          <a:xfrm>
            <a:off x="6707300" y="1618775"/>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API</a:t>
            </a:r>
            <a:endParaRPr/>
          </a:p>
        </p:txBody>
      </p:sp>
      <p:sp>
        <p:nvSpPr>
          <p:cNvPr id="781" name="Google Shape;781;p84"/>
          <p:cNvSpPr/>
          <p:nvPr/>
        </p:nvSpPr>
        <p:spPr>
          <a:xfrm>
            <a:off x="7498250" y="2935350"/>
            <a:ext cx="1374300" cy="10755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4"/>
          <p:cNvSpPr/>
          <p:nvPr/>
        </p:nvSpPr>
        <p:spPr>
          <a:xfrm>
            <a:off x="7823525" y="2935350"/>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API</a:t>
            </a:r>
            <a:endParaRPr/>
          </a:p>
        </p:txBody>
      </p:sp>
      <p:cxnSp>
        <p:nvCxnSpPr>
          <p:cNvPr id="783" name="Google Shape;783;p84"/>
          <p:cNvCxnSpPr>
            <a:endCxn id="782" idx="0"/>
          </p:cNvCxnSpPr>
          <p:nvPr/>
        </p:nvCxnSpPr>
        <p:spPr>
          <a:xfrm rot="-5400000" flipH="1">
            <a:off x="6858575" y="1718400"/>
            <a:ext cx="1317600" cy="1116300"/>
          </a:xfrm>
          <a:prstGeom prst="bentConnector3">
            <a:avLst>
              <a:gd name="adj1" fmla="val -12481"/>
            </a:avLst>
          </a:prstGeom>
          <a:noFill/>
          <a:ln w="19050" cap="flat" cmpd="sng">
            <a:solidFill>
              <a:schemeClr val="accent5"/>
            </a:solidFill>
            <a:prstDash val="solid"/>
            <a:round/>
            <a:headEnd type="none" w="med" len="med"/>
            <a:tailEnd type="none" w="med" len="med"/>
          </a:ln>
        </p:spPr>
      </p:cxnSp>
      <p:sp>
        <p:nvSpPr>
          <p:cNvPr id="784" name="Google Shape;784;p84"/>
          <p:cNvSpPr/>
          <p:nvPr/>
        </p:nvSpPr>
        <p:spPr>
          <a:xfrm>
            <a:off x="6387500" y="2313575"/>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4"/>
          <p:cNvSpPr/>
          <p:nvPr/>
        </p:nvSpPr>
        <p:spPr>
          <a:xfrm>
            <a:off x="6850250" y="2313575"/>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4"/>
          <p:cNvSpPr/>
          <p:nvPr/>
        </p:nvSpPr>
        <p:spPr>
          <a:xfrm>
            <a:off x="7313000" y="2313575"/>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7" name="Google Shape;787;p84"/>
          <p:cNvCxnSpPr>
            <a:stCxn id="784" idx="0"/>
            <a:endCxn id="786" idx="0"/>
          </p:cNvCxnSpPr>
          <p:nvPr/>
        </p:nvCxnSpPr>
        <p:spPr>
          <a:xfrm rot="-5400000" flipH="1">
            <a:off x="7035200" y="1851125"/>
            <a:ext cx="600" cy="925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788" name="Google Shape;788;p84"/>
          <p:cNvCxnSpPr>
            <a:stCxn id="785" idx="0"/>
          </p:cNvCxnSpPr>
          <p:nvPr/>
        </p:nvCxnSpPr>
        <p:spPr>
          <a:xfrm rot="10800000" flipH="1">
            <a:off x="7035500" y="2070575"/>
            <a:ext cx="1800" cy="243000"/>
          </a:xfrm>
          <a:prstGeom prst="straightConnector1">
            <a:avLst/>
          </a:prstGeom>
          <a:noFill/>
          <a:ln w="9525" cap="flat" cmpd="sng">
            <a:solidFill>
              <a:schemeClr val="dk2"/>
            </a:solidFill>
            <a:prstDash val="solid"/>
            <a:round/>
            <a:headEnd type="none" w="med" len="med"/>
            <a:tailEnd type="none" w="med" len="med"/>
          </a:ln>
        </p:spPr>
      </p:cxnSp>
      <p:sp>
        <p:nvSpPr>
          <p:cNvPr id="789" name="Google Shape;789;p84"/>
          <p:cNvSpPr/>
          <p:nvPr/>
        </p:nvSpPr>
        <p:spPr>
          <a:xfrm>
            <a:off x="7525550" y="3630150"/>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4"/>
          <p:cNvSpPr/>
          <p:nvPr/>
        </p:nvSpPr>
        <p:spPr>
          <a:xfrm>
            <a:off x="7988300" y="3630150"/>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4"/>
          <p:cNvSpPr/>
          <p:nvPr/>
        </p:nvSpPr>
        <p:spPr>
          <a:xfrm>
            <a:off x="8451050" y="3630150"/>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2" name="Google Shape;792;p84"/>
          <p:cNvCxnSpPr>
            <a:stCxn id="789" idx="0"/>
            <a:endCxn id="791" idx="0"/>
          </p:cNvCxnSpPr>
          <p:nvPr/>
        </p:nvCxnSpPr>
        <p:spPr>
          <a:xfrm rot="-5400000" flipH="1">
            <a:off x="8173250" y="3167700"/>
            <a:ext cx="600" cy="925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793" name="Google Shape;793;p84"/>
          <p:cNvCxnSpPr>
            <a:stCxn id="790" idx="0"/>
          </p:cNvCxnSpPr>
          <p:nvPr/>
        </p:nvCxnSpPr>
        <p:spPr>
          <a:xfrm rot="10800000" flipH="1">
            <a:off x="8173550" y="3387150"/>
            <a:ext cx="1800" cy="243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animEffect transition="in" filter="fade">
                                      <p:cBhvr>
                                        <p:cTn id="7" dur="1"/>
                                        <p:tgtEl>
                                          <p:spTgt spid="779"/>
                                        </p:tgtEl>
                                      </p:cBhvr>
                                    </p:animEffect>
                                  </p:childTnLst>
                                </p:cTn>
                              </p:par>
                              <p:par>
                                <p:cTn id="8" presetID="10" presetClass="entr" presetSubtype="0" fill="hold" nodeType="withEffect">
                                  <p:stCondLst>
                                    <p:cond delay="0"/>
                                  </p:stCondLst>
                                  <p:childTnLst>
                                    <p:set>
                                      <p:cBhvr>
                                        <p:cTn id="9" dur="1" fill="hold">
                                          <p:stCondLst>
                                            <p:cond delay="0"/>
                                          </p:stCondLst>
                                        </p:cTn>
                                        <p:tgtEl>
                                          <p:spTgt spid="780"/>
                                        </p:tgtEl>
                                        <p:attrNameLst>
                                          <p:attrName>style.visibility</p:attrName>
                                        </p:attrNameLst>
                                      </p:cBhvr>
                                      <p:to>
                                        <p:strVal val="visible"/>
                                      </p:to>
                                    </p:set>
                                    <p:animEffect transition="in" filter="fade">
                                      <p:cBhvr>
                                        <p:cTn id="10" dur="1"/>
                                        <p:tgtEl>
                                          <p:spTgt spid="780"/>
                                        </p:tgtEl>
                                      </p:cBhvr>
                                    </p:animEffect>
                                  </p:childTnLst>
                                </p:cTn>
                              </p:par>
                              <p:par>
                                <p:cTn id="11" presetID="10" presetClass="entr" presetSubtype="0" fill="hold" nodeType="withEffect">
                                  <p:stCondLst>
                                    <p:cond delay="0"/>
                                  </p:stCondLst>
                                  <p:childTnLst>
                                    <p:set>
                                      <p:cBhvr>
                                        <p:cTn id="12" dur="1" fill="hold">
                                          <p:stCondLst>
                                            <p:cond delay="0"/>
                                          </p:stCondLst>
                                        </p:cTn>
                                        <p:tgtEl>
                                          <p:spTgt spid="782"/>
                                        </p:tgtEl>
                                        <p:attrNameLst>
                                          <p:attrName>style.visibility</p:attrName>
                                        </p:attrNameLst>
                                      </p:cBhvr>
                                      <p:to>
                                        <p:strVal val="visible"/>
                                      </p:to>
                                    </p:set>
                                    <p:animEffect transition="in" filter="fade">
                                      <p:cBhvr>
                                        <p:cTn id="13" dur="1"/>
                                        <p:tgtEl>
                                          <p:spTgt spid="782"/>
                                        </p:tgtEl>
                                      </p:cBhvr>
                                    </p:animEffect>
                                  </p:childTnLst>
                                </p:cTn>
                              </p:par>
                              <p:par>
                                <p:cTn id="14" presetID="10" presetClass="entr" presetSubtype="0" fill="hold" nodeType="withEffect">
                                  <p:stCondLst>
                                    <p:cond delay="0"/>
                                  </p:stCondLst>
                                  <p:childTnLst>
                                    <p:set>
                                      <p:cBhvr>
                                        <p:cTn id="15" dur="1" fill="hold">
                                          <p:stCondLst>
                                            <p:cond delay="0"/>
                                          </p:stCondLst>
                                        </p:cTn>
                                        <p:tgtEl>
                                          <p:spTgt spid="783"/>
                                        </p:tgtEl>
                                        <p:attrNameLst>
                                          <p:attrName>style.visibility</p:attrName>
                                        </p:attrNameLst>
                                      </p:cBhvr>
                                      <p:to>
                                        <p:strVal val="visible"/>
                                      </p:to>
                                    </p:set>
                                    <p:animEffect transition="in" filter="fade">
                                      <p:cBhvr>
                                        <p:cTn id="16" dur="1"/>
                                        <p:tgtEl>
                                          <p:spTgt spid="783"/>
                                        </p:tgtEl>
                                      </p:cBhvr>
                                    </p:animEffect>
                                  </p:childTnLst>
                                </p:cTn>
                              </p:par>
                              <p:par>
                                <p:cTn id="17" presetID="10" presetClass="entr" presetSubtype="0" fill="hold" nodeType="withEffect">
                                  <p:stCondLst>
                                    <p:cond delay="0"/>
                                  </p:stCondLst>
                                  <p:childTnLst>
                                    <p:set>
                                      <p:cBhvr>
                                        <p:cTn id="18" dur="1" fill="hold">
                                          <p:stCondLst>
                                            <p:cond delay="0"/>
                                          </p:stCondLst>
                                        </p:cTn>
                                        <p:tgtEl>
                                          <p:spTgt spid="781"/>
                                        </p:tgtEl>
                                        <p:attrNameLst>
                                          <p:attrName>style.visibility</p:attrName>
                                        </p:attrNameLst>
                                      </p:cBhvr>
                                      <p:to>
                                        <p:strVal val="visible"/>
                                      </p:to>
                                    </p:set>
                                    <p:animEffect transition="in" filter="fade">
                                      <p:cBhvr>
                                        <p:cTn id="19" dur="1"/>
                                        <p:tgtEl>
                                          <p:spTgt spid="7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84"/>
                                        </p:tgtEl>
                                        <p:attrNameLst>
                                          <p:attrName>style.visibility</p:attrName>
                                        </p:attrNameLst>
                                      </p:cBhvr>
                                      <p:to>
                                        <p:strVal val="visible"/>
                                      </p:to>
                                    </p:set>
                                    <p:animEffect transition="in" filter="fade">
                                      <p:cBhvr>
                                        <p:cTn id="24" dur="1"/>
                                        <p:tgtEl>
                                          <p:spTgt spid="784"/>
                                        </p:tgtEl>
                                      </p:cBhvr>
                                    </p:animEffect>
                                  </p:childTnLst>
                                </p:cTn>
                              </p:par>
                              <p:par>
                                <p:cTn id="25" presetID="10" presetClass="entr" presetSubtype="0" fill="hold" nodeType="withEffect">
                                  <p:stCondLst>
                                    <p:cond delay="0"/>
                                  </p:stCondLst>
                                  <p:childTnLst>
                                    <p:set>
                                      <p:cBhvr>
                                        <p:cTn id="26" dur="1" fill="hold">
                                          <p:stCondLst>
                                            <p:cond delay="0"/>
                                          </p:stCondLst>
                                        </p:cTn>
                                        <p:tgtEl>
                                          <p:spTgt spid="785"/>
                                        </p:tgtEl>
                                        <p:attrNameLst>
                                          <p:attrName>style.visibility</p:attrName>
                                        </p:attrNameLst>
                                      </p:cBhvr>
                                      <p:to>
                                        <p:strVal val="visible"/>
                                      </p:to>
                                    </p:set>
                                    <p:animEffect transition="in" filter="fade">
                                      <p:cBhvr>
                                        <p:cTn id="27" dur="1"/>
                                        <p:tgtEl>
                                          <p:spTgt spid="785"/>
                                        </p:tgtEl>
                                      </p:cBhvr>
                                    </p:animEffect>
                                  </p:childTnLst>
                                </p:cTn>
                              </p:par>
                              <p:par>
                                <p:cTn id="28" presetID="10" presetClass="entr" presetSubtype="0" fill="hold" nodeType="withEffect">
                                  <p:stCondLst>
                                    <p:cond delay="0"/>
                                  </p:stCondLst>
                                  <p:childTnLst>
                                    <p:set>
                                      <p:cBhvr>
                                        <p:cTn id="29" dur="1" fill="hold">
                                          <p:stCondLst>
                                            <p:cond delay="0"/>
                                          </p:stCondLst>
                                        </p:cTn>
                                        <p:tgtEl>
                                          <p:spTgt spid="786"/>
                                        </p:tgtEl>
                                        <p:attrNameLst>
                                          <p:attrName>style.visibility</p:attrName>
                                        </p:attrNameLst>
                                      </p:cBhvr>
                                      <p:to>
                                        <p:strVal val="visible"/>
                                      </p:to>
                                    </p:set>
                                    <p:animEffect transition="in" filter="fade">
                                      <p:cBhvr>
                                        <p:cTn id="30" dur="1"/>
                                        <p:tgtEl>
                                          <p:spTgt spid="786"/>
                                        </p:tgtEl>
                                      </p:cBhvr>
                                    </p:animEffect>
                                  </p:childTnLst>
                                </p:cTn>
                              </p:par>
                              <p:par>
                                <p:cTn id="31" presetID="10" presetClass="entr" presetSubtype="0" fill="hold" nodeType="withEffect">
                                  <p:stCondLst>
                                    <p:cond delay="0"/>
                                  </p:stCondLst>
                                  <p:childTnLst>
                                    <p:set>
                                      <p:cBhvr>
                                        <p:cTn id="32" dur="1" fill="hold">
                                          <p:stCondLst>
                                            <p:cond delay="0"/>
                                          </p:stCondLst>
                                        </p:cTn>
                                        <p:tgtEl>
                                          <p:spTgt spid="787"/>
                                        </p:tgtEl>
                                        <p:attrNameLst>
                                          <p:attrName>style.visibility</p:attrName>
                                        </p:attrNameLst>
                                      </p:cBhvr>
                                      <p:to>
                                        <p:strVal val="visible"/>
                                      </p:to>
                                    </p:set>
                                    <p:animEffect transition="in" filter="fade">
                                      <p:cBhvr>
                                        <p:cTn id="33" dur="1"/>
                                        <p:tgtEl>
                                          <p:spTgt spid="787"/>
                                        </p:tgtEl>
                                      </p:cBhvr>
                                    </p:animEffect>
                                  </p:childTnLst>
                                </p:cTn>
                              </p:par>
                              <p:par>
                                <p:cTn id="34" presetID="10" presetClass="entr" presetSubtype="0" fill="hold" nodeType="withEffect">
                                  <p:stCondLst>
                                    <p:cond delay="0"/>
                                  </p:stCondLst>
                                  <p:childTnLst>
                                    <p:set>
                                      <p:cBhvr>
                                        <p:cTn id="35" dur="1" fill="hold">
                                          <p:stCondLst>
                                            <p:cond delay="0"/>
                                          </p:stCondLst>
                                        </p:cTn>
                                        <p:tgtEl>
                                          <p:spTgt spid="788"/>
                                        </p:tgtEl>
                                        <p:attrNameLst>
                                          <p:attrName>style.visibility</p:attrName>
                                        </p:attrNameLst>
                                      </p:cBhvr>
                                      <p:to>
                                        <p:strVal val="visible"/>
                                      </p:to>
                                    </p:set>
                                    <p:animEffect transition="in" filter="fade">
                                      <p:cBhvr>
                                        <p:cTn id="36" dur="1"/>
                                        <p:tgtEl>
                                          <p:spTgt spid="788"/>
                                        </p:tgtEl>
                                      </p:cBhvr>
                                    </p:animEffect>
                                  </p:childTnLst>
                                </p:cTn>
                              </p:par>
                              <p:par>
                                <p:cTn id="37" presetID="10" presetClass="entr" presetSubtype="0" fill="hold" nodeType="withEffect">
                                  <p:stCondLst>
                                    <p:cond delay="0"/>
                                  </p:stCondLst>
                                  <p:childTnLst>
                                    <p:set>
                                      <p:cBhvr>
                                        <p:cTn id="38" dur="1" fill="hold">
                                          <p:stCondLst>
                                            <p:cond delay="0"/>
                                          </p:stCondLst>
                                        </p:cTn>
                                        <p:tgtEl>
                                          <p:spTgt spid="789"/>
                                        </p:tgtEl>
                                        <p:attrNameLst>
                                          <p:attrName>style.visibility</p:attrName>
                                        </p:attrNameLst>
                                      </p:cBhvr>
                                      <p:to>
                                        <p:strVal val="visible"/>
                                      </p:to>
                                    </p:set>
                                    <p:animEffect transition="in" filter="fade">
                                      <p:cBhvr>
                                        <p:cTn id="39" dur="1"/>
                                        <p:tgtEl>
                                          <p:spTgt spid="789"/>
                                        </p:tgtEl>
                                      </p:cBhvr>
                                    </p:animEffect>
                                  </p:childTnLst>
                                </p:cTn>
                              </p:par>
                              <p:par>
                                <p:cTn id="40" presetID="10" presetClass="entr" presetSubtype="0" fill="hold" nodeType="withEffect">
                                  <p:stCondLst>
                                    <p:cond delay="0"/>
                                  </p:stCondLst>
                                  <p:childTnLst>
                                    <p:set>
                                      <p:cBhvr>
                                        <p:cTn id="41" dur="1" fill="hold">
                                          <p:stCondLst>
                                            <p:cond delay="0"/>
                                          </p:stCondLst>
                                        </p:cTn>
                                        <p:tgtEl>
                                          <p:spTgt spid="790"/>
                                        </p:tgtEl>
                                        <p:attrNameLst>
                                          <p:attrName>style.visibility</p:attrName>
                                        </p:attrNameLst>
                                      </p:cBhvr>
                                      <p:to>
                                        <p:strVal val="visible"/>
                                      </p:to>
                                    </p:set>
                                    <p:animEffect transition="in" filter="fade">
                                      <p:cBhvr>
                                        <p:cTn id="42" dur="1"/>
                                        <p:tgtEl>
                                          <p:spTgt spid="790"/>
                                        </p:tgtEl>
                                      </p:cBhvr>
                                    </p:animEffect>
                                  </p:childTnLst>
                                </p:cTn>
                              </p:par>
                              <p:par>
                                <p:cTn id="43" presetID="10" presetClass="entr" presetSubtype="0" fill="hold" nodeType="withEffect">
                                  <p:stCondLst>
                                    <p:cond delay="0"/>
                                  </p:stCondLst>
                                  <p:childTnLst>
                                    <p:set>
                                      <p:cBhvr>
                                        <p:cTn id="44" dur="1" fill="hold">
                                          <p:stCondLst>
                                            <p:cond delay="0"/>
                                          </p:stCondLst>
                                        </p:cTn>
                                        <p:tgtEl>
                                          <p:spTgt spid="791"/>
                                        </p:tgtEl>
                                        <p:attrNameLst>
                                          <p:attrName>style.visibility</p:attrName>
                                        </p:attrNameLst>
                                      </p:cBhvr>
                                      <p:to>
                                        <p:strVal val="visible"/>
                                      </p:to>
                                    </p:set>
                                    <p:animEffect transition="in" filter="fade">
                                      <p:cBhvr>
                                        <p:cTn id="45" dur="1"/>
                                        <p:tgtEl>
                                          <p:spTgt spid="791"/>
                                        </p:tgtEl>
                                      </p:cBhvr>
                                    </p:animEffect>
                                  </p:childTnLst>
                                </p:cTn>
                              </p:par>
                              <p:par>
                                <p:cTn id="46" presetID="10" presetClass="entr" presetSubtype="0" fill="hold" nodeType="withEffect">
                                  <p:stCondLst>
                                    <p:cond delay="0"/>
                                  </p:stCondLst>
                                  <p:childTnLst>
                                    <p:set>
                                      <p:cBhvr>
                                        <p:cTn id="47" dur="1" fill="hold">
                                          <p:stCondLst>
                                            <p:cond delay="0"/>
                                          </p:stCondLst>
                                        </p:cTn>
                                        <p:tgtEl>
                                          <p:spTgt spid="792"/>
                                        </p:tgtEl>
                                        <p:attrNameLst>
                                          <p:attrName>style.visibility</p:attrName>
                                        </p:attrNameLst>
                                      </p:cBhvr>
                                      <p:to>
                                        <p:strVal val="visible"/>
                                      </p:to>
                                    </p:set>
                                    <p:animEffect transition="in" filter="fade">
                                      <p:cBhvr>
                                        <p:cTn id="48" dur="1"/>
                                        <p:tgtEl>
                                          <p:spTgt spid="792"/>
                                        </p:tgtEl>
                                      </p:cBhvr>
                                    </p:animEffect>
                                  </p:childTnLst>
                                </p:cTn>
                              </p:par>
                              <p:par>
                                <p:cTn id="49" presetID="10" presetClass="entr" presetSubtype="0" fill="hold" nodeType="withEffect">
                                  <p:stCondLst>
                                    <p:cond delay="0"/>
                                  </p:stCondLst>
                                  <p:childTnLst>
                                    <p:set>
                                      <p:cBhvr>
                                        <p:cTn id="50" dur="1" fill="hold">
                                          <p:stCondLst>
                                            <p:cond delay="0"/>
                                          </p:stCondLst>
                                        </p:cTn>
                                        <p:tgtEl>
                                          <p:spTgt spid="793"/>
                                        </p:tgtEl>
                                        <p:attrNameLst>
                                          <p:attrName>style.visibility</p:attrName>
                                        </p:attrNameLst>
                                      </p:cBhvr>
                                      <p:to>
                                        <p:strVal val="visible"/>
                                      </p:to>
                                    </p:set>
                                    <p:animEffect transition="in" filter="fade">
                                      <p:cBhvr>
                                        <p:cTn id="51" dur="1"/>
                                        <p:tgtEl>
                                          <p:spTgt spid="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85"/>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Testing Stages</a:t>
            </a:r>
            <a:endParaRPr/>
          </a:p>
        </p:txBody>
      </p:sp>
      <p:sp>
        <p:nvSpPr>
          <p:cNvPr id="799" name="Google Shape;799;p85"/>
          <p:cNvSpPr txBox="1">
            <a:spLocks noGrp="1"/>
          </p:cNvSpPr>
          <p:nvPr>
            <p:ph type="body" idx="1"/>
          </p:nvPr>
        </p:nvSpPr>
        <p:spPr>
          <a:xfrm>
            <a:off x="468900" y="1282400"/>
            <a:ext cx="5518200" cy="3480300"/>
          </a:xfrm>
          <a:prstGeom prst="rect">
            <a:avLst/>
          </a:prstGeom>
        </p:spPr>
        <p:txBody>
          <a:bodyPr spcFirstLastPara="1" wrap="square" lIns="91425" tIns="45700" rIns="91425" bIns="45700" anchor="t" anchorCtr="0">
            <a:noAutofit/>
          </a:bodyPr>
          <a:lstStyle/>
          <a:p>
            <a:pPr marL="457200" marR="0" lvl="0" indent="-419100" algn="l" rtl="0">
              <a:lnSpc>
                <a:spcPct val="100000"/>
              </a:lnSpc>
              <a:spcBef>
                <a:spcPts val="600"/>
              </a:spcBef>
              <a:spcAft>
                <a:spcPts val="0"/>
              </a:spcAft>
              <a:buClr>
                <a:schemeClr val="dk1"/>
              </a:buClr>
              <a:buSzPts val="3000"/>
              <a:buFont typeface="Arial"/>
              <a:buChar char="•"/>
            </a:pPr>
            <a:r>
              <a:rPr lang="sv-SE"/>
              <a:t>Unit Testing</a:t>
            </a:r>
            <a:endParaRPr/>
          </a:p>
          <a:p>
            <a:pPr marL="914400" marR="0" lvl="1" indent="-368300" algn="l" rtl="0">
              <a:lnSpc>
                <a:spcPct val="100000"/>
              </a:lnSpc>
              <a:spcBef>
                <a:spcPts val="0"/>
              </a:spcBef>
              <a:spcAft>
                <a:spcPts val="0"/>
              </a:spcAft>
              <a:buSzPts val="2200"/>
              <a:buChar char="•"/>
            </a:pPr>
            <a:r>
              <a:rPr lang="sv-SE"/>
              <a:t>Do the methods of a class work? </a:t>
            </a:r>
            <a:endParaRPr/>
          </a:p>
          <a:p>
            <a:pPr marL="457200" marR="0" lvl="0" indent="-393700" algn="l" rtl="0">
              <a:lnSpc>
                <a:spcPct val="100000"/>
              </a:lnSpc>
              <a:spcBef>
                <a:spcPts val="0"/>
              </a:spcBef>
              <a:spcAft>
                <a:spcPts val="0"/>
              </a:spcAft>
              <a:buSzPts val="2600"/>
              <a:buChar char="•"/>
            </a:pPr>
            <a:r>
              <a:rPr lang="sv-SE"/>
              <a:t>System Testing</a:t>
            </a:r>
            <a:endParaRPr/>
          </a:p>
          <a:p>
            <a:pPr marL="914400" marR="0" lvl="1" indent="-368300" algn="l" rtl="0">
              <a:lnSpc>
                <a:spcPct val="100000"/>
              </a:lnSpc>
              <a:spcBef>
                <a:spcPts val="0"/>
              </a:spcBef>
              <a:spcAft>
                <a:spcPts val="0"/>
              </a:spcAft>
              <a:buSzPts val="2200"/>
              <a:buChar char="•"/>
            </a:pPr>
            <a:r>
              <a:rPr lang="sv-SE"/>
              <a:t>Subsystem Integration Testing</a:t>
            </a:r>
            <a:endParaRPr/>
          </a:p>
          <a:p>
            <a:pPr marL="1371600" marR="0" lvl="2" indent="-342900" algn="l" rtl="0">
              <a:lnSpc>
                <a:spcPct val="100000"/>
              </a:lnSpc>
              <a:spcBef>
                <a:spcPts val="0"/>
              </a:spcBef>
              <a:spcAft>
                <a:spcPts val="0"/>
              </a:spcAft>
              <a:buSzPts val="1800"/>
              <a:buChar char="•"/>
            </a:pPr>
            <a:r>
              <a:rPr lang="sv-SE"/>
              <a:t>Do the collected units work?</a:t>
            </a:r>
            <a:endParaRPr/>
          </a:p>
          <a:p>
            <a:pPr marL="914400" marR="0" lvl="1" indent="-368300" algn="l" rtl="0">
              <a:lnSpc>
                <a:spcPct val="100000"/>
              </a:lnSpc>
              <a:spcBef>
                <a:spcPts val="0"/>
              </a:spcBef>
              <a:spcAft>
                <a:spcPts val="0"/>
              </a:spcAft>
              <a:buSzPts val="2200"/>
              <a:buChar char="•"/>
            </a:pPr>
            <a:r>
              <a:rPr lang="sv-SE"/>
              <a:t>System Integration Testing</a:t>
            </a:r>
            <a:endParaRPr/>
          </a:p>
          <a:p>
            <a:pPr marL="1371600" marR="0" lvl="2" indent="-342900" algn="l" rtl="0">
              <a:lnSpc>
                <a:spcPct val="100000"/>
              </a:lnSpc>
              <a:spcBef>
                <a:spcPts val="0"/>
              </a:spcBef>
              <a:spcAft>
                <a:spcPts val="0"/>
              </a:spcAft>
              <a:buSzPts val="1800"/>
              <a:buChar char="•"/>
            </a:pPr>
            <a:r>
              <a:rPr lang="sv-SE"/>
              <a:t>Do the collected subsystems work?</a:t>
            </a:r>
            <a:endParaRPr/>
          </a:p>
          <a:p>
            <a:pPr marL="914400" marR="0" lvl="1" indent="-368300" algn="l" rtl="0">
              <a:lnSpc>
                <a:spcPct val="100000"/>
              </a:lnSpc>
              <a:spcBef>
                <a:spcPts val="0"/>
              </a:spcBef>
              <a:spcAft>
                <a:spcPts val="0"/>
              </a:spcAft>
              <a:buSzPts val="2200"/>
              <a:buChar char="•"/>
            </a:pPr>
            <a:r>
              <a:rPr lang="sv-SE"/>
              <a:t>UI Testing</a:t>
            </a:r>
            <a:endParaRPr/>
          </a:p>
          <a:p>
            <a:pPr marL="1371600" marR="0" lvl="2" indent="-342900" algn="l" rtl="0">
              <a:lnSpc>
                <a:spcPct val="100000"/>
              </a:lnSpc>
              <a:spcBef>
                <a:spcPts val="0"/>
              </a:spcBef>
              <a:spcAft>
                <a:spcPts val="0"/>
              </a:spcAft>
              <a:buSzPts val="1800"/>
              <a:buChar char="•"/>
            </a:pPr>
            <a:r>
              <a:rPr lang="sv-SE"/>
              <a:t>Does interaction through UIs work?</a:t>
            </a:r>
            <a:endParaRPr/>
          </a:p>
        </p:txBody>
      </p:sp>
      <p:sp>
        <p:nvSpPr>
          <p:cNvPr id="800" name="Google Shape;800;p85"/>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134</a:t>
            </a:fld>
            <a:endParaRPr/>
          </a:p>
        </p:txBody>
      </p:sp>
      <p:sp>
        <p:nvSpPr>
          <p:cNvPr id="801" name="Google Shape;801;p85"/>
          <p:cNvSpPr/>
          <p:nvPr/>
        </p:nvSpPr>
        <p:spPr>
          <a:xfrm>
            <a:off x="6321450" y="928650"/>
            <a:ext cx="2597100" cy="3286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6640325" y="928650"/>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API</a:t>
            </a:r>
            <a:endParaRPr/>
          </a:p>
        </p:txBody>
      </p:sp>
      <p:sp>
        <p:nvSpPr>
          <p:cNvPr id="803" name="Google Shape;803;p85"/>
          <p:cNvSpPr/>
          <p:nvPr/>
        </p:nvSpPr>
        <p:spPr>
          <a:xfrm>
            <a:off x="7388788" y="928650"/>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GUI</a:t>
            </a:r>
            <a:endParaRPr/>
          </a:p>
        </p:txBody>
      </p:sp>
      <p:sp>
        <p:nvSpPr>
          <p:cNvPr id="804" name="Google Shape;804;p85"/>
          <p:cNvSpPr/>
          <p:nvPr/>
        </p:nvSpPr>
        <p:spPr>
          <a:xfrm>
            <a:off x="8137275" y="928650"/>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CLI</a:t>
            </a:r>
            <a:endParaRPr/>
          </a:p>
        </p:txBody>
      </p:sp>
      <p:sp>
        <p:nvSpPr>
          <p:cNvPr id="805" name="Google Shape;805;p85"/>
          <p:cNvSpPr/>
          <p:nvPr/>
        </p:nvSpPr>
        <p:spPr>
          <a:xfrm>
            <a:off x="6321450" y="1618775"/>
            <a:ext cx="1440300" cy="10755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5"/>
          <p:cNvSpPr/>
          <p:nvPr/>
        </p:nvSpPr>
        <p:spPr>
          <a:xfrm>
            <a:off x="6707300" y="1618775"/>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API</a:t>
            </a:r>
            <a:endParaRPr/>
          </a:p>
        </p:txBody>
      </p:sp>
      <p:sp>
        <p:nvSpPr>
          <p:cNvPr id="807" name="Google Shape;807;p85"/>
          <p:cNvSpPr/>
          <p:nvPr/>
        </p:nvSpPr>
        <p:spPr>
          <a:xfrm>
            <a:off x="7498250" y="2935350"/>
            <a:ext cx="1374300" cy="10755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5"/>
          <p:cNvSpPr/>
          <p:nvPr/>
        </p:nvSpPr>
        <p:spPr>
          <a:xfrm>
            <a:off x="7823525" y="2935350"/>
            <a:ext cx="504000" cy="380700"/>
          </a:xfrm>
          <a:prstGeom prst="rect">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API</a:t>
            </a:r>
            <a:endParaRPr/>
          </a:p>
        </p:txBody>
      </p:sp>
      <p:cxnSp>
        <p:nvCxnSpPr>
          <p:cNvPr id="809" name="Google Shape;809;p85"/>
          <p:cNvCxnSpPr>
            <a:endCxn id="808" idx="0"/>
          </p:cNvCxnSpPr>
          <p:nvPr/>
        </p:nvCxnSpPr>
        <p:spPr>
          <a:xfrm rot="-5400000" flipH="1">
            <a:off x="6858575" y="1718400"/>
            <a:ext cx="1317600" cy="1116300"/>
          </a:xfrm>
          <a:prstGeom prst="bentConnector3">
            <a:avLst>
              <a:gd name="adj1" fmla="val -12481"/>
            </a:avLst>
          </a:prstGeom>
          <a:noFill/>
          <a:ln w="19050" cap="flat" cmpd="sng">
            <a:solidFill>
              <a:schemeClr val="accent5"/>
            </a:solidFill>
            <a:prstDash val="solid"/>
            <a:round/>
            <a:headEnd type="none" w="med" len="med"/>
            <a:tailEnd type="none" w="med" len="med"/>
          </a:ln>
        </p:spPr>
      </p:cxnSp>
      <p:sp>
        <p:nvSpPr>
          <p:cNvPr id="810" name="Google Shape;810;p85"/>
          <p:cNvSpPr/>
          <p:nvPr/>
        </p:nvSpPr>
        <p:spPr>
          <a:xfrm>
            <a:off x="6387500" y="2313575"/>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5"/>
          <p:cNvSpPr/>
          <p:nvPr/>
        </p:nvSpPr>
        <p:spPr>
          <a:xfrm>
            <a:off x="6850250" y="2313575"/>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5"/>
          <p:cNvSpPr/>
          <p:nvPr/>
        </p:nvSpPr>
        <p:spPr>
          <a:xfrm>
            <a:off x="7313000" y="2313575"/>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3" name="Google Shape;813;p85"/>
          <p:cNvCxnSpPr>
            <a:stCxn id="810" idx="0"/>
            <a:endCxn id="812" idx="0"/>
          </p:cNvCxnSpPr>
          <p:nvPr/>
        </p:nvCxnSpPr>
        <p:spPr>
          <a:xfrm rot="-5400000" flipH="1">
            <a:off x="7035200" y="1851125"/>
            <a:ext cx="600" cy="925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814" name="Google Shape;814;p85"/>
          <p:cNvCxnSpPr>
            <a:stCxn id="811" idx="0"/>
          </p:cNvCxnSpPr>
          <p:nvPr/>
        </p:nvCxnSpPr>
        <p:spPr>
          <a:xfrm rot="10800000" flipH="1">
            <a:off x="7035500" y="2070575"/>
            <a:ext cx="1800" cy="243000"/>
          </a:xfrm>
          <a:prstGeom prst="straightConnector1">
            <a:avLst/>
          </a:prstGeom>
          <a:noFill/>
          <a:ln w="9525" cap="flat" cmpd="sng">
            <a:solidFill>
              <a:schemeClr val="dk2"/>
            </a:solidFill>
            <a:prstDash val="solid"/>
            <a:round/>
            <a:headEnd type="none" w="med" len="med"/>
            <a:tailEnd type="none" w="med" len="med"/>
          </a:ln>
        </p:spPr>
      </p:cxnSp>
      <p:sp>
        <p:nvSpPr>
          <p:cNvPr id="815" name="Google Shape;815;p85"/>
          <p:cNvSpPr/>
          <p:nvPr/>
        </p:nvSpPr>
        <p:spPr>
          <a:xfrm>
            <a:off x="7525550" y="3630150"/>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5"/>
          <p:cNvSpPr/>
          <p:nvPr/>
        </p:nvSpPr>
        <p:spPr>
          <a:xfrm>
            <a:off x="7988300" y="3630150"/>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5"/>
          <p:cNvSpPr/>
          <p:nvPr/>
        </p:nvSpPr>
        <p:spPr>
          <a:xfrm>
            <a:off x="8451050" y="3630150"/>
            <a:ext cx="370500" cy="38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 name="Google Shape;818;p85"/>
          <p:cNvCxnSpPr>
            <a:stCxn id="815" idx="0"/>
            <a:endCxn id="817" idx="0"/>
          </p:cNvCxnSpPr>
          <p:nvPr/>
        </p:nvCxnSpPr>
        <p:spPr>
          <a:xfrm rot="-5400000" flipH="1">
            <a:off x="8173250" y="3167700"/>
            <a:ext cx="600" cy="925500"/>
          </a:xfrm>
          <a:prstGeom prst="bentConnector3">
            <a:avLst>
              <a:gd name="adj1" fmla="val -39687500"/>
            </a:avLst>
          </a:prstGeom>
          <a:noFill/>
          <a:ln w="9525" cap="flat" cmpd="sng">
            <a:solidFill>
              <a:schemeClr val="dk2"/>
            </a:solidFill>
            <a:prstDash val="solid"/>
            <a:round/>
            <a:headEnd type="none" w="med" len="med"/>
            <a:tailEnd type="none" w="med" len="med"/>
          </a:ln>
        </p:spPr>
      </p:cxnSp>
      <p:cxnSp>
        <p:nvCxnSpPr>
          <p:cNvPr id="819" name="Google Shape;819;p85"/>
          <p:cNvCxnSpPr>
            <a:stCxn id="816" idx="0"/>
          </p:cNvCxnSpPr>
          <p:nvPr/>
        </p:nvCxnSpPr>
        <p:spPr>
          <a:xfrm rot="10800000" flipH="1">
            <a:off x="8173550" y="3387150"/>
            <a:ext cx="1800" cy="243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5"/>
                                        </p:tgtEl>
                                        <p:attrNameLst>
                                          <p:attrName>style.visibility</p:attrName>
                                        </p:attrNameLst>
                                      </p:cBhvr>
                                      <p:to>
                                        <p:strVal val="visible"/>
                                      </p:to>
                                    </p:set>
                                    <p:animEffect transition="in" filter="fade">
                                      <p:cBhvr>
                                        <p:cTn id="7" dur="1"/>
                                        <p:tgtEl>
                                          <p:spTgt spid="805"/>
                                        </p:tgtEl>
                                      </p:cBhvr>
                                    </p:animEffect>
                                  </p:childTnLst>
                                </p:cTn>
                              </p:par>
                              <p:par>
                                <p:cTn id="8" presetID="10" presetClass="entr" presetSubtype="0" fill="hold" nodeType="withEffect">
                                  <p:stCondLst>
                                    <p:cond delay="0"/>
                                  </p:stCondLst>
                                  <p:childTnLst>
                                    <p:set>
                                      <p:cBhvr>
                                        <p:cTn id="9" dur="1" fill="hold">
                                          <p:stCondLst>
                                            <p:cond delay="0"/>
                                          </p:stCondLst>
                                        </p:cTn>
                                        <p:tgtEl>
                                          <p:spTgt spid="806"/>
                                        </p:tgtEl>
                                        <p:attrNameLst>
                                          <p:attrName>style.visibility</p:attrName>
                                        </p:attrNameLst>
                                      </p:cBhvr>
                                      <p:to>
                                        <p:strVal val="visible"/>
                                      </p:to>
                                    </p:set>
                                    <p:animEffect transition="in" filter="fade">
                                      <p:cBhvr>
                                        <p:cTn id="10" dur="1"/>
                                        <p:tgtEl>
                                          <p:spTgt spid="806"/>
                                        </p:tgtEl>
                                      </p:cBhvr>
                                    </p:animEffect>
                                  </p:childTnLst>
                                </p:cTn>
                              </p:par>
                              <p:par>
                                <p:cTn id="11" presetID="10" presetClass="entr" presetSubtype="0" fill="hold" nodeType="withEffect">
                                  <p:stCondLst>
                                    <p:cond delay="0"/>
                                  </p:stCondLst>
                                  <p:childTnLst>
                                    <p:set>
                                      <p:cBhvr>
                                        <p:cTn id="12" dur="1" fill="hold">
                                          <p:stCondLst>
                                            <p:cond delay="0"/>
                                          </p:stCondLst>
                                        </p:cTn>
                                        <p:tgtEl>
                                          <p:spTgt spid="807"/>
                                        </p:tgtEl>
                                        <p:attrNameLst>
                                          <p:attrName>style.visibility</p:attrName>
                                        </p:attrNameLst>
                                      </p:cBhvr>
                                      <p:to>
                                        <p:strVal val="visible"/>
                                      </p:to>
                                    </p:set>
                                    <p:animEffect transition="in" filter="fade">
                                      <p:cBhvr>
                                        <p:cTn id="13" dur="1"/>
                                        <p:tgtEl>
                                          <p:spTgt spid="807"/>
                                        </p:tgtEl>
                                      </p:cBhvr>
                                    </p:animEffect>
                                  </p:childTnLst>
                                </p:cTn>
                              </p:par>
                              <p:par>
                                <p:cTn id="14" presetID="10" presetClass="entr" presetSubtype="0" fill="hold" nodeType="withEffect">
                                  <p:stCondLst>
                                    <p:cond delay="0"/>
                                  </p:stCondLst>
                                  <p:childTnLst>
                                    <p:set>
                                      <p:cBhvr>
                                        <p:cTn id="15" dur="1" fill="hold">
                                          <p:stCondLst>
                                            <p:cond delay="0"/>
                                          </p:stCondLst>
                                        </p:cTn>
                                        <p:tgtEl>
                                          <p:spTgt spid="808"/>
                                        </p:tgtEl>
                                        <p:attrNameLst>
                                          <p:attrName>style.visibility</p:attrName>
                                        </p:attrNameLst>
                                      </p:cBhvr>
                                      <p:to>
                                        <p:strVal val="visible"/>
                                      </p:to>
                                    </p:set>
                                    <p:animEffect transition="in" filter="fade">
                                      <p:cBhvr>
                                        <p:cTn id="16" dur="1"/>
                                        <p:tgtEl>
                                          <p:spTgt spid="80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01"/>
                                        </p:tgtEl>
                                        <p:attrNameLst>
                                          <p:attrName>style.visibility</p:attrName>
                                        </p:attrNameLst>
                                      </p:cBhvr>
                                      <p:to>
                                        <p:strVal val="visible"/>
                                      </p:to>
                                    </p:set>
                                    <p:animEffect transition="in" filter="fade">
                                      <p:cBhvr>
                                        <p:cTn id="21" dur="1"/>
                                        <p:tgtEl>
                                          <p:spTgt spid="801"/>
                                        </p:tgtEl>
                                      </p:cBhvr>
                                    </p:animEffect>
                                  </p:childTnLst>
                                </p:cTn>
                              </p:par>
                              <p:par>
                                <p:cTn id="22" presetID="10" presetClass="entr" presetSubtype="0" fill="hold" nodeType="withEffect">
                                  <p:stCondLst>
                                    <p:cond delay="0"/>
                                  </p:stCondLst>
                                  <p:childTnLst>
                                    <p:set>
                                      <p:cBhvr>
                                        <p:cTn id="23" dur="1" fill="hold">
                                          <p:stCondLst>
                                            <p:cond delay="0"/>
                                          </p:stCondLst>
                                        </p:cTn>
                                        <p:tgtEl>
                                          <p:spTgt spid="809"/>
                                        </p:tgtEl>
                                        <p:attrNameLst>
                                          <p:attrName>style.visibility</p:attrName>
                                        </p:attrNameLst>
                                      </p:cBhvr>
                                      <p:to>
                                        <p:strVal val="visible"/>
                                      </p:to>
                                    </p:set>
                                    <p:animEffect transition="in" filter="fade">
                                      <p:cBhvr>
                                        <p:cTn id="24" dur="1"/>
                                        <p:tgtEl>
                                          <p:spTgt spid="809"/>
                                        </p:tgtEl>
                                      </p:cBhvr>
                                    </p:animEffect>
                                  </p:childTnLst>
                                </p:cTn>
                              </p:par>
                              <p:par>
                                <p:cTn id="25" presetID="10" presetClass="entr" presetSubtype="0" fill="hold" nodeType="withEffect">
                                  <p:stCondLst>
                                    <p:cond delay="0"/>
                                  </p:stCondLst>
                                  <p:childTnLst>
                                    <p:set>
                                      <p:cBhvr>
                                        <p:cTn id="26" dur="1" fill="hold">
                                          <p:stCondLst>
                                            <p:cond delay="0"/>
                                          </p:stCondLst>
                                        </p:cTn>
                                        <p:tgtEl>
                                          <p:spTgt spid="804"/>
                                        </p:tgtEl>
                                        <p:attrNameLst>
                                          <p:attrName>style.visibility</p:attrName>
                                        </p:attrNameLst>
                                      </p:cBhvr>
                                      <p:to>
                                        <p:strVal val="visible"/>
                                      </p:to>
                                    </p:set>
                                    <p:animEffect transition="in" filter="fade">
                                      <p:cBhvr>
                                        <p:cTn id="27" dur="1"/>
                                        <p:tgtEl>
                                          <p:spTgt spid="804"/>
                                        </p:tgtEl>
                                      </p:cBhvr>
                                    </p:animEffect>
                                  </p:childTnLst>
                                </p:cTn>
                              </p:par>
                              <p:par>
                                <p:cTn id="28" presetID="10" presetClass="entr" presetSubtype="0" fill="hold" nodeType="withEffect">
                                  <p:stCondLst>
                                    <p:cond delay="0"/>
                                  </p:stCondLst>
                                  <p:childTnLst>
                                    <p:set>
                                      <p:cBhvr>
                                        <p:cTn id="29" dur="1" fill="hold">
                                          <p:stCondLst>
                                            <p:cond delay="0"/>
                                          </p:stCondLst>
                                        </p:cTn>
                                        <p:tgtEl>
                                          <p:spTgt spid="802"/>
                                        </p:tgtEl>
                                        <p:attrNameLst>
                                          <p:attrName>style.visibility</p:attrName>
                                        </p:attrNameLst>
                                      </p:cBhvr>
                                      <p:to>
                                        <p:strVal val="visible"/>
                                      </p:to>
                                    </p:set>
                                    <p:animEffect transition="in" filter="fade">
                                      <p:cBhvr>
                                        <p:cTn id="30" dur="1"/>
                                        <p:tgtEl>
                                          <p:spTgt spid="80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03"/>
                                        </p:tgtEl>
                                        <p:attrNameLst>
                                          <p:attrName>style.visibility</p:attrName>
                                        </p:attrNameLst>
                                      </p:cBhvr>
                                      <p:to>
                                        <p:strVal val="visible"/>
                                      </p:to>
                                    </p:set>
                                    <p:animEffect transition="in" filter="fade">
                                      <p:cBhvr>
                                        <p:cTn id="35" dur="1"/>
                                        <p:tgtEl>
                                          <p:spTgt spid="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6"/>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Creating System-Level Tests</a:t>
            </a:r>
            <a:endParaRPr/>
          </a:p>
        </p:txBody>
      </p:sp>
      <p:sp>
        <p:nvSpPr>
          <p:cNvPr id="825" name="Google Shape;825;p86"/>
          <p:cNvSpPr/>
          <p:nvPr/>
        </p:nvSpPr>
        <p:spPr>
          <a:xfrm>
            <a:off x="329175" y="1378275"/>
            <a:ext cx="2314500" cy="4635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Identify Independently Testable Functionality</a:t>
            </a:r>
            <a:endParaRPr b="1"/>
          </a:p>
        </p:txBody>
      </p:sp>
      <p:sp>
        <p:nvSpPr>
          <p:cNvPr id="826" name="Google Shape;826;p86"/>
          <p:cNvSpPr/>
          <p:nvPr/>
        </p:nvSpPr>
        <p:spPr>
          <a:xfrm>
            <a:off x="1715551" y="2006150"/>
            <a:ext cx="2133600" cy="4635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Identify Choices</a:t>
            </a:r>
            <a:endParaRPr b="1"/>
          </a:p>
        </p:txBody>
      </p:sp>
      <p:sp>
        <p:nvSpPr>
          <p:cNvPr id="827" name="Google Shape;827;p86"/>
          <p:cNvSpPr/>
          <p:nvPr/>
        </p:nvSpPr>
        <p:spPr>
          <a:xfrm>
            <a:off x="2929425" y="2637550"/>
            <a:ext cx="2248500" cy="4635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Identify Representative Input Values</a:t>
            </a:r>
            <a:endParaRPr b="1"/>
          </a:p>
        </p:txBody>
      </p:sp>
      <p:sp>
        <p:nvSpPr>
          <p:cNvPr id="828" name="Google Shape;828;p86"/>
          <p:cNvSpPr/>
          <p:nvPr/>
        </p:nvSpPr>
        <p:spPr>
          <a:xfrm>
            <a:off x="4033810" y="3274337"/>
            <a:ext cx="1919400" cy="4635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Generate Test Case Specifications</a:t>
            </a:r>
            <a:endParaRPr b="1"/>
          </a:p>
        </p:txBody>
      </p:sp>
      <p:sp>
        <p:nvSpPr>
          <p:cNvPr id="829" name="Google Shape;829;p86"/>
          <p:cNvSpPr/>
          <p:nvPr/>
        </p:nvSpPr>
        <p:spPr>
          <a:xfrm>
            <a:off x="5178004" y="3925366"/>
            <a:ext cx="1919400" cy="4635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Generate Test Cases</a:t>
            </a:r>
            <a:endParaRPr b="1"/>
          </a:p>
        </p:txBody>
      </p:sp>
      <p:cxnSp>
        <p:nvCxnSpPr>
          <p:cNvPr id="830" name="Google Shape;830;p86"/>
          <p:cNvCxnSpPr>
            <a:endCxn id="826" idx="1"/>
          </p:cNvCxnSpPr>
          <p:nvPr/>
        </p:nvCxnSpPr>
        <p:spPr>
          <a:xfrm>
            <a:off x="1038451" y="1848800"/>
            <a:ext cx="677100" cy="389100"/>
          </a:xfrm>
          <a:prstGeom prst="straightConnector1">
            <a:avLst/>
          </a:prstGeom>
          <a:noFill/>
          <a:ln w="19050" cap="flat" cmpd="sng">
            <a:solidFill>
              <a:schemeClr val="dk2"/>
            </a:solidFill>
            <a:prstDash val="solid"/>
            <a:round/>
            <a:headEnd type="none" w="med" len="med"/>
            <a:tailEnd type="triangle" w="med" len="med"/>
          </a:ln>
        </p:spPr>
      </p:cxnSp>
      <p:cxnSp>
        <p:nvCxnSpPr>
          <p:cNvPr id="831" name="Google Shape;831;p86"/>
          <p:cNvCxnSpPr/>
          <p:nvPr/>
        </p:nvCxnSpPr>
        <p:spPr>
          <a:xfrm>
            <a:off x="2252468" y="2469645"/>
            <a:ext cx="677100" cy="389100"/>
          </a:xfrm>
          <a:prstGeom prst="straightConnector1">
            <a:avLst/>
          </a:prstGeom>
          <a:noFill/>
          <a:ln w="19050" cap="flat" cmpd="sng">
            <a:solidFill>
              <a:schemeClr val="dk2"/>
            </a:solidFill>
            <a:prstDash val="solid"/>
            <a:round/>
            <a:headEnd type="none" w="med" len="med"/>
            <a:tailEnd type="triangle" w="med" len="med"/>
          </a:ln>
        </p:spPr>
      </p:cxnSp>
      <p:cxnSp>
        <p:nvCxnSpPr>
          <p:cNvPr id="832" name="Google Shape;832;p86"/>
          <p:cNvCxnSpPr/>
          <p:nvPr/>
        </p:nvCxnSpPr>
        <p:spPr>
          <a:xfrm>
            <a:off x="3356862" y="3101074"/>
            <a:ext cx="677100" cy="389100"/>
          </a:xfrm>
          <a:prstGeom prst="straightConnector1">
            <a:avLst/>
          </a:prstGeom>
          <a:noFill/>
          <a:ln w="19050" cap="flat" cmpd="sng">
            <a:solidFill>
              <a:schemeClr val="dk2"/>
            </a:solidFill>
            <a:prstDash val="solid"/>
            <a:round/>
            <a:headEnd type="none" w="med" len="med"/>
            <a:tailEnd type="triangle" w="med" len="med"/>
          </a:ln>
        </p:spPr>
      </p:cxnSp>
      <p:cxnSp>
        <p:nvCxnSpPr>
          <p:cNvPr id="833" name="Google Shape;833;p86"/>
          <p:cNvCxnSpPr/>
          <p:nvPr/>
        </p:nvCxnSpPr>
        <p:spPr>
          <a:xfrm>
            <a:off x="4501056" y="3737842"/>
            <a:ext cx="677100" cy="389100"/>
          </a:xfrm>
          <a:prstGeom prst="straightConnector1">
            <a:avLst/>
          </a:prstGeom>
          <a:noFill/>
          <a:ln w="19050" cap="flat" cmpd="sng">
            <a:solidFill>
              <a:schemeClr val="dk2"/>
            </a:solidFill>
            <a:prstDash val="solid"/>
            <a:round/>
            <a:headEnd type="none" w="med" len="med"/>
            <a:tailEnd type="triangle" w="med" len="med"/>
          </a:ln>
        </p:spPr>
      </p:cxnSp>
      <p:sp>
        <p:nvSpPr>
          <p:cNvPr id="834" name="Google Shape;834;p86"/>
          <p:cNvSpPr/>
          <p:nvPr/>
        </p:nvSpPr>
        <p:spPr>
          <a:xfrm>
            <a:off x="2828925" y="1374725"/>
            <a:ext cx="5586000" cy="4635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sz="1600"/>
              <a:t>Identify functionality that can be tested in (relative) isolation.</a:t>
            </a:r>
            <a:endParaRPr sz="1800"/>
          </a:p>
        </p:txBody>
      </p:sp>
      <p:sp>
        <p:nvSpPr>
          <p:cNvPr id="835" name="Google Shape;835;p86"/>
          <p:cNvSpPr/>
          <p:nvPr/>
        </p:nvSpPr>
        <p:spPr>
          <a:xfrm>
            <a:off x="4093276" y="2006150"/>
            <a:ext cx="4261800" cy="4635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sz="1600"/>
              <a:t>Identify the choices you control when testing.</a:t>
            </a:r>
            <a:endParaRPr sz="1600"/>
          </a:p>
        </p:txBody>
      </p:sp>
      <p:sp>
        <p:nvSpPr>
          <p:cNvPr id="836" name="Google Shape;836;p86"/>
          <p:cNvSpPr/>
          <p:nvPr/>
        </p:nvSpPr>
        <p:spPr>
          <a:xfrm>
            <a:off x="5289475" y="2586625"/>
            <a:ext cx="3537900" cy="5706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a:t>Identify values for each choice that lead to different function outcomes.</a:t>
            </a:r>
            <a:endParaRPr/>
          </a:p>
        </p:txBody>
      </p:sp>
      <p:sp>
        <p:nvSpPr>
          <p:cNvPr id="837" name="Google Shape;837;p86"/>
          <p:cNvSpPr/>
          <p:nvPr/>
        </p:nvSpPr>
        <p:spPr>
          <a:xfrm>
            <a:off x="6043700" y="3256000"/>
            <a:ext cx="2926500" cy="5706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a:t>Identify abstract test cases based on choice combinations. </a:t>
            </a:r>
            <a:endParaRPr/>
          </a:p>
        </p:txBody>
      </p:sp>
      <p:sp>
        <p:nvSpPr>
          <p:cNvPr id="838" name="Google Shape;838;p86"/>
          <p:cNvSpPr/>
          <p:nvPr/>
        </p:nvSpPr>
        <p:spPr>
          <a:xfrm>
            <a:off x="2168807" y="4045997"/>
            <a:ext cx="2599500" cy="5706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sz="1500"/>
              <a:t>Identify concrete input/expected output pairs.</a:t>
            </a:r>
            <a:endParaRPr sz="1500"/>
          </a:p>
        </p:txBody>
      </p:sp>
      <p:sp>
        <p:nvSpPr>
          <p:cNvPr id="839" name="Google Shape;839;p86"/>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1"/>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animEffect transition="in" filter="fade">
                                      <p:cBhvr>
                                        <p:cTn id="12" dur="1"/>
                                        <p:tgtEl>
                                          <p:spTgt spid="8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6"/>
                                        </p:tgtEl>
                                        <p:attrNameLst>
                                          <p:attrName>style.visibility</p:attrName>
                                        </p:attrNameLst>
                                      </p:cBhvr>
                                      <p:to>
                                        <p:strVal val="visible"/>
                                      </p:to>
                                    </p:set>
                                    <p:animEffect transition="in" filter="fade">
                                      <p:cBhvr>
                                        <p:cTn id="17" dur="1"/>
                                        <p:tgtEl>
                                          <p:spTgt spid="8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7"/>
                                        </p:tgtEl>
                                        <p:attrNameLst>
                                          <p:attrName>style.visibility</p:attrName>
                                        </p:attrNameLst>
                                      </p:cBhvr>
                                      <p:to>
                                        <p:strVal val="visible"/>
                                      </p:to>
                                    </p:set>
                                    <p:animEffect transition="in" filter="fade">
                                      <p:cBhvr>
                                        <p:cTn id="22" dur="1"/>
                                        <p:tgtEl>
                                          <p:spTgt spid="8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8"/>
                                        </p:tgtEl>
                                        <p:attrNameLst>
                                          <p:attrName>style.visibility</p:attrName>
                                        </p:attrNameLst>
                                      </p:cBhvr>
                                      <p:to>
                                        <p:strVal val="visible"/>
                                      </p:to>
                                    </p:set>
                                    <p:animEffect transition="in" filter="fade">
                                      <p:cBhvr>
                                        <p:cTn id="27" dur="1"/>
                                        <p:tgtEl>
                                          <p:spTgt spid="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7"/>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136</a:t>
            </a:fld>
            <a:endParaRPr/>
          </a:p>
        </p:txBody>
      </p:sp>
      <p:sp>
        <p:nvSpPr>
          <p:cNvPr id="846" name="Google Shape;846;p87"/>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Test Specifications</a:t>
            </a:r>
            <a:endParaRPr/>
          </a:p>
        </p:txBody>
      </p:sp>
      <p:sp>
        <p:nvSpPr>
          <p:cNvPr id="847" name="Google Shape;847;p87"/>
          <p:cNvSpPr txBox="1">
            <a:spLocks noGrp="1"/>
          </p:cNvSpPr>
          <p:nvPr>
            <p:ph type="body" idx="1"/>
          </p:nvPr>
        </p:nvSpPr>
        <p:spPr>
          <a:xfrm>
            <a:off x="468900" y="1282400"/>
            <a:ext cx="50385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May end up with thousands of test specifications.</a:t>
            </a:r>
            <a:endParaRPr/>
          </a:p>
          <a:p>
            <a:pPr marL="457200" lvl="0" indent="-393700" algn="l" rtl="0">
              <a:spcBef>
                <a:spcPts val="1000"/>
              </a:spcBef>
              <a:spcAft>
                <a:spcPts val="0"/>
              </a:spcAft>
              <a:buSzPts val="2600"/>
              <a:buChar char="•"/>
            </a:pPr>
            <a:r>
              <a:rPr lang="sv-SE"/>
              <a:t>Which do you turn into concrete test cases?</a:t>
            </a:r>
            <a:endParaRPr/>
          </a:p>
          <a:p>
            <a:pPr marL="914400" lvl="1" indent="-368300" algn="l" rtl="0">
              <a:spcBef>
                <a:spcPts val="500"/>
              </a:spcBef>
              <a:spcAft>
                <a:spcPts val="0"/>
              </a:spcAft>
              <a:buSzPts val="2200"/>
              <a:buChar char="•"/>
            </a:pPr>
            <a:r>
              <a:rPr lang="sv-SE"/>
              <a:t>Filter impossible or redundant combinations of values.</a:t>
            </a:r>
            <a:endParaRPr/>
          </a:p>
          <a:p>
            <a:pPr marL="914400" lvl="1" indent="-368300" algn="l" rtl="0">
              <a:spcBef>
                <a:spcPts val="500"/>
              </a:spcBef>
              <a:spcAft>
                <a:spcPts val="0"/>
              </a:spcAft>
              <a:buSzPts val="2200"/>
              <a:buChar char="•"/>
            </a:pPr>
            <a:r>
              <a:rPr lang="sv-SE"/>
              <a:t>Try to capture all (2-way, 3-way, N-way) feature interactions.</a:t>
            </a:r>
            <a:endParaRPr/>
          </a:p>
        </p:txBody>
      </p:sp>
      <p:pic>
        <p:nvPicPr>
          <p:cNvPr id="848" name="Google Shape;848;p87"/>
          <p:cNvPicPr preferRelativeResize="0"/>
          <p:nvPr/>
        </p:nvPicPr>
        <p:blipFill>
          <a:blip r:embed="rId3">
            <a:alphaModFix/>
          </a:blip>
          <a:stretch>
            <a:fillRect/>
          </a:stretch>
        </p:blipFill>
        <p:spPr>
          <a:xfrm>
            <a:off x="5507400" y="1714850"/>
            <a:ext cx="3484200" cy="216518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88"/>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Category-Partition Method</a:t>
            </a:r>
            <a:endParaRPr/>
          </a:p>
        </p:txBody>
      </p:sp>
      <p:sp>
        <p:nvSpPr>
          <p:cNvPr id="854" name="Google Shape;854;p88"/>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sv-SE"/>
              <a:t>Generates test specifications from requirements.</a:t>
            </a:r>
            <a:endParaRPr/>
          </a:p>
          <a:p>
            <a:pPr marL="457200" lvl="0" indent="-393700" algn="l" rtl="0">
              <a:spcBef>
                <a:spcPts val="1000"/>
              </a:spcBef>
              <a:spcAft>
                <a:spcPts val="0"/>
              </a:spcAft>
              <a:buSzPts val="2600"/>
              <a:buChar char="•"/>
            </a:pPr>
            <a:r>
              <a:rPr lang="sv-SE" b="1"/>
              <a:t>Choices</a:t>
            </a:r>
            <a:r>
              <a:rPr lang="sv-SE"/>
              <a:t>, </a:t>
            </a:r>
            <a:r>
              <a:rPr lang="sv-SE" b="1"/>
              <a:t>representative values</a:t>
            </a:r>
            <a:r>
              <a:rPr lang="sv-SE"/>
              <a:t>, and </a:t>
            </a:r>
            <a:r>
              <a:rPr lang="sv-SE" b="1"/>
              <a:t>constraints</a:t>
            </a:r>
            <a:r>
              <a:rPr lang="sv-SE"/>
              <a:t>.</a:t>
            </a:r>
            <a:endParaRPr/>
          </a:p>
          <a:p>
            <a:pPr marL="914400" lvl="1" indent="-368300" algn="l" rtl="0">
              <a:spcBef>
                <a:spcPts val="500"/>
              </a:spcBef>
              <a:spcAft>
                <a:spcPts val="0"/>
              </a:spcAft>
              <a:buSzPts val="2200"/>
              <a:buChar char="•"/>
            </a:pPr>
            <a:r>
              <a:rPr lang="sv-SE" b="1"/>
              <a:t>Choices: </a:t>
            </a:r>
            <a:r>
              <a:rPr lang="sv-SE"/>
              <a:t>What you can control when testing.</a:t>
            </a:r>
            <a:endParaRPr/>
          </a:p>
          <a:p>
            <a:pPr marL="914400" lvl="1" indent="-368300" algn="l" rtl="0">
              <a:spcBef>
                <a:spcPts val="500"/>
              </a:spcBef>
              <a:spcAft>
                <a:spcPts val="0"/>
              </a:spcAft>
              <a:buSzPts val="2200"/>
              <a:buChar char="•"/>
            </a:pPr>
            <a:r>
              <a:rPr lang="sv-SE" b="1"/>
              <a:t>Representative Values: </a:t>
            </a:r>
            <a:r>
              <a:rPr lang="sv-SE"/>
              <a:t>Logical options for each choice.</a:t>
            </a:r>
            <a:endParaRPr/>
          </a:p>
          <a:p>
            <a:pPr marL="914400" lvl="1" indent="-368300" algn="l" rtl="0">
              <a:spcBef>
                <a:spcPts val="500"/>
              </a:spcBef>
              <a:spcAft>
                <a:spcPts val="0"/>
              </a:spcAft>
              <a:buSzPts val="2200"/>
              <a:buChar char="•"/>
            </a:pPr>
            <a:r>
              <a:rPr lang="sv-SE" b="1"/>
              <a:t>Constraints:</a:t>
            </a:r>
            <a:r>
              <a:rPr lang="sv-SE"/>
              <a:t> Limit certain combinations of values.</a:t>
            </a:r>
            <a:endParaRPr/>
          </a:p>
          <a:p>
            <a:pPr marL="457200" lvl="0" indent="-393700" algn="l" rtl="0">
              <a:spcBef>
                <a:spcPts val="1000"/>
              </a:spcBef>
              <a:spcAft>
                <a:spcPts val="0"/>
              </a:spcAft>
              <a:buSzPts val="2600"/>
              <a:buChar char="•"/>
            </a:pPr>
            <a:r>
              <a:rPr lang="sv-SE"/>
              <a:t>Generate a list of test specifications to cover.</a:t>
            </a:r>
            <a:endParaRPr/>
          </a:p>
          <a:p>
            <a:pPr marL="914400" lvl="1" indent="-368300" algn="l" rtl="0">
              <a:spcBef>
                <a:spcPts val="500"/>
              </a:spcBef>
              <a:spcAft>
                <a:spcPts val="0"/>
              </a:spcAft>
              <a:buSzPts val="2200"/>
              <a:buChar char="•"/>
            </a:pPr>
            <a:r>
              <a:rPr lang="sv-SE"/>
              <a:t>Apply more constraints to further limit set.</a:t>
            </a:r>
            <a:endParaRPr/>
          </a:p>
        </p:txBody>
      </p:sp>
      <p:sp>
        <p:nvSpPr>
          <p:cNvPr id="855" name="Google Shape;855;p88"/>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89"/>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Constraints Between Values</a:t>
            </a:r>
            <a:endParaRPr/>
          </a:p>
        </p:txBody>
      </p:sp>
      <p:sp>
        <p:nvSpPr>
          <p:cNvPr id="861" name="Google Shape;861;p89"/>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IF-CONSTRAINT</a:t>
            </a:r>
            <a:endParaRPr/>
          </a:p>
          <a:p>
            <a:pPr marL="914400" lvl="1" indent="-368300" algn="l" rtl="0">
              <a:spcBef>
                <a:spcPts val="500"/>
              </a:spcBef>
              <a:spcAft>
                <a:spcPts val="0"/>
              </a:spcAft>
              <a:buSzPts val="2200"/>
              <a:buChar char="•"/>
            </a:pPr>
            <a:r>
              <a:rPr lang="sv-SE"/>
              <a:t>This value only needs to be used under certain conditions (</a:t>
            </a:r>
            <a:r>
              <a:rPr lang="sv-SE" b="1"/>
              <a:t>if X is true, use value Y</a:t>
            </a:r>
            <a:r>
              <a:rPr lang="sv-SE"/>
              <a:t>)</a:t>
            </a:r>
            <a:endParaRPr/>
          </a:p>
          <a:p>
            <a:pPr marL="457200" lvl="0" indent="-393700" algn="l" rtl="0">
              <a:spcBef>
                <a:spcPts val="1000"/>
              </a:spcBef>
              <a:spcAft>
                <a:spcPts val="0"/>
              </a:spcAft>
              <a:buSzPts val="2600"/>
              <a:buChar char="•"/>
            </a:pPr>
            <a:r>
              <a:rPr lang="sv-SE"/>
              <a:t>ERROR</a:t>
            </a:r>
            <a:endParaRPr/>
          </a:p>
          <a:p>
            <a:pPr marL="914400" lvl="1" indent="-368300" algn="l" rtl="0">
              <a:spcBef>
                <a:spcPts val="500"/>
              </a:spcBef>
              <a:spcAft>
                <a:spcPts val="0"/>
              </a:spcAft>
              <a:buSzPts val="2200"/>
              <a:buChar char="•"/>
            </a:pPr>
            <a:r>
              <a:rPr lang="sv-SE"/>
              <a:t>Value causes error regardless of values of other choices.</a:t>
            </a:r>
            <a:endParaRPr/>
          </a:p>
          <a:p>
            <a:pPr marL="457200" lvl="0" indent="-393700" algn="l" rtl="0">
              <a:spcBef>
                <a:spcPts val="1000"/>
              </a:spcBef>
              <a:spcAft>
                <a:spcPts val="0"/>
              </a:spcAft>
              <a:buSzPts val="2600"/>
              <a:buChar char="•"/>
            </a:pPr>
            <a:r>
              <a:rPr lang="sv-SE"/>
              <a:t>SINGLE</a:t>
            </a:r>
            <a:endParaRPr/>
          </a:p>
          <a:p>
            <a:pPr marL="914400" lvl="1" indent="-368300" algn="l" rtl="0">
              <a:spcBef>
                <a:spcPts val="500"/>
              </a:spcBef>
              <a:spcAft>
                <a:spcPts val="0"/>
              </a:spcAft>
              <a:buSzPts val="2200"/>
              <a:buChar char="•"/>
            </a:pPr>
            <a:r>
              <a:rPr lang="sv-SE"/>
              <a:t>Only a single test with this value is needed.</a:t>
            </a:r>
            <a:endParaRPr/>
          </a:p>
          <a:p>
            <a:pPr marL="914400" lvl="1" indent="-368300" algn="l" rtl="0">
              <a:spcBef>
                <a:spcPts val="500"/>
              </a:spcBef>
              <a:spcAft>
                <a:spcPts val="0"/>
              </a:spcAft>
              <a:buSzPts val="2200"/>
              <a:buChar char="•"/>
            </a:pPr>
            <a:r>
              <a:rPr lang="sv-SE"/>
              <a:t>Corner cases that should give “good” outcome.</a:t>
            </a:r>
            <a:endParaRPr/>
          </a:p>
        </p:txBody>
      </p:sp>
      <p:sp>
        <p:nvSpPr>
          <p:cNvPr id="862" name="Google Shape;862;p89"/>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90"/>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Example - Substring</a:t>
            </a:r>
            <a:endParaRPr/>
          </a:p>
        </p:txBody>
      </p:sp>
      <p:sp>
        <p:nvSpPr>
          <p:cNvPr id="868" name="Google Shape;868;p90"/>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0" marR="0" lvl="0" indent="0" algn="l" rtl="0">
              <a:lnSpc>
                <a:spcPct val="100000"/>
              </a:lnSpc>
              <a:spcBef>
                <a:spcPts val="600"/>
              </a:spcBef>
              <a:spcAft>
                <a:spcPts val="0"/>
              </a:spcAft>
              <a:buNone/>
            </a:pPr>
            <a:r>
              <a:rPr lang="sv-SE">
                <a:latin typeface="Courier New"/>
                <a:ea typeface="Courier New"/>
                <a:cs typeface="Courier New"/>
                <a:sym typeface="Courier New"/>
              </a:rPr>
              <a:t>substr(string str, int index)</a:t>
            </a:r>
            <a:endParaRPr sz="1100"/>
          </a:p>
          <a:p>
            <a:pPr marL="0" marR="0" lvl="0" indent="0" algn="l" rtl="0">
              <a:lnSpc>
                <a:spcPct val="100000"/>
              </a:lnSpc>
              <a:spcBef>
                <a:spcPts val="600"/>
              </a:spcBef>
              <a:spcAft>
                <a:spcPts val="0"/>
              </a:spcAft>
              <a:buNone/>
            </a:pPr>
            <a:r>
              <a:rPr lang="sv-SE" sz="1800" b="1" u="sng"/>
              <a:t>Choice: Str length	</a:t>
            </a:r>
            <a:r>
              <a:rPr lang="sv-SE" sz="1800" u="sng"/>
              <a:t>					</a:t>
            </a:r>
            <a:r>
              <a:rPr lang="sv-SE" sz="1800" b="1" u="sng"/>
              <a:t>Choice: index</a:t>
            </a:r>
            <a:endParaRPr sz="1800" b="1" u="sng"/>
          </a:p>
          <a:p>
            <a:pPr marL="0" marR="0" lvl="0" indent="0" algn="l" rtl="0">
              <a:lnSpc>
                <a:spcPct val="100000"/>
              </a:lnSpc>
              <a:spcBef>
                <a:spcPts val="600"/>
              </a:spcBef>
              <a:spcAft>
                <a:spcPts val="0"/>
              </a:spcAft>
              <a:buNone/>
            </a:pPr>
            <a:r>
              <a:rPr lang="sv-SE" sz="1800"/>
              <a:t>length = 0								value &lt; 0</a:t>
            </a:r>
            <a:endParaRPr sz="1800"/>
          </a:p>
          <a:p>
            <a:pPr marL="0" marR="0" lvl="0" indent="0" algn="l" rtl="0">
              <a:lnSpc>
                <a:spcPct val="100000"/>
              </a:lnSpc>
              <a:spcBef>
                <a:spcPts val="600"/>
              </a:spcBef>
              <a:spcAft>
                <a:spcPts val="0"/>
              </a:spcAft>
              <a:buNone/>
            </a:pPr>
            <a:r>
              <a:rPr lang="sv-SE" sz="1800"/>
              <a:t>length = 1								value = 0</a:t>
            </a:r>
            <a:endParaRPr sz="1800"/>
          </a:p>
          <a:p>
            <a:pPr marL="0" marR="0" lvl="0" indent="0" algn="l" rtl="0">
              <a:lnSpc>
                <a:spcPct val="100000"/>
              </a:lnSpc>
              <a:spcBef>
                <a:spcPts val="600"/>
              </a:spcBef>
              <a:spcAft>
                <a:spcPts val="0"/>
              </a:spcAft>
              <a:buNone/>
            </a:pPr>
            <a:r>
              <a:rPr lang="sv-SE" sz="1800"/>
              <a:t>length &gt;= 2								value = 1	</a:t>
            </a:r>
            <a:endParaRPr sz="1800"/>
          </a:p>
          <a:p>
            <a:pPr marL="0" marR="0" lvl="0" indent="0" algn="l" rtl="0">
              <a:lnSpc>
                <a:spcPct val="100000"/>
              </a:lnSpc>
              <a:spcBef>
                <a:spcPts val="600"/>
              </a:spcBef>
              <a:spcAft>
                <a:spcPts val="0"/>
              </a:spcAft>
              <a:buNone/>
            </a:pPr>
            <a:r>
              <a:rPr lang="sv-SE" sz="1800" b="1" u="sng"/>
              <a:t>Choice: Str contents</a:t>
            </a:r>
            <a:r>
              <a:rPr lang="sv-SE" sz="1800"/>
              <a:t>                                     value &gt; 1</a:t>
            </a:r>
            <a:endParaRPr sz="1800" b="1" u="sng"/>
          </a:p>
          <a:p>
            <a:pPr marL="0" marR="0" lvl="0" indent="0" algn="l" rtl="0">
              <a:lnSpc>
                <a:spcPct val="100000"/>
              </a:lnSpc>
              <a:spcBef>
                <a:spcPts val="600"/>
              </a:spcBef>
              <a:spcAft>
                <a:spcPts val="0"/>
              </a:spcAft>
              <a:buNone/>
            </a:pPr>
            <a:r>
              <a:rPr lang="sv-SE" sz="1800"/>
              <a:t>contains letters and numbers			        </a:t>
            </a:r>
            <a:endParaRPr sz="1800"/>
          </a:p>
          <a:p>
            <a:pPr marL="0" marR="0" lvl="0" indent="0" algn="l" rtl="0">
              <a:lnSpc>
                <a:spcPct val="100000"/>
              </a:lnSpc>
              <a:spcBef>
                <a:spcPts val="600"/>
              </a:spcBef>
              <a:spcAft>
                <a:spcPts val="0"/>
              </a:spcAft>
              <a:buNone/>
            </a:pPr>
            <a:r>
              <a:rPr lang="sv-SE" sz="1800"/>
              <a:t>contains special characters				</a:t>
            </a:r>
            <a:endParaRPr sz="1800"/>
          </a:p>
          <a:p>
            <a:pPr marL="0" marR="0" lvl="0" indent="0" algn="l" rtl="0">
              <a:lnSpc>
                <a:spcPct val="100000"/>
              </a:lnSpc>
              <a:spcBef>
                <a:spcPts val="600"/>
              </a:spcBef>
              <a:spcAft>
                <a:spcPts val="0"/>
              </a:spcAft>
              <a:buNone/>
            </a:pPr>
            <a:r>
              <a:rPr lang="sv-SE" sz="1800"/>
              <a:t>empty</a:t>
            </a:r>
            <a:endParaRPr sz="1800"/>
          </a:p>
        </p:txBody>
      </p:sp>
      <p:sp>
        <p:nvSpPr>
          <p:cNvPr id="869" name="Google Shape;869;p90"/>
          <p:cNvSpPr/>
          <p:nvPr/>
        </p:nvSpPr>
        <p:spPr>
          <a:xfrm>
            <a:off x="1658300" y="2291200"/>
            <a:ext cx="3149100" cy="2037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property zeroLen, TRUE if length = 0</a:t>
            </a:r>
            <a:endParaRPr/>
          </a:p>
        </p:txBody>
      </p:sp>
      <p:sp>
        <p:nvSpPr>
          <p:cNvPr id="870" name="Google Shape;870;p90"/>
          <p:cNvSpPr/>
          <p:nvPr/>
        </p:nvSpPr>
        <p:spPr>
          <a:xfrm>
            <a:off x="3612000" y="3716719"/>
            <a:ext cx="1118700" cy="2037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if !zeroLen</a:t>
            </a:r>
            <a:endParaRPr/>
          </a:p>
        </p:txBody>
      </p:sp>
      <p:sp>
        <p:nvSpPr>
          <p:cNvPr id="871" name="Google Shape;871;p90"/>
          <p:cNvSpPr/>
          <p:nvPr/>
        </p:nvSpPr>
        <p:spPr>
          <a:xfrm>
            <a:off x="6319075" y="2291206"/>
            <a:ext cx="951600" cy="2037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ERROR</a:t>
            </a:r>
            <a:endParaRPr/>
          </a:p>
        </p:txBody>
      </p:sp>
      <p:sp>
        <p:nvSpPr>
          <p:cNvPr id="872" name="Google Shape;872;p90"/>
          <p:cNvSpPr/>
          <p:nvPr/>
        </p:nvSpPr>
        <p:spPr>
          <a:xfrm>
            <a:off x="3612000" y="4050719"/>
            <a:ext cx="1118700" cy="2037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if !zeroLen</a:t>
            </a:r>
            <a:endParaRPr/>
          </a:p>
        </p:txBody>
      </p:sp>
      <p:sp>
        <p:nvSpPr>
          <p:cNvPr id="873" name="Google Shape;873;p90"/>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139</a:t>
            </a:fld>
            <a:endParaRPr/>
          </a:p>
        </p:txBody>
      </p:sp>
      <p:sp>
        <p:nvSpPr>
          <p:cNvPr id="874" name="Google Shape;874;p90"/>
          <p:cNvSpPr/>
          <p:nvPr/>
        </p:nvSpPr>
        <p:spPr>
          <a:xfrm>
            <a:off x="3612000" y="4384694"/>
            <a:ext cx="1118700" cy="2037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if zeroLen</a:t>
            </a:r>
            <a:endParaRPr/>
          </a:p>
        </p:txBody>
      </p:sp>
      <p:sp>
        <p:nvSpPr>
          <p:cNvPr id="875" name="Google Shape;875;p90"/>
          <p:cNvSpPr/>
          <p:nvPr/>
        </p:nvSpPr>
        <p:spPr>
          <a:xfrm>
            <a:off x="4807400" y="4050725"/>
            <a:ext cx="951600" cy="2037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SINGLE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0"/>
                                        </p:tgtEl>
                                        <p:attrNameLst>
                                          <p:attrName>style.visibility</p:attrName>
                                        </p:attrNameLst>
                                      </p:cBhvr>
                                      <p:to>
                                        <p:strVal val="visible"/>
                                      </p:to>
                                    </p:set>
                                    <p:animEffect transition="in" filter="fade">
                                      <p:cBhvr>
                                        <p:cTn id="7" dur="1"/>
                                        <p:tgtEl>
                                          <p:spTgt spid="870"/>
                                        </p:tgtEl>
                                      </p:cBhvr>
                                    </p:animEffect>
                                  </p:childTnLst>
                                </p:cTn>
                              </p:par>
                              <p:par>
                                <p:cTn id="8" presetID="10" presetClass="entr" presetSubtype="0" fill="hold" nodeType="withEffect">
                                  <p:stCondLst>
                                    <p:cond delay="0"/>
                                  </p:stCondLst>
                                  <p:childTnLst>
                                    <p:set>
                                      <p:cBhvr>
                                        <p:cTn id="9" dur="1" fill="hold">
                                          <p:stCondLst>
                                            <p:cond delay="0"/>
                                          </p:stCondLst>
                                        </p:cTn>
                                        <p:tgtEl>
                                          <p:spTgt spid="869"/>
                                        </p:tgtEl>
                                        <p:attrNameLst>
                                          <p:attrName>style.visibility</p:attrName>
                                        </p:attrNameLst>
                                      </p:cBhvr>
                                      <p:to>
                                        <p:strVal val="visible"/>
                                      </p:to>
                                    </p:set>
                                    <p:animEffect transition="in" filter="fade">
                                      <p:cBhvr>
                                        <p:cTn id="10" dur="1"/>
                                        <p:tgtEl>
                                          <p:spTgt spid="869"/>
                                        </p:tgtEl>
                                      </p:cBhvr>
                                    </p:animEffect>
                                  </p:childTnLst>
                                </p:cTn>
                              </p:par>
                              <p:par>
                                <p:cTn id="11" presetID="10" presetClass="entr" presetSubtype="0" fill="hold" nodeType="withEffect">
                                  <p:stCondLst>
                                    <p:cond delay="0"/>
                                  </p:stCondLst>
                                  <p:childTnLst>
                                    <p:set>
                                      <p:cBhvr>
                                        <p:cTn id="12" dur="1" fill="hold">
                                          <p:stCondLst>
                                            <p:cond delay="0"/>
                                          </p:stCondLst>
                                        </p:cTn>
                                        <p:tgtEl>
                                          <p:spTgt spid="874"/>
                                        </p:tgtEl>
                                        <p:attrNameLst>
                                          <p:attrName>style.visibility</p:attrName>
                                        </p:attrNameLst>
                                      </p:cBhvr>
                                      <p:to>
                                        <p:strVal val="visible"/>
                                      </p:to>
                                    </p:set>
                                    <p:animEffect transition="in" filter="fade">
                                      <p:cBhvr>
                                        <p:cTn id="13" dur="1000"/>
                                        <p:tgtEl>
                                          <p:spTgt spid="874"/>
                                        </p:tgtEl>
                                      </p:cBhvr>
                                    </p:animEffect>
                                  </p:childTnLst>
                                </p:cTn>
                              </p:par>
                              <p:par>
                                <p:cTn id="14" presetID="10" presetClass="entr" presetSubtype="0" fill="hold" nodeType="withEffect">
                                  <p:stCondLst>
                                    <p:cond delay="0"/>
                                  </p:stCondLst>
                                  <p:childTnLst>
                                    <p:set>
                                      <p:cBhvr>
                                        <p:cTn id="15" dur="1" fill="hold">
                                          <p:stCondLst>
                                            <p:cond delay="0"/>
                                          </p:stCondLst>
                                        </p:cTn>
                                        <p:tgtEl>
                                          <p:spTgt spid="872"/>
                                        </p:tgtEl>
                                        <p:attrNameLst>
                                          <p:attrName>style.visibility</p:attrName>
                                        </p:attrNameLst>
                                      </p:cBhvr>
                                      <p:to>
                                        <p:strVal val="visible"/>
                                      </p:to>
                                    </p:set>
                                    <p:animEffect transition="in" filter="fade">
                                      <p:cBhvr>
                                        <p:cTn id="16" dur="1"/>
                                        <p:tgtEl>
                                          <p:spTgt spid="8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71"/>
                                        </p:tgtEl>
                                        <p:attrNameLst>
                                          <p:attrName>style.visibility</p:attrName>
                                        </p:attrNameLst>
                                      </p:cBhvr>
                                      <p:to>
                                        <p:strVal val="visible"/>
                                      </p:to>
                                    </p:set>
                                    <p:animEffect transition="in" filter="fade">
                                      <p:cBhvr>
                                        <p:cTn id="21" dur="1"/>
                                        <p:tgtEl>
                                          <p:spTgt spid="8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75"/>
                                        </p:tgtEl>
                                        <p:attrNameLst>
                                          <p:attrName>style.visibility</p:attrName>
                                        </p:attrNameLst>
                                      </p:cBhvr>
                                      <p:to>
                                        <p:strVal val="visible"/>
                                      </p:to>
                                    </p:set>
                                    <p:animEffect transition="in" filter="fade">
                                      <p:cBhvr>
                                        <p:cTn id="26" dur="1"/>
                                        <p:tgtEl>
                                          <p:spTgt spid="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2B27-64AD-4F99-B053-1AFE755322AB}"/>
              </a:ext>
            </a:extLst>
          </p:cNvPr>
          <p:cNvSpPr>
            <a:spLocks noGrp="1"/>
          </p:cNvSpPr>
          <p:nvPr>
            <p:ph type="title"/>
          </p:nvPr>
        </p:nvSpPr>
        <p:spPr>
          <a:xfrm>
            <a:off x="342027" y="684055"/>
            <a:ext cx="7594223" cy="753583"/>
          </a:xfrm>
        </p:spPr>
        <p:txBody>
          <a:bodyPr/>
          <a:lstStyle/>
          <a:p>
            <a:pPr algn="l"/>
            <a:r>
              <a:rPr lang="en-US" sz="2400" dirty="0">
                <a:solidFill>
                  <a:schemeClr val="accent1">
                    <a:lumMod val="40000"/>
                    <a:lumOff val="60000"/>
                  </a:schemeClr>
                </a:solidFill>
                <a:latin typeface="Arial Black" panose="020B0A04020102020204" pitchFamily="34" charset="0"/>
              </a:rPr>
              <a:t>Domain Modelling</a:t>
            </a:r>
            <a:br>
              <a:rPr lang="en-SE" sz="2100" dirty="0">
                <a:solidFill>
                  <a:srgbClr val="141314"/>
                </a:solidFill>
                <a:latin typeface="Arial Black" panose="020B0A04020102020204" pitchFamily="34" charset="0"/>
              </a:rPr>
            </a:br>
            <a:r>
              <a:rPr lang="en-SE" sz="2400" b="1" dirty="0">
                <a:solidFill>
                  <a:srgbClr val="141314"/>
                </a:solidFill>
                <a:latin typeface="Arial Nova Cond Light" panose="020B0306020202020204" pitchFamily="34" charset="0"/>
              </a:rPr>
              <a:t>Domain </a:t>
            </a:r>
            <a:r>
              <a:rPr lang="sv-SE" sz="2400" b="1" dirty="0">
                <a:solidFill>
                  <a:srgbClr val="141314"/>
                </a:solidFill>
                <a:latin typeface="Arial Nova Cond Light" panose="020B0306020202020204" pitchFamily="34" charset="0"/>
              </a:rPr>
              <a:t>Analysis: Scoping</a:t>
            </a:r>
            <a:endParaRPr lang="en-US" sz="2400" b="1" dirty="0">
              <a:latin typeface="Arial Nova Cond Light" panose="020B0306020202020204" pitchFamily="34" charset="0"/>
            </a:endParaRPr>
          </a:p>
        </p:txBody>
      </p:sp>
      <p:sp>
        <p:nvSpPr>
          <p:cNvPr id="3" name="Content Placeholder 2">
            <a:extLst>
              <a:ext uri="{FF2B5EF4-FFF2-40B4-BE49-F238E27FC236}">
                <a16:creationId xmlns:a16="http://schemas.microsoft.com/office/drawing/2014/main" id="{47359AE0-06A0-41B0-92E0-A9CD9E15D078}"/>
              </a:ext>
            </a:extLst>
          </p:cNvPr>
          <p:cNvSpPr>
            <a:spLocks noGrp="1"/>
          </p:cNvSpPr>
          <p:nvPr>
            <p:ph type="body" idx="1"/>
          </p:nvPr>
        </p:nvSpPr>
        <p:spPr>
          <a:xfrm>
            <a:off x="342027" y="1638454"/>
            <a:ext cx="8515787" cy="3225248"/>
          </a:xfrm>
        </p:spPr>
        <p:txBody>
          <a:bodyPr/>
          <a:lstStyle/>
          <a:p>
            <a:pPr marL="0" indent="0">
              <a:buNone/>
            </a:pPr>
            <a:r>
              <a:rPr lang="en-US" sz="2000" b="1" u="none" strike="noStrike" baseline="0" dirty="0">
                <a:solidFill>
                  <a:schemeClr val="bg1"/>
                </a:solidFill>
                <a:latin typeface="Arial Nova Cond Light" panose="020B0306020202020204" pitchFamily="34" charset="0"/>
              </a:rPr>
              <a:t>Domain scoping </a:t>
            </a:r>
            <a:r>
              <a:rPr lang="en-US" sz="2000" b="0" i="0" u="none" strike="noStrike" baseline="0" dirty="0">
                <a:solidFill>
                  <a:srgbClr val="131413"/>
                </a:solidFill>
                <a:latin typeface="Arial Nova Cond Light" panose="020B0306020202020204" pitchFamily="34" charset="0"/>
              </a:rPr>
              <a:t>is the process of deciding on a product line’s </a:t>
            </a:r>
            <a:r>
              <a:rPr lang="en-US" sz="2000" b="0" i="0" u="sng" strike="noStrike" baseline="0" dirty="0">
                <a:solidFill>
                  <a:srgbClr val="131413"/>
                </a:solidFill>
                <a:latin typeface="Arial Nova Cond Light" panose="020B0306020202020204" pitchFamily="34" charset="0"/>
              </a:rPr>
              <a:t>extent or range</a:t>
            </a:r>
            <a:r>
              <a:rPr lang="en-US" sz="2000" b="0" i="0" u="none" strike="noStrike" baseline="0" dirty="0">
                <a:solidFill>
                  <a:srgbClr val="131413"/>
                </a:solidFill>
                <a:latin typeface="Arial Nova Cond Light" panose="020B0306020202020204" pitchFamily="34" charset="0"/>
              </a:rPr>
              <a:t>. </a:t>
            </a:r>
          </a:p>
          <a:p>
            <a:pPr marL="0" indent="0">
              <a:buNone/>
            </a:pPr>
            <a:r>
              <a:rPr lang="en-US" sz="2000" b="0" i="0" u="none" strike="noStrike" baseline="0" dirty="0">
                <a:solidFill>
                  <a:srgbClr val="131413"/>
                </a:solidFill>
                <a:latin typeface="Arial Nova Cond Light" panose="020B0306020202020204" pitchFamily="34" charset="0"/>
              </a:rPr>
              <a:t>The scope describes </a:t>
            </a:r>
            <a:r>
              <a:rPr lang="en-US" sz="2000" b="0" i="0" u="sng" strike="noStrike" baseline="0" dirty="0">
                <a:solidFill>
                  <a:srgbClr val="131413"/>
                </a:solidFill>
                <a:latin typeface="Arial Nova Cond Light" panose="020B0306020202020204" pitchFamily="34" charset="0"/>
              </a:rPr>
              <a:t>desired features </a:t>
            </a:r>
            <a:r>
              <a:rPr lang="en-US" sz="2000" b="0" i="0" u="none" strike="noStrike" baseline="0" dirty="0">
                <a:solidFill>
                  <a:srgbClr val="131413"/>
                </a:solidFill>
                <a:latin typeface="Arial Nova Cond Light" panose="020B0306020202020204" pitchFamily="34" charset="0"/>
              </a:rPr>
              <a:t>or specific products that should be supported. </a:t>
            </a:r>
          </a:p>
          <a:p>
            <a:pPr marL="0" indent="0">
              <a:buNone/>
            </a:pPr>
            <a:endParaRPr lang="en-US" b="0" i="0" u="none" strike="noStrike" baseline="0" dirty="0">
              <a:solidFill>
                <a:srgbClr val="131413"/>
              </a:solidFill>
              <a:latin typeface="Arial Nova Cond Light" panose="020B0306020202020204" pitchFamily="34" charset="0"/>
            </a:endParaRPr>
          </a:p>
          <a:p>
            <a:pPr marL="0" indent="0">
              <a:buNone/>
            </a:pPr>
            <a:r>
              <a:rPr lang="en-US" dirty="0">
                <a:solidFill>
                  <a:srgbClr val="131413"/>
                </a:solidFill>
                <a:latin typeface="Arial Nova Cond Light" panose="020B0306020202020204" pitchFamily="34" charset="0"/>
              </a:rPr>
              <a:t>Features         Artifacts</a:t>
            </a:r>
          </a:p>
          <a:p>
            <a:pPr marL="0" indent="0">
              <a:buNone/>
            </a:pPr>
            <a:r>
              <a:rPr lang="en-US" dirty="0">
                <a:solidFill>
                  <a:srgbClr val="131413"/>
                </a:solidFill>
                <a:latin typeface="Arial Nova Cond Light" panose="020B0306020202020204" pitchFamily="34" charset="0"/>
              </a:rPr>
              <a:t>Artifacts          Products</a:t>
            </a:r>
            <a:endParaRPr lang="en-US" b="0" i="0" u="none" strike="noStrike" baseline="0" dirty="0">
              <a:solidFill>
                <a:srgbClr val="131413"/>
              </a:solidFill>
              <a:latin typeface="Arial Nova Cond Light" panose="020B0306020202020204" pitchFamily="34" charset="0"/>
            </a:endParaRPr>
          </a:p>
        </p:txBody>
      </p:sp>
      <p:pic>
        <p:nvPicPr>
          <p:cNvPr id="4" name="Picture 3">
            <a:extLst>
              <a:ext uri="{FF2B5EF4-FFF2-40B4-BE49-F238E27FC236}">
                <a16:creationId xmlns:a16="http://schemas.microsoft.com/office/drawing/2014/main" id="{BD0ED647-0EE2-4E13-AB64-405987310C40}"/>
              </a:ext>
            </a:extLst>
          </p:cNvPr>
          <p:cNvPicPr>
            <a:picLocks noChangeAspect="1"/>
          </p:cNvPicPr>
          <p:nvPr/>
        </p:nvPicPr>
        <p:blipFill>
          <a:blip r:embed="rId2"/>
          <a:stretch>
            <a:fillRect/>
          </a:stretch>
        </p:blipFill>
        <p:spPr>
          <a:xfrm>
            <a:off x="2955498" y="2170632"/>
            <a:ext cx="4417570" cy="2866362"/>
          </a:xfrm>
          <a:prstGeom prst="rect">
            <a:avLst/>
          </a:prstGeom>
        </p:spPr>
      </p:pic>
      <p:sp>
        <p:nvSpPr>
          <p:cNvPr id="6" name="TextBox 5">
            <a:extLst>
              <a:ext uri="{FF2B5EF4-FFF2-40B4-BE49-F238E27FC236}">
                <a16:creationId xmlns:a16="http://schemas.microsoft.com/office/drawing/2014/main" id="{32150839-37C1-48B7-A44B-6F4279432FD4}"/>
              </a:ext>
            </a:extLst>
          </p:cNvPr>
          <p:cNvSpPr txBox="1"/>
          <p:nvPr/>
        </p:nvSpPr>
        <p:spPr>
          <a:xfrm>
            <a:off x="250706" y="4806162"/>
            <a:ext cx="388843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rPr>
              <a:t>http://wwwagse.informatik.uni-kl.de/teaching/ple/ws2011/PLE11_03_Scoping.pdf</a:t>
            </a:r>
          </a:p>
        </p:txBody>
      </p:sp>
      <p:sp>
        <p:nvSpPr>
          <p:cNvPr id="5" name="Arrow: Left-Right 4">
            <a:extLst>
              <a:ext uri="{FF2B5EF4-FFF2-40B4-BE49-F238E27FC236}">
                <a16:creationId xmlns:a16="http://schemas.microsoft.com/office/drawing/2014/main" id="{747E2523-D9F6-4DE9-90A4-245BAE289D1A}"/>
              </a:ext>
            </a:extLst>
          </p:cNvPr>
          <p:cNvSpPr/>
          <p:nvPr/>
        </p:nvSpPr>
        <p:spPr>
          <a:xfrm flipV="1">
            <a:off x="1290416" y="2657742"/>
            <a:ext cx="589660" cy="457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82A44"/>
              </a:solidFill>
              <a:effectLst/>
              <a:uLnTx/>
              <a:uFillTx/>
              <a:latin typeface="Arial"/>
              <a:ea typeface="+mn-ea"/>
              <a:cs typeface="+mn-cs"/>
              <a:sym typeface="Arial"/>
            </a:endParaRPr>
          </a:p>
        </p:txBody>
      </p:sp>
      <p:sp>
        <p:nvSpPr>
          <p:cNvPr id="9" name="Arrow: Left-Right 8">
            <a:extLst>
              <a:ext uri="{FF2B5EF4-FFF2-40B4-BE49-F238E27FC236}">
                <a16:creationId xmlns:a16="http://schemas.microsoft.com/office/drawing/2014/main" id="{528CEBB6-39A7-42F7-B0D3-6ADD9B10BB70}"/>
              </a:ext>
            </a:extLst>
          </p:cNvPr>
          <p:cNvSpPr/>
          <p:nvPr/>
        </p:nvSpPr>
        <p:spPr>
          <a:xfrm flipV="1">
            <a:off x="1308272" y="3018473"/>
            <a:ext cx="589660" cy="4571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82A44"/>
              </a:solidFill>
              <a:effectLst/>
              <a:uLnTx/>
              <a:uFillTx/>
              <a:latin typeface="Arial"/>
              <a:ea typeface="+mn-ea"/>
              <a:cs typeface="+mn-cs"/>
              <a:sym typeface="Arial"/>
            </a:endParaRPr>
          </a:p>
        </p:txBody>
      </p:sp>
    </p:spTree>
    <p:extLst>
      <p:ext uri="{BB962C8B-B14F-4D97-AF65-F5344CB8AC3E}">
        <p14:creationId xmlns:p14="http://schemas.microsoft.com/office/powerpoint/2010/main" val="1682774833"/>
      </p:ext>
    </p:extLst>
  </p:cSld>
  <p:clrMapOvr>
    <a:masterClrMapping/>
  </p:clrMapOvr>
  <p:transition spd="slow">
    <p:split orient="ver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91"/>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140</a:t>
            </a:fld>
            <a:endParaRPr/>
          </a:p>
        </p:txBody>
      </p:sp>
      <p:sp>
        <p:nvSpPr>
          <p:cNvPr id="882" name="Google Shape;882;p91"/>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Limiting Num. of Test Specifications</a:t>
            </a:r>
            <a:endParaRPr/>
          </a:p>
        </p:txBody>
      </p:sp>
      <p:sp>
        <p:nvSpPr>
          <p:cNvPr id="883" name="Google Shape;883;p91"/>
          <p:cNvSpPr txBox="1">
            <a:spLocks noGrp="1"/>
          </p:cNvSpPr>
          <p:nvPr>
            <p:ph type="body" idx="1"/>
          </p:nvPr>
        </p:nvSpPr>
        <p:spPr>
          <a:xfrm>
            <a:off x="4571995" y="1282400"/>
            <a:ext cx="4114800" cy="34803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sv-SE" sz="2200"/>
              <a:t>Full set = 432 specifications</a:t>
            </a:r>
            <a:endParaRPr sz="2200"/>
          </a:p>
          <a:p>
            <a:pPr marL="457200" lvl="0" indent="-368300" algn="l" rtl="0">
              <a:spcBef>
                <a:spcPts val="1000"/>
              </a:spcBef>
              <a:spcAft>
                <a:spcPts val="0"/>
              </a:spcAft>
              <a:buSzPts val="2200"/>
              <a:buChar char="•"/>
            </a:pPr>
            <a:r>
              <a:rPr lang="sv-SE" sz="2200"/>
              <a:t>No natural IF, SINGLE, ERROR constraints for these features.</a:t>
            </a:r>
            <a:endParaRPr sz="2200"/>
          </a:p>
          <a:p>
            <a:pPr marL="457200" lvl="0" indent="-368300" algn="l" rtl="0">
              <a:spcBef>
                <a:spcPts val="1000"/>
              </a:spcBef>
              <a:spcAft>
                <a:spcPts val="0"/>
              </a:spcAft>
              <a:buSzPts val="2200"/>
              <a:buChar char="•"/>
            </a:pPr>
            <a:r>
              <a:rPr lang="sv-SE" sz="2200"/>
              <a:t>What is important to cover?</a:t>
            </a:r>
            <a:endParaRPr sz="2200"/>
          </a:p>
        </p:txBody>
      </p:sp>
      <p:graphicFrame>
        <p:nvGraphicFramePr>
          <p:cNvPr id="884" name="Google Shape;884;p91"/>
          <p:cNvGraphicFramePr/>
          <p:nvPr/>
        </p:nvGraphicFramePr>
        <p:xfrm>
          <a:off x="468900" y="1282400"/>
          <a:ext cx="3000000" cy="3000000"/>
        </p:xfrm>
        <a:graphic>
          <a:graphicData uri="http://schemas.openxmlformats.org/drawingml/2006/table">
            <a:tbl>
              <a:tblPr>
                <a:noFill/>
                <a:tableStyleId>{854463E5-D269-428D-8765-8EF6056F3457}</a:tableStyleId>
              </a:tblPr>
              <a:tblGrid>
                <a:gridCol w="1303725">
                  <a:extLst>
                    <a:ext uri="{9D8B030D-6E8A-4147-A177-3AD203B41FA5}">
                      <a16:colId xmlns:a16="http://schemas.microsoft.com/office/drawing/2014/main" val="20000"/>
                    </a:ext>
                  </a:extLst>
                </a:gridCol>
                <a:gridCol w="1303725">
                  <a:extLst>
                    <a:ext uri="{9D8B030D-6E8A-4147-A177-3AD203B41FA5}">
                      <a16:colId xmlns:a16="http://schemas.microsoft.com/office/drawing/2014/main" val="20001"/>
                    </a:ext>
                  </a:extLst>
                </a:gridCol>
                <a:gridCol w="1303725">
                  <a:extLst>
                    <a:ext uri="{9D8B030D-6E8A-4147-A177-3AD203B41FA5}">
                      <a16:colId xmlns:a16="http://schemas.microsoft.com/office/drawing/2014/main" val="20002"/>
                    </a:ext>
                  </a:extLst>
                </a:gridCol>
              </a:tblGrid>
              <a:tr h="289350">
                <a:tc>
                  <a:txBody>
                    <a:bodyPr/>
                    <a:lstStyle/>
                    <a:p>
                      <a:pPr marL="0" lvl="0" indent="0" algn="l" rtl="0">
                        <a:spcBef>
                          <a:spcPts val="0"/>
                        </a:spcBef>
                        <a:spcAft>
                          <a:spcPts val="0"/>
                        </a:spcAft>
                        <a:buNone/>
                      </a:pPr>
                      <a:r>
                        <a:rPr lang="sv-SE" sz="1000" b="1"/>
                        <a:t>Bandwidth Mode</a:t>
                      </a:r>
                      <a:endParaRPr sz="1000" b="1"/>
                    </a:p>
                  </a:txBody>
                  <a:tcPr marL="91425" marR="91425" marT="91425" marB="91425"/>
                </a:tc>
                <a:tc>
                  <a:txBody>
                    <a:bodyPr/>
                    <a:lstStyle/>
                    <a:p>
                      <a:pPr marL="0" lvl="0" indent="0" algn="l" rtl="0">
                        <a:spcBef>
                          <a:spcPts val="0"/>
                        </a:spcBef>
                        <a:spcAft>
                          <a:spcPts val="0"/>
                        </a:spcAft>
                        <a:buNone/>
                      </a:pPr>
                      <a:r>
                        <a:rPr lang="sv-SE" sz="1000" b="1"/>
                        <a:t>Language</a:t>
                      </a:r>
                      <a:endParaRPr sz="1000" b="1"/>
                    </a:p>
                  </a:txBody>
                  <a:tcPr marL="91425" marR="91425" marT="91425" marB="91425"/>
                </a:tc>
                <a:tc>
                  <a:txBody>
                    <a:bodyPr/>
                    <a:lstStyle/>
                    <a:p>
                      <a:pPr marL="0" lvl="0" indent="0" algn="l" rtl="0">
                        <a:spcBef>
                          <a:spcPts val="0"/>
                        </a:spcBef>
                        <a:spcAft>
                          <a:spcPts val="0"/>
                        </a:spcAft>
                        <a:buNone/>
                      </a:pPr>
                      <a:r>
                        <a:rPr lang="sv-SE" sz="1000" b="1"/>
                        <a:t>Fonts</a:t>
                      </a:r>
                      <a:endParaRPr sz="1000" b="1"/>
                    </a:p>
                  </a:txBody>
                  <a:tcPr marL="91425" marR="91425" marT="91425" marB="91425"/>
                </a:tc>
                <a:extLst>
                  <a:ext uri="{0D108BD9-81ED-4DB2-BD59-A6C34878D82A}">
                    <a16:rowId xmlns:a16="http://schemas.microsoft.com/office/drawing/2014/main" val="10000"/>
                  </a:ext>
                </a:extLst>
              </a:tr>
              <a:tr h="289350">
                <a:tc>
                  <a:txBody>
                    <a:bodyPr/>
                    <a:lstStyle/>
                    <a:p>
                      <a:pPr marL="0" lvl="0" indent="0" algn="l" rtl="0">
                        <a:spcBef>
                          <a:spcPts val="0"/>
                        </a:spcBef>
                        <a:spcAft>
                          <a:spcPts val="0"/>
                        </a:spcAft>
                        <a:buNone/>
                      </a:pPr>
                      <a:r>
                        <a:rPr lang="sv-SE" sz="1000"/>
                        <a:t>Desktop Site</a:t>
                      </a:r>
                      <a:endParaRPr sz="1000"/>
                    </a:p>
                  </a:txBody>
                  <a:tcPr marL="91425" marR="91425" marT="91425" marB="91425"/>
                </a:tc>
                <a:tc>
                  <a:txBody>
                    <a:bodyPr/>
                    <a:lstStyle/>
                    <a:p>
                      <a:pPr marL="0" lvl="0" indent="0" algn="l" rtl="0">
                        <a:spcBef>
                          <a:spcPts val="0"/>
                        </a:spcBef>
                        <a:spcAft>
                          <a:spcPts val="0"/>
                        </a:spcAft>
                        <a:buNone/>
                      </a:pPr>
                      <a:r>
                        <a:rPr lang="sv-SE" sz="1000"/>
                        <a:t>English</a:t>
                      </a:r>
                      <a:endParaRPr sz="1000"/>
                    </a:p>
                  </a:txBody>
                  <a:tcPr marL="91425" marR="91425" marT="91425" marB="91425"/>
                </a:tc>
                <a:tc>
                  <a:txBody>
                    <a:bodyPr/>
                    <a:lstStyle/>
                    <a:p>
                      <a:pPr marL="0" lvl="0" indent="0" algn="l" rtl="0">
                        <a:spcBef>
                          <a:spcPts val="0"/>
                        </a:spcBef>
                        <a:spcAft>
                          <a:spcPts val="0"/>
                        </a:spcAft>
                        <a:buNone/>
                      </a:pPr>
                      <a:r>
                        <a:rPr lang="sv-SE" sz="1000"/>
                        <a:t>Standard</a:t>
                      </a:r>
                      <a:endParaRPr sz="1000"/>
                    </a:p>
                  </a:txBody>
                  <a:tcPr marL="91425" marR="91425" marT="91425" marB="91425"/>
                </a:tc>
                <a:extLst>
                  <a:ext uri="{0D108BD9-81ED-4DB2-BD59-A6C34878D82A}">
                    <a16:rowId xmlns:a16="http://schemas.microsoft.com/office/drawing/2014/main" val="10001"/>
                  </a:ext>
                </a:extLst>
              </a:tr>
              <a:tr h="289350">
                <a:tc>
                  <a:txBody>
                    <a:bodyPr/>
                    <a:lstStyle/>
                    <a:p>
                      <a:pPr marL="0" lvl="0" indent="0" algn="l" rtl="0">
                        <a:spcBef>
                          <a:spcPts val="0"/>
                        </a:spcBef>
                        <a:spcAft>
                          <a:spcPts val="0"/>
                        </a:spcAft>
                        <a:buNone/>
                      </a:pPr>
                      <a:r>
                        <a:rPr lang="sv-SE" sz="1000"/>
                        <a:t>Mobile Site</a:t>
                      </a:r>
                      <a:endParaRPr sz="1000"/>
                    </a:p>
                  </a:txBody>
                  <a:tcPr marL="91425" marR="91425" marT="91425" marB="91425"/>
                </a:tc>
                <a:tc>
                  <a:txBody>
                    <a:bodyPr/>
                    <a:lstStyle/>
                    <a:p>
                      <a:pPr marL="0" lvl="0" indent="0" algn="l" rtl="0">
                        <a:spcBef>
                          <a:spcPts val="0"/>
                        </a:spcBef>
                        <a:spcAft>
                          <a:spcPts val="0"/>
                        </a:spcAft>
                        <a:buNone/>
                      </a:pPr>
                      <a:r>
                        <a:rPr lang="sv-SE" sz="1000"/>
                        <a:t>French</a:t>
                      </a:r>
                      <a:endParaRPr sz="1000"/>
                    </a:p>
                  </a:txBody>
                  <a:tcPr marL="91425" marR="91425" marT="91425" marB="91425"/>
                </a:tc>
                <a:tc>
                  <a:txBody>
                    <a:bodyPr/>
                    <a:lstStyle/>
                    <a:p>
                      <a:pPr marL="0" lvl="0" indent="0" algn="l" rtl="0">
                        <a:spcBef>
                          <a:spcPts val="0"/>
                        </a:spcBef>
                        <a:spcAft>
                          <a:spcPts val="0"/>
                        </a:spcAft>
                        <a:buNone/>
                      </a:pPr>
                      <a:r>
                        <a:rPr lang="sv-SE" sz="1000"/>
                        <a:t>Open-Source</a:t>
                      </a:r>
                      <a:endParaRPr sz="1000"/>
                    </a:p>
                  </a:txBody>
                  <a:tcPr marL="91425" marR="91425" marT="91425" marB="91425"/>
                </a:tc>
                <a:extLst>
                  <a:ext uri="{0D108BD9-81ED-4DB2-BD59-A6C34878D82A}">
                    <a16:rowId xmlns:a16="http://schemas.microsoft.com/office/drawing/2014/main" val="10002"/>
                  </a:ext>
                </a:extLst>
              </a:tr>
              <a:tr h="289350">
                <a:tc>
                  <a:txBody>
                    <a:bodyPr/>
                    <a:lstStyle/>
                    <a:p>
                      <a:pPr marL="0" lvl="0" indent="0" algn="l" rtl="0">
                        <a:spcBef>
                          <a:spcPts val="0"/>
                        </a:spcBef>
                        <a:spcAft>
                          <a:spcPts val="0"/>
                        </a:spcAft>
                        <a:buNone/>
                      </a:pPr>
                      <a:r>
                        <a:rPr lang="sv-SE" sz="1000"/>
                        <a:t>Text Only</a:t>
                      </a:r>
                      <a:endParaRPr sz="1000"/>
                    </a:p>
                  </a:txBody>
                  <a:tcPr marL="91425" marR="91425" marT="91425" marB="91425"/>
                </a:tc>
                <a:tc>
                  <a:txBody>
                    <a:bodyPr/>
                    <a:lstStyle/>
                    <a:p>
                      <a:pPr marL="0" lvl="0" indent="0" algn="l" rtl="0">
                        <a:spcBef>
                          <a:spcPts val="0"/>
                        </a:spcBef>
                        <a:spcAft>
                          <a:spcPts val="0"/>
                        </a:spcAft>
                        <a:buNone/>
                      </a:pPr>
                      <a:r>
                        <a:rPr lang="sv-SE" sz="1000"/>
                        <a:t>German</a:t>
                      </a:r>
                      <a:endParaRPr sz="1000"/>
                    </a:p>
                  </a:txBody>
                  <a:tcPr marL="91425" marR="91425" marT="91425" marB="91425"/>
                </a:tc>
                <a:tc>
                  <a:txBody>
                    <a:bodyPr/>
                    <a:lstStyle/>
                    <a:p>
                      <a:pPr marL="0" lvl="0" indent="0" algn="l" rtl="0">
                        <a:spcBef>
                          <a:spcPts val="0"/>
                        </a:spcBef>
                        <a:spcAft>
                          <a:spcPts val="0"/>
                        </a:spcAft>
                        <a:buNone/>
                      </a:pPr>
                      <a:r>
                        <a:rPr lang="sv-SE" sz="1000"/>
                        <a:t>Minimal</a:t>
                      </a:r>
                      <a:endParaRPr sz="1000"/>
                    </a:p>
                  </a:txBody>
                  <a:tcPr marL="91425" marR="91425" marT="91425" marB="91425"/>
                </a:tc>
                <a:extLst>
                  <a:ext uri="{0D108BD9-81ED-4DB2-BD59-A6C34878D82A}">
                    <a16:rowId xmlns:a16="http://schemas.microsoft.com/office/drawing/2014/main" val="10003"/>
                  </a:ext>
                </a:extLst>
              </a:tr>
              <a:tr h="292150">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sv-SE" sz="1000"/>
                        <a:t>Swedish</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4"/>
                  </a:ext>
                </a:extLst>
              </a:tr>
              <a:tr h="289350">
                <a:tc>
                  <a:txBody>
                    <a:bodyPr/>
                    <a:lstStyle/>
                    <a:p>
                      <a:pPr marL="0" lvl="0" indent="0" algn="l" rtl="0">
                        <a:spcBef>
                          <a:spcPts val="0"/>
                        </a:spcBef>
                        <a:spcAft>
                          <a:spcPts val="0"/>
                        </a:spcAft>
                        <a:buNone/>
                      </a:pPr>
                      <a:r>
                        <a:rPr lang="sv-SE" sz="1000" b="1"/>
                        <a:t>Advertising</a:t>
                      </a:r>
                      <a:endParaRPr sz="1000" b="1"/>
                    </a:p>
                  </a:txBody>
                  <a:tcPr marL="91425" marR="91425" marT="91425" marB="91425"/>
                </a:tc>
                <a:tc>
                  <a:txBody>
                    <a:bodyPr/>
                    <a:lstStyle/>
                    <a:p>
                      <a:pPr marL="0" lvl="0" indent="0" algn="l" rtl="0">
                        <a:spcBef>
                          <a:spcPts val="0"/>
                        </a:spcBef>
                        <a:spcAft>
                          <a:spcPts val="0"/>
                        </a:spcAft>
                        <a:buNone/>
                      </a:pPr>
                      <a:r>
                        <a:rPr lang="sv-SE" sz="1000" b="1"/>
                        <a:t>Screen Size</a:t>
                      </a:r>
                      <a:endParaRPr sz="1000" b="1"/>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5"/>
                  </a:ext>
                </a:extLst>
              </a:tr>
              <a:tr h="289350">
                <a:tc>
                  <a:txBody>
                    <a:bodyPr/>
                    <a:lstStyle/>
                    <a:p>
                      <a:pPr marL="0" lvl="0" indent="0" algn="l" rtl="0">
                        <a:spcBef>
                          <a:spcPts val="0"/>
                        </a:spcBef>
                        <a:spcAft>
                          <a:spcPts val="0"/>
                        </a:spcAft>
                        <a:buNone/>
                      </a:pPr>
                      <a:r>
                        <a:rPr lang="sv-SE" sz="1000"/>
                        <a:t>No Advertising</a:t>
                      </a:r>
                      <a:endParaRPr sz="1000"/>
                    </a:p>
                  </a:txBody>
                  <a:tcPr marL="91425" marR="91425" marT="91425" marB="91425"/>
                </a:tc>
                <a:tc>
                  <a:txBody>
                    <a:bodyPr/>
                    <a:lstStyle/>
                    <a:p>
                      <a:pPr marL="0" lvl="0" indent="0" algn="l" rtl="0">
                        <a:spcBef>
                          <a:spcPts val="0"/>
                        </a:spcBef>
                        <a:spcAft>
                          <a:spcPts val="0"/>
                        </a:spcAft>
                        <a:buNone/>
                      </a:pPr>
                      <a:r>
                        <a:rPr lang="sv-SE" sz="1000"/>
                        <a:t>Phone</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6"/>
                  </a:ext>
                </a:extLst>
              </a:tr>
              <a:tr h="289350">
                <a:tc>
                  <a:txBody>
                    <a:bodyPr/>
                    <a:lstStyle/>
                    <a:p>
                      <a:pPr marL="0" lvl="0" indent="0" algn="l" rtl="0">
                        <a:spcBef>
                          <a:spcPts val="0"/>
                        </a:spcBef>
                        <a:spcAft>
                          <a:spcPts val="0"/>
                        </a:spcAft>
                        <a:buNone/>
                      </a:pPr>
                      <a:r>
                        <a:rPr lang="sv-SE" sz="1000"/>
                        <a:t>Targeted Advertising</a:t>
                      </a:r>
                      <a:endParaRPr sz="1000"/>
                    </a:p>
                  </a:txBody>
                  <a:tcPr marL="91425" marR="91425" marT="91425" marB="91425"/>
                </a:tc>
                <a:tc>
                  <a:txBody>
                    <a:bodyPr/>
                    <a:lstStyle/>
                    <a:p>
                      <a:pPr marL="0" lvl="0" indent="0" algn="l" rtl="0">
                        <a:spcBef>
                          <a:spcPts val="0"/>
                        </a:spcBef>
                        <a:spcAft>
                          <a:spcPts val="0"/>
                        </a:spcAft>
                        <a:buNone/>
                      </a:pPr>
                      <a:r>
                        <a:rPr lang="sv-SE" sz="1000"/>
                        <a:t>Tablet</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7"/>
                  </a:ext>
                </a:extLst>
              </a:tr>
              <a:tr h="289350">
                <a:tc>
                  <a:txBody>
                    <a:bodyPr/>
                    <a:lstStyle/>
                    <a:p>
                      <a:pPr marL="0" lvl="0" indent="0" algn="l" rtl="0">
                        <a:spcBef>
                          <a:spcPts val="0"/>
                        </a:spcBef>
                        <a:spcAft>
                          <a:spcPts val="0"/>
                        </a:spcAft>
                        <a:buNone/>
                      </a:pPr>
                      <a:r>
                        <a:rPr lang="sv-SE" sz="1000"/>
                        <a:t>General Advertising</a:t>
                      </a:r>
                      <a:endParaRPr sz="1000"/>
                    </a:p>
                  </a:txBody>
                  <a:tcPr marL="91425" marR="91425" marT="91425" marB="91425"/>
                </a:tc>
                <a:tc>
                  <a:txBody>
                    <a:bodyPr/>
                    <a:lstStyle/>
                    <a:p>
                      <a:pPr marL="0" lvl="0" indent="0" algn="l" rtl="0">
                        <a:spcBef>
                          <a:spcPts val="0"/>
                        </a:spcBef>
                        <a:spcAft>
                          <a:spcPts val="0"/>
                        </a:spcAft>
                        <a:buNone/>
                      </a:pPr>
                      <a:r>
                        <a:rPr lang="sv-SE" sz="1000"/>
                        <a:t>Full Size</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8"/>
                  </a:ext>
                </a:extLst>
              </a:tr>
              <a:tr h="289350">
                <a:tc>
                  <a:txBody>
                    <a:bodyPr/>
                    <a:lstStyle/>
                    <a:p>
                      <a:pPr marL="0" lvl="0" indent="0" algn="l" rtl="0">
                        <a:spcBef>
                          <a:spcPts val="0"/>
                        </a:spcBef>
                        <a:spcAft>
                          <a:spcPts val="0"/>
                        </a:spcAft>
                        <a:buNone/>
                      </a:pPr>
                      <a:r>
                        <a:rPr lang="sv-SE" sz="1000"/>
                        <a:t>Minimal Advertising</a:t>
                      </a: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endParaRPr sz="1000"/>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2"/>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141</a:t>
            </a:fld>
            <a:endParaRPr/>
          </a:p>
        </p:txBody>
      </p:sp>
      <p:sp>
        <p:nvSpPr>
          <p:cNvPr id="891" name="Google Shape;891;p92"/>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Combinatorial Interaction Testing</a:t>
            </a:r>
            <a:endParaRPr/>
          </a:p>
        </p:txBody>
      </p:sp>
      <p:sp>
        <p:nvSpPr>
          <p:cNvPr id="892" name="Google Shape;892;p92"/>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Cover all k-way interactions (k &lt; N).</a:t>
            </a:r>
            <a:endParaRPr/>
          </a:p>
          <a:p>
            <a:pPr marL="914400" lvl="1" indent="-368300" algn="l" rtl="0">
              <a:spcBef>
                <a:spcPts val="500"/>
              </a:spcBef>
              <a:spcAft>
                <a:spcPts val="0"/>
              </a:spcAft>
              <a:buSzPts val="2200"/>
              <a:buChar char="•"/>
            </a:pPr>
            <a:r>
              <a:rPr lang="sv-SE"/>
              <a:t>Typically 2-way (pairwise) or 3-way.</a:t>
            </a:r>
            <a:endParaRPr/>
          </a:p>
          <a:p>
            <a:pPr marL="457200" lvl="0" indent="-393700" algn="l" rtl="0">
              <a:spcBef>
                <a:spcPts val="1000"/>
              </a:spcBef>
              <a:spcAft>
                <a:spcPts val="0"/>
              </a:spcAft>
              <a:buSzPts val="2600"/>
              <a:buChar char="•"/>
            </a:pPr>
            <a:r>
              <a:rPr lang="sv-SE"/>
              <a:t>Set of all combinations grows exponentially.</a:t>
            </a:r>
            <a:endParaRPr/>
          </a:p>
          <a:p>
            <a:pPr marL="457200" lvl="0" indent="-393700" algn="l" rtl="0">
              <a:spcBef>
                <a:spcPts val="1000"/>
              </a:spcBef>
              <a:spcAft>
                <a:spcPts val="0"/>
              </a:spcAft>
              <a:buSzPts val="2600"/>
              <a:buChar char="•"/>
            </a:pPr>
            <a:r>
              <a:rPr lang="sv-SE"/>
              <a:t>Set of pairwise combinations grows logarithmically.</a:t>
            </a:r>
            <a:endParaRPr/>
          </a:p>
          <a:p>
            <a:pPr marL="914400" lvl="1" indent="-368300" algn="l" rtl="0">
              <a:spcBef>
                <a:spcPts val="500"/>
              </a:spcBef>
              <a:spcAft>
                <a:spcPts val="0"/>
              </a:spcAft>
              <a:buSzPts val="2200"/>
              <a:buChar char="•"/>
            </a:pPr>
            <a:r>
              <a:rPr lang="sv-SE"/>
              <a:t>(last slide) 432 combinations.</a:t>
            </a:r>
            <a:endParaRPr/>
          </a:p>
          <a:p>
            <a:pPr marL="914400" lvl="1" indent="-368300" algn="l" rtl="0">
              <a:spcBef>
                <a:spcPts val="500"/>
              </a:spcBef>
              <a:spcAft>
                <a:spcPts val="0"/>
              </a:spcAft>
              <a:buSzPts val="2200"/>
              <a:buChar char="•"/>
            </a:pPr>
            <a:r>
              <a:rPr lang="sv-SE"/>
              <a:t>Possible to cover all pairs in 16 tests.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3"/>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142</a:t>
            </a:fld>
            <a:endParaRPr/>
          </a:p>
        </p:txBody>
      </p:sp>
      <p:sp>
        <p:nvSpPr>
          <p:cNvPr id="899" name="Google Shape;899;p93"/>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Example - Website Display</a:t>
            </a:r>
            <a:endParaRPr/>
          </a:p>
        </p:txBody>
      </p:sp>
      <p:graphicFrame>
        <p:nvGraphicFramePr>
          <p:cNvPr id="900" name="Google Shape;900;p93"/>
          <p:cNvGraphicFramePr/>
          <p:nvPr/>
        </p:nvGraphicFramePr>
        <p:xfrm>
          <a:off x="151275" y="1210675"/>
          <a:ext cx="3000000" cy="3000000"/>
        </p:xfrm>
        <a:graphic>
          <a:graphicData uri="http://schemas.openxmlformats.org/drawingml/2006/table">
            <a:tbl>
              <a:tblPr>
                <a:noFill/>
                <a:tableStyleId>{854463E5-D269-428D-8765-8EF6056F3457}</a:tableStyleId>
              </a:tblPr>
              <a:tblGrid>
                <a:gridCol w="1191025">
                  <a:extLst>
                    <a:ext uri="{9D8B030D-6E8A-4147-A177-3AD203B41FA5}">
                      <a16:colId xmlns:a16="http://schemas.microsoft.com/office/drawing/2014/main" val="20000"/>
                    </a:ext>
                  </a:extLst>
                </a:gridCol>
                <a:gridCol w="912450">
                  <a:extLst>
                    <a:ext uri="{9D8B030D-6E8A-4147-A177-3AD203B41FA5}">
                      <a16:colId xmlns:a16="http://schemas.microsoft.com/office/drawing/2014/main" val="20001"/>
                    </a:ext>
                  </a:extLst>
                </a:gridCol>
                <a:gridCol w="854800">
                  <a:extLst>
                    <a:ext uri="{9D8B030D-6E8A-4147-A177-3AD203B41FA5}">
                      <a16:colId xmlns:a16="http://schemas.microsoft.com/office/drawing/2014/main" val="20002"/>
                    </a:ext>
                  </a:extLst>
                </a:gridCol>
              </a:tblGrid>
              <a:tr h="289350">
                <a:tc>
                  <a:txBody>
                    <a:bodyPr/>
                    <a:lstStyle/>
                    <a:p>
                      <a:pPr marL="0" lvl="0" indent="0" algn="l" rtl="0">
                        <a:spcBef>
                          <a:spcPts val="0"/>
                        </a:spcBef>
                        <a:spcAft>
                          <a:spcPts val="0"/>
                        </a:spcAft>
                        <a:buNone/>
                      </a:pPr>
                      <a:r>
                        <a:rPr lang="sv-SE" sz="800" b="1"/>
                        <a:t>Bandwidth Mode</a:t>
                      </a:r>
                      <a:endParaRPr sz="800" b="1"/>
                    </a:p>
                  </a:txBody>
                  <a:tcPr marL="91425" marR="91425" marT="91425" marB="91425"/>
                </a:tc>
                <a:tc>
                  <a:txBody>
                    <a:bodyPr/>
                    <a:lstStyle/>
                    <a:p>
                      <a:pPr marL="0" lvl="0" indent="0" algn="l" rtl="0">
                        <a:spcBef>
                          <a:spcPts val="0"/>
                        </a:spcBef>
                        <a:spcAft>
                          <a:spcPts val="0"/>
                        </a:spcAft>
                        <a:buNone/>
                      </a:pPr>
                      <a:r>
                        <a:rPr lang="sv-SE" sz="800" b="1"/>
                        <a:t>Language</a:t>
                      </a:r>
                      <a:endParaRPr sz="800" b="1"/>
                    </a:p>
                  </a:txBody>
                  <a:tcPr marL="91425" marR="91425" marT="91425" marB="91425"/>
                </a:tc>
                <a:tc>
                  <a:txBody>
                    <a:bodyPr/>
                    <a:lstStyle/>
                    <a:p>
                      <a:pPr marL="0" lvl="0" indent="0" algn="l" rtl="0">
                        <a:spcBef>
                          <a:spcPts val="0"/>
                        </a:spcBef>
                        <a:spcAft>
                          <a:spcPts val="0"/>
                        </a:spcAft>
                        <a:buNone/>
                      </a:pPr>
                      <a:r>
                        <a:rPr lang="sv-SE" sz="800" b="1"/>
                        <a:t>Fonts</a:t>
                      </a:r>
                      <a:endParaRPr sz="800" b="1"/>
                    </a:p>
                  </a:txBody>
                  <a:tcPr marL="91425" marR="91425" marT="91425" marB="91425"/>
                </a:tc>
                <a:extLst>
                  <a:ext uri="{0D108BD9-81ED-4DB2-BD59-A6C34878D82A}">
                    <a16:rowId xmlns:a16="http://schemas.microsoft.com/office/drawing/2014/main" val="10000"/>
                  </a:ext>
                </a:extLst>
              </a:tr>
              <a:tr h="289350">
                <a:tc>
                  <a:txBody>
                    <a:bodyPr/>
                    <a:lstStyle/>
                    <a:p>
                      <a:pPr marL="0" lvl="0" indent="0" algn="l" rtl="0">
                        <a:spcBef>
                          <a:spcPts val="0"/>
                        </a:spcBef>
                        <a:spcAft>
                          <a:spcPts val="0"/>
                        </a:spcAft>
                        <a:buNone/>
                      </a:pPr>
                      <a:r>
                        <a:rPr lang="sv-SE" sz="800"/>
                        <a:t>Desktop Site</a:t>
                      </a:r>
                      <a:endParaRPr sz="800"/>
                    </a:p>
                  </a:txBody>
                  <a:tcPr marL="91425" marR="91425" marT="91425" marB="91425"/>
                </a:tc>
                <a:tc>
                  <a:txBody>
                    <a:bodyPr/>
                    <a:lstStyle/>
                    <a:p>
                      <a:pPr marL="0" lvl="0" indent="0" algn="l" rtl="0">
                        <a:spcBef>
                          <a:spcPts val="0"/>
                        </a:spcBef>
                        <a:spcAft>
                          <a:spcPts val="0"/>
                        </a:spcAft>
                        <a:buNone/>
                      </a:pPr>
                      <a:r>
                        <a:rPr lang="sv-SE" sz="800"/>
                        <a:t>English</a:t>
                      </a:r>
                      <a:endParaRPr sz="800"/>
                    </a:p>
                  </a:txBody>
                  <a:tcPr marL="91425" marR="91425" marT="91425" marB="91425"/>
                </a:tc>
                <a:tc>
                  <a:txBody>
                    <a:bodyPr/>
                    <a:lstStyle/>
                    <a:p>
                      <a:pPr marL="0" lvl="0" indent="0" algn="l" rtl="0">
                        <a:spcBef>
                          <a:spcPts val="0"/>
                        </a:spcBef>
                        <a:spcAft>
                          <a:spcPts val="0"/>
                        </a:spcAft>
                        <a:buNone/>
                      </a:pPr>
                      <a:r>
                        <a:rPr lang="sv-SE" sz="800"/>
                        <a:t>Standard</a:t>
                      </a:r>
                      <a:endParaRPr sz="800"/>
                    </a:p>
                  </a:txBody>
                  <a:tcPr marL="91425" marR="91425" marT="91425" marB="91425"/>
                </a:tc>
                <a:extLst>
                  <a:ext uri="{0D108BD9-81ED-4DB2-BD59-A6C34878D82A}">
                    <a16:rowId xmlns:a16="http://schemas.microsoft.com/office/drawing/2014/main" val="10001"/>
                  </a:ext>
                </a:extLst>
              </a:tr>
              <a:tr h="289350">
                <a:tc>
                  <a:txBody>
                    <a:bodyPr/>
                    <a:lstStyle/>
                    <a:p>
                      <a:pPr marL="0" lvl="0" indent="0" algn="l" rtl="0">
                        <a:spcBef>
                          <a:spcPts val="0"/>
                        </a:spcBef>
                        <a:spcAft>
                          <a:spcPts val="0"/>
                        </a:spcAft>
                        <a:buNone/>
                      </a:pPr>
                      <a:r>
                        <a:rPr lang="sv-SE" sz="800"/>
                        <a:t>Mobile Site</a:t>
                      </a:r>
                      <a:endParaRPr sz="800"/>
                    </a:p>
                  </a:txBody>
                  <a:tcPr marL="91425" marR="91425" marT="91425" marB="91425"/>
                </a:tc>
                <a:tc>
                  <a:txBody>
                    <a:bodyPr/>
                    <a:lstStyle/>
                    <a:p>
                      <a:pPr marL="0" lvl="0" indent="0" algn="l" rtl="0">
                        <a:spcBef>
                          <a:spcPts val="0"/>
                        </a:spcBef>
                        <a:spcAft>
                          <a:spcPts val="0"/>
                        </a:spcAft>
                        <a:buNone/>
                      </a:pPr>
                      <a:r>
                        <a:rPr lang="sv-SE" sz="800"/>
                        <a:t>French</a:t>
                      </a:r>
                      <a:endParaRPr sz="800"/>
                    </a:p>
                  </a:txBody>
                  <a:tcPr marL="91425" marR="91425" marT="91425" marB="91425"/>
                </a:tc>
                <a:tc>
                  <a:txBody>
                    <a:bodyPr/>
                    <a:lstStyle/>
                    <a:p>
                      <a:pPr marL="0" lvl="0" indent="0" algn="l" rtl="0">
                        <a:spcBef>
                          <a:spcPts val="0"/>
                        </a:spcBef>
                        <a:spcAft>
                          <a:spcPts val="0"/>
                        </a:spcAft>
                        <a:buNone/>
                      </a:pPr>
                      <a:r>
                        <a:rPr lang="sv-SE" sz="800"/>
                        <a:t>Open-Source</a:t>
                      </a:r>
                      <a:endParaRPr sz="800"/>
                    </a:p>
                  </a:txBody>
                  <a:tcPr marL="91425" marR="91425" marT="91425" marB="91425"/>
                </a:tc>
                <a:extLst>
                  <a:ext uri="{0D108BD9-81ED-4DB2-BD59-A6C34878D82A}">
                    <a16:rowId xmlns:a16="http://schemas.microsoft.com/office/drawing/2014/main" val="10002"/>
                  </a:ext>
                </a:extLst>
              </a:tr>
              <a:tr h="289350">
                <a:tc>
                  <a:txBody>
                    <a:bodyPr/>
                    <a:lstStyle/>
                    <a:p>
                      <a:pPr marL="0" lvl="0" indent="0" algn="l" rtl="0">
                        <a:spcBef>
                          <a:spcPts val="0"/>
                        </a:spcBef>
                        <a:spcAft>
                          <a:spcPts val="0"/>
                        </a:spcAft>
                        <a:buNone/>
                      </a:pPr>
                      <a:r>
                        <a:rPr lang="sv-SE" sz="800"/>
                        <a:t>Text Only</a:t>
                      </a:r>
                      <a:endParaRPr sz="800"/>
                    </a:p>
                  </a:txBody>
                  <a:tcPr marL="91425" marR="91425" marT="91425" marB="91425"/>
                </a:tc>
                <a:tc>
                  <a:txBody>
                    <a:bodyPr/>
                    <a:lstStyle/>
                    <a:p>
                      <a:pPr marL="0" lvl="0" indent="0" algn="l" rtl="0">
                        <a:spcBef>
                          <a:spcPts val="0"/>
                        </a:spcBef>
                        <a:spcAft>
                          <a:spcPts val="0"/>
                        </a:spcAft>
                        <a:buNone/>
                      </a:pPr>
                      <a:r>
                        <a:rPr lang="sv-SE" sz="800"/>
                        <a:t>German</a:t>
                      </a:r>
                      <a:endParaRPr sz="800"/>
                    </a:p>
                  </a:txBody>
                  <a:tcPr marL="91425" marR="91425" marT="91425" marB="91425"/>
                </a:tc>
                <a:tc>
                  <a:txBody>
                    <a:bodyPr/>
                    <a:lstStyle/>
                    <a:p>
                      <a:pPr marL="0" lvl="0" indent="0" algn="l" rtl="0">
                        <a:spcBef>
                          <a:spcPts val="0"/>
                        </a:spcBef>
                        <a:spcAft>
                          <a:spcPts val="0"/>
                        </a:spcAft>
                        <a:buNone/>
                      </a:pPr>
                      <a:r>
                        <a:rPr lang="sv-SE" sz="800"/>
                        <a:t>Minimal</a:t>
                      </a:r>
                      <a:endParaRPr sz="800"/>
                    </a:p>
                  </a:txBody>
                  <a:tcPr marL="91425" marR="91425" marT="91425" marB="91425"/>
                </a:tc>
                <a:extLst>
                  <a:ext uri="{0D108BD9-81ED-4DB2-BD59-A6C34878D82A}">
                    <a16:rowId xmlns:a16="http://schemas.microsoft.com/office/drawing/2014/main" val="10003"/>
                  </a:ext>
                </a:extLst>
              </a:tr>
              <a:tr h="292150">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r>
                        <a:rPr lang="sv-SE" sz="800"/>
                        <a:t>Swedish</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4"/>
                  </a:ext>
                </a:extLst>
              </a:tr>
              <a:tr h="289350">
                <a:tc>
                  <a:txBody>
                    <a:bodyPr/>
                    <a:lstStyle/>
                    <a:p>
                      <a:pPr marL="0" lvl="0" indent="0" algn="l" rtl="0">
                        <a:spcBef>
                          <a:spcPts val="0"/>
                        </a:spcBef>
                        <a:spcAft>
                          <a:spcPts val="0"/>
                        </a:spcAft>
                        <a:buNone/>
                      </a:pPr>
                      <a:r>
                        <a:rPr lang="sv-SE" sz="800" b="1"/>
                        <a:t>Advertising</a:t>
                      </a:r>
                      <a:endParaRPr sz="800" b="1"/>
                    </a:p>
                  </a:txBody>
                  <a:tcPr marL="91425" marR="91425" marT="91425" marB="91425"/>
                </a:tc>
                <a:tc>
                  <a:txBody>
                    <a:bodyPr/>
                    <a:lstStyle/>
                    <a:p>
                      <a:pPr marL="0" lvl="0" indent="0" algn="l" rtl="0">
                        <a:spcBef>
                          <a:spcPts val="0"/>
                        </a:spcBef>
                        <a:spcAft>
                          <a:spcPts val="0"/>
                        </a:spcAft>
                        <a:buNone/>
                      </a:pPr>
                      <a:r>
                        <a:rPr lang="sv-SE" sz="800" b="1"/>
                        <a:t>Screen Size</a:t>
                      </a:r>
                      <a:endParaRPr sz="800" b="1"/>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5"/>
                  </a:ext>
                </a:extLst>
              </a:tr>
              <a:tr h="289350">
                <a:tc>
                  <a:txBody>
                    <a:bodyPr/>
                    <a:lstStyle/>
                    <a:p>
                      <a:pPr marL="0" lvl="0" indent="0" algn="l" rtl="0">
                        <a:spcBef>
                          <a:spcPts val="0"/>
                        </a:spcBef>
                        <a:spcAft>
                          <a:spcPts val="0"/>
                        </a:spcAft>
                        <a:buNone/>
                      </a:pPr>
                      <a:r>
                        <a:rPr lang="sv-SE" sz="800"/>
                        <a:t>No Advertising</a:t>
                      </a:r>
                      <a:endParaRPr sz="800"/>
                    </a:p>
                  </a:txBody>
                  <a:tcPr marL="91425" marR="91425" marT="91425" marB="91425"/>
                </a:tc>
                <a:tc>
                  <a:txBody>
                    <a:bodyPr/>
                    <a:lstStyle/>
                    <a:p>
                      <a:pPr marL="0" lvl="0" indent="0" algn="l" rtl="0">
                        <a:spcBef>
                          <a:spcPts val="0"/>
                        </a:spcBef>
                        <a:spcAft>
                          <a:spcPts val="0"/>
                        </a:spcAft>
                        <a:buNone/>
                      </a:pPr>
                      <a:r>
                        <a:rPr lang="sv-SE" sz="800"/>
                        <a:t>Phone</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6"/>
                  </a:ext>
                </a:extLst>
              </a:tr>
              <a:tr h="289350">
                <a:tc>
                  <a:txBody>
                    <a:bodyPr/>
                    <a:lstStyle/>
                    <a:p>
                      <a:pPr marL="0" lvl="0" indent="0" algn="l" rtl="0">
                        <a:spcBef>
                          <a:spcPts val="0"/>
                        </a:spcBef>
                        <a:spcAft>
                          <a:spcPts val="0"/>
                        </a:spcAft>
                        <a:buNone/>
                      </a:pPr>
                      <a:r>
                        <a:rPr lang="sv-SE" sz="800"/>
                        <a:t>Targeted Advertising</a:t>
                      </a:r>
                      <a:endParaRPr sz="800"/>
                    </a:p>
                  </a:txBody>
                  <a:tcPr marL="91425" marR="91425" marT="91425" marB="91425"/>
                </a:tc>
                <a:tc>
                  <a:txBody>
                    <a:bodyPr/>
                    <a:lstStyle/>
                    <a:p>
                      <a:pPr marL="0" lvl="0" indent="0" algn="l" rtl="0">
                        <a:spcBef>
                          <a:spcPts val="0"/>
                        </a:spcBef>
                        <a:spcAft>
                          <a:spcPts val="0"/>
                        </a:spcAft>
                        <a:buNone/>
                      </a:pPr>
                      <a:r>
                        <a:rPr lang="sv-SE" sz="800"/>
                        <a:t>Tablet</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7"/>
                  </a:ext>
                </a:extLst>
              </a:tr>
              <a:tr h="289350">
                <a:tc>
                  <a:txBody>
                    <a:bodyPr/>
                    <a:lstStyle/>
                    <a:p>
                      <a:pPr marL="0" lvl="0" indent="0" algn="l" rtl="0">
                        <a:spcBef>
                          <a:spcPts val="0"/>
                        </a:spcBef>
                        <a:spcAft>
                          <a:spcPts val="0"/>
                        </a:spcAft>
                        <a:buNone/>
                      </a:pPr>
                      <a:r>
                        <a:rPr lang="sv-SE" sz="800"/>
                        <a:t>General Advertising</a:t>
                      </a:r>
                      <a:endParaRPr sz="800"/>
                    </a:p>
                  </a:txBody>
                  <a:tcPr marL="91425" marR="91425" marT="91425" marB="91425"/>
                </a:tc>
                <a:tc>
                  <a:txBody>
                    <a:bodyPr/>
                    <a:lstStyle/>
                    <a:p>
                      <a:pPr marL="0" lvl="0" indent="0" algn="l" rtl="0">
                        <a:spcBef>
                          <a:spcPts val="0"/>
                        </a:spcBef>
                        <a:spcAft>
                          <a:spcPts val="0"/>
                        </a:spcAft>
                        <a:buNone/>
                      </a:pPr>
                      <a:r>
                        <a:rPr lang="sv-SE" sz="800"/>
                        <a:t>Full Size</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8"/>
                  </a:ext>
                </a:extLst>
              </a:tr>
              <a:tr h="289350">
                <a:tc>
                  <a:txBody>
                    <a:bodyPr/>
                    <a:lstStyle/>
                    <a:p>
                      <a:pPr marL="0" lvl="0" indent="0" algn="l" rtl="0">
                        <a:spcBef>
                          <a:spcPts val="0"/>
                        </a:spcBef>
                        <a:spcAft>
                          <a:spcPts val="0"/>
                        </a:spcAft>
                        <a:buNone/>
                      </a:pPr>
                      <a:r>
                        <a:rPr lang="sv-SE" sz="800"/>
                        <a:t>Minimal Advertising</a:t>
                      </a: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tc>
                  <a:txBody>
                    <a:bodyPr/>
                    <a:lstStyle/>
                    <a:p>
                      <a:pPr marL="0" lvl="0" indent="0" algn="l" rtl="0">
                        <a:spcBef>
                          <a:spcPts val="0"/>
                        </a:spcBef>
                        <a:spcAft>
                          <a:spcPts val="0"/>
                        </a:spcAft>
                        <a:buNone/>
                      </a:pPr>
                      <a:endParaRPr sz="800"/>
                    </a:p>
                  </a:txBody>
                  <a:tcPr marL="91425" marR="91425" marT="91425" marB="91425"/>
                </a:tc>
                <a:extLst>
                  <a:ext uri="{0D108BD9-81ED-4DB2-BD59-A6C34878D82A}">
                    <a16:rowId xmlns:a16="http://schemas.microsoft.com/office/drawing/2014/main" val="10009"/>
                  </a:ext>
                </a:extLst>
              </a:tr>
            </a:tbl>
          </a:graphicData>
        </a:graphic>
      </p:graphicFrame>
      <p:graphicFrame>
        <p:nvGraphicFramePr>
          <p:cNvPr id="901" name="Google Shape;901;p93"/>
          <p:cNvGraphicFramePr/>
          <p:nvPr/>
        </p:nvGraphicFramePr>
        <p:xfrm>
          <a:off x="3319325" y="-34987"/>
          <a:ext cx="3000000" cy="3000000"/>
        </p:xfrm>
        <a:graphic>
          <a:graphicData uri="http://schemas.openxmlformats.org/drawingml/2006/table">
            <a:tbl>
              <a:tblPr>
                <a:noFill/>
                <a:tableStyleId>{854463E5-D269-428D-8765-8EF6056F3457}</a:tableStyleId>
              </a:tblPr>
              <a:tblGrid>
                <a:gridCol w="773775">
                  <a:extLst>
                    <a:ext uri="{9D8B030D-6E8A-4147-A177-3AD203B41FA5}">
                      <a16:colId xmlns:a16="http://schemas.microsoft.com/office/drawing/2014/main" val="20000"/>
                    </a:ext>
                  </a:extLst>
                </a:gridCol>
                <a:gridCol w="1180525">
                  <a:extLst>
                    <a:ext uri="{9D8B030D-6E8A-4147-A177-3AD203B41FA5}">
                      <a16:colId xmlns:a16="http://schemas.microsoft.com/office/drawing/2014/main" val="20001"/>
                    </a:ext>
                  </a:extLst>
                </a:gridCol>
              </a:tblGrid>
              <a:tr h="221075">
                <a:tc>
                  <a:txBody>
                    <a:bodyPr/>
                    <a:lstStyle/>
                    <a:p>
                      <a:pPr marL="0" lvl="0" indent="0" algn="l" rtl="0">
                        <a:spcBef>
                          <a:spcPts val="0"/>
                        </a:spcBef>
                        <a:spcAft>
                          <a:spcPts val="0"/>
                        </a:spcAft>
                        <a:buNone/>
                      </a:pPr>
                      <a:r>
                        <a:rPr lang="sv-SE" sz="800" b="1"/>
                        <a:t>Language</a:t>
                      </a:r>
                      <a:endParaRPr sz="800" b="1"/>
                    </a:p>
                  </a:txBody>
                  <a:tcPr marL="91425" marR="91425" marT="91425" marB="91425">
                    <a:solidFill>
                      <a:srgbClr val="FFFFFF"/>
                    </a:solidFill>
                  </a:tcPr>
                </a:tc>
                <a:tc>
                  <a:txBody>
                    <a:bodyPr/>
                    <a:lstStyle/>
                    <a:p>
                      <a:pPr marL="0" lvl="0" indent="0" algn="l" rtl="0">
                        <a:spcBef>
                          <a:spcPts val="0"/>
                        </a:spcBef>
                        <a:spcAft>
                          <a:spcPts val="0"/>
                        </a:spcAft>
                        <a:buNone/>
                      </a:pPr>
                      <a:r>
                        <a:rPr lang="sv-SE" sz="800" b="1"/>
                        <a:t>Advertising</a:t>
                      </a:r>
                      <a:endParaRPr sz="800" b="1"/>
                    </a:p>
                  </a:txBody>
                  <a:tcPr marL="91425" marR="91425" marT="91425" marB="91425">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23325">
                <a:tc>
                  <a:txBody>
                    <a:bodyPr/>
                    <a:lstStyle/>
                    <a:p>
                      <a:pPr marL="0" lvl="0" indent="0" algn="l" rtl="0">
                        <a:spcBef>
                          <a:spcPts val="0"/>
                        </a:spcBef>
                        <a:spcAft>
                          <a:spcPts val="0"/>
                        </a:spcAft>
                        <a:buNone/>
                      </a:pPr>
                      <a:r>
                        <a:rPr lang="sv-SE" sz="800"/>
                        <a:t>English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No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3325">
                <a:tc>
                  <a:txBody>
                    <a:bodyPr/>
                    <a:lstStyle/>
                    <a:p>
                      <a:pPr marL="0" lvl="0" indent="0" algn="l" rtl="0">
                        <a:spcBef>
                          <a:spcPts val="0"/>
                        </a:spcBef>
                        <a:spcAft>
                          <a:spcPts val="0"/>
                        </a:spcAft>
                        <a:buNone/>
                      </a:pPr>
                      <a:r>
                        <a:rPr lang="sv-SE" sz="800"/>
                        <a:t>English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Targeted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3325">
                <a:tc>
                  <a:txBody>
                    <a:bodyPr/>
                    <a:lstStyle/>
                    <a:p>
                      <a:pPr marL="0" lvl="0" indent="0" algn="l" rtl="0">
                        <a:spcBef>
                          <a:spcPts val="0"/>
                        </a:spcBef>
                        <a:spcAft>
                          <a:spcPts val="0"/>
                        </a:spcAft>
                        <a:buNone/>
                      </a:pPr>
                      <a:r>
                        <a:rPr lang="sv-SE" sz="800"/>
                        <a:t>English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General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3325">
                <a:tc>
                  <a:txBody>
                    <a:bodyPr/>
                    <a:lstStyle/>
                    <a:p>
                      <a:pPr marL="0" lvl="0" indent="0" algn="l" rtl="0">
                        <a:spcBef>
                          <a:spcPts val="0"/>
                        </a:spcBef>
                        <a:spcAft>
                          <a:spcPts val="0"/>
                        </a:spcAft>
                        <a:buNone/>
                      </a:pPr>
                      <a:r>
                        <a:rPr lang="sv-SE" sz="800"/>
                        <a:t>English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Minimal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3325">
                <a:tc>
                  <a:txBody>
                    <a:bodyPr/>
                    <a:lstStyle/>
                    <a:p>
                      <a:pPr marL="0" lvl="0" indent="0" algn="l" rtl="0">
                        <a:spcBef>
                          <a:spcPts val="0"/>
                        </a:spcBef>
                        <a:spcAft>
                          <a:spcPts val="0"/>
                        </a:spcAft>
                        <a:buNone/>
                      </a:pPr>
                      <a:r>
                        <a:rPr lang="sv-SE" sz="800"/>
                        <a:t>French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No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3325">
                <a:tc>
                  <a:txBody>
                    <a:bodyPr/>
                    <a:lstStyle/>
                    <a:p>
                      <a:pPr marL="0" lvl="0" indent="0" algn="l" rtl="0">
                        <a:spcBef>
                          <a:spcPts val="0"/>
                        </a:spcBef>
                        <a:spcAft>
                          <a:spcPts val="0"/>
                        </a:spcAft>
                        <a:buNone/>
                      </a:pPr>
                      <a:r>
                        <a:rPr lang="sv-SE" sz="800"/>
                        <a:t>French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Targeted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3325">
                <a:tc>
                  <a:txBody>
                    <a:bodyPr/>
                    <a:lstStyle/>
                    <a:p>
                      <a:pPr marL="0" lvl="0" indent="0" algn="l" rtl="0">
                        <a:spcBef>
                          <a:spcPts val="0"/>
                        </a:spcBef>
                        <a:spcAft>
                          <a:spcPts val="0"/>
                        </a:spcAft>
                        <a:buNone/>
                      </a:pPr>
                      <a:r>
                        <a:rPr lang="sv-SE" sz="800"/>
                        <a:t>French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General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3325">
                <a:tc>
                  <a:txBody>
                    <a:bodyPr/>
                    <a:lstStyle/>
                    <a:p>
                      <a:pPr marL="0" lvl="0" indent="0" algn="l" rtl="0">
                        <a:spcBef>
                          <a:spcPts val="0"/>
                        </a:spcBef>
                        <a:spcAft>
                          <a:spcPts val="0"/>
                        </a:spcAft>
                        <a:buNone/>
                      </a:pPr>
                      <a:r>
                        <a:rPr lang="sv-SE" sz="800"/>
                        <a:t>French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Minimal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3325">
                <a:tc>
                  <a:txBody>
                    <a:bodyPr/>
                    <a:lstStyle/>
                    <a:p>
                      <a:pPr marL="0" lvl="0" indent="0" algn="l" rtl="0">
                        <a:spcBef>
                          <a:spcPts val="0"/>
                        </a:spcBef>
                        <a:spcAft>
                          <a:spcPts val="0"/>
                        </a:spcAft>
                        <a:buNone/>
                      </a:pPr>
                      <a:r>
                        <a:rPr lang="sv-SE" sz="800"/>
                        <a:t>German</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No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23325">
                <a:tc>
                  <a:txBody>
                    <a:bodyPr/>
                    <a:lstStyle/>
                    <a:p>
                      <a:pPr marL="0" lvl="0" indent="0" algn="l" rtl="0">
                        <a:spcBef>
                          <a:spcPts val="0"/>
                        </a:spcBef>
                        <a:spcAft>
                          <a:spcPts val="0"/>
                        </a:spcAft>
                        <a:buNone/>
                      </a:pPr>
                      <a:r>
                        <a:rPr lang="sv-SE" sz="800"/>
                        <a:t>German</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Targeted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23325">
                <a:tc>
                  <a:txBody>
                    <a:bodyPr/>
                    <a:lstStyle/>
                    <a:p>
                      <a:pPr marL="0" lvl="0" indent="0" algn="l" rtl="0">
                        <a:spcBef>
                          <a:spcPts val="0"/>
                        </a:spcBef>
                        <a:spcAft>
                          <a:spcPts val="0"/>
                        </a:spcAft>
                        <a:buNone/>
                      </a:pPr>
                      <a:r>
                        <a:rPr lang="sv-SE" sz="800"/>
                        <a:t>German</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General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23325">
                <a:tc>
                  <a:txBody>
                    <a:bodyPr/>
                    <a:lstStyle/>
                    <a:p>
                      <a:pPr marL="0" lvl="0" indent="0" algn="l" rtl="0">
                        <a:spcBef>
                          <a:spcPts val="0"/>
                        </a:spcBef>
                        <a:spcAft>
                          <a:spcPts val="0"/>
                        </a:spcAft>
                        <a:buNone/>
                      </a:pPr>
                      <a:r>
                        <a:rPr lang="sv-SE" sz="800"/>
                        <a:t>German</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Minimal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23325">
                <a:tc>
                  <a:txBody>
                    <a:bodyPr/>
                    <a:lstStyle/>
                    <a:p>
                      <a:pPr marL="0" lvl="0" indent="0" algn="l" rtl="0">
                        <a:spcBef>
                          <a:spcPts val="0"/>
                        </a:spcBef>
                        <a:spcAft>
                          <a:spcPts val="0"/>
                        </a:spcAft>
                        <a:buNone/>
                      </a:pPr>
                      <a:r>
                        <a:rPr lang="sv-SE" sz="800"/>
                        <a:t>Swedish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No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23325">
                <a:tc>
                  <a:txBody>
                    <a:bodyPr/>
                    <a:lstStyle/>
                    <a:p>
                      <a:pPr marL="0" lvl="0" indent="0" algn="l" rtl="0">
                        <a:spcBef>
                          <a:spcPts val="0"/>
                        </a:spcBef>
                        <a:spcAft>
                          <a:spcPts val="0"/>
                        </a:spcAft>
                        <a:buNone/>
                      </a:pPr>
                      <a:r>
                        <a:rPr lang="sv-SE" sz="800"/>
                        <a:t>Swedish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Targeted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223325">
                <a:tc>
                  <a:txBody>
                    <a:bodyPr/>
                    <a:lstStyle/>
                    <a:p>
                      <a:pPr marL="0" lvl="0" indent="0" algn="l" rtl="0">
                        <a:spcBef>
                          <a:spcPts val="0"/>
                        </a:spcBef>
                        <a:spcAft>
                          <a:spcPts val="0"/>
                        </a:spcAft>
                        <a:buNone/>
                      </a:pPr>
                      <a:r>
                        <a:rPr lang="sv-SE" sz="800"/>
                        <a:t>Swedish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General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23325">
                <a:tc>
                  <a:txBody>
                    <a:bodyPr/>
                    <a:lstStyle/>
                    <a:p>
                      <a:pPr marL="0" lvl="0" indent="0" algn="l" rtl="0">
                        <a:spcBef>
                          <a:spcPts val="0"/>
                        </a:spcBef>
                        <a:spcAft>
                          <a:spcPts val="0"/>
                        </a:spcAft>
                        <a:buNone/>
                      </a:pPr>
                      <a:r>
                        <a:rPr lang="sv-SE" sz="800"/>
                        <a:t>Swedish</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sv-SE" sz="800"/>
                        <a:t>Minimal Advertising</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bl>
          </a:graphicData>
        </a:graphic>
      </p:graphicFrame>
      <p:graphicFrame>
        <p:nvGraphicFramePr>
          <p:cNvPr id="902" name="Google Shape;902;p93"/>
          <p:cNvGraphicFramePr/>
          <p:nvPr/>
        </p:nvGraphicFramePr>
        <p:xfrm>
          <a:off x="5273625" y="-34987"/>
          <a:ext cx="3000000" cy="3000000"/>
        </p:xfrm>
        <a:graphic>
          <a:graphicData uri="http://schemas.openxmlformats.org/drawingml/2006/table">
            <a:tbl>
              <a:tblPr>
                <a:noFill/>
                <a:tableStyleId>{854463E5-D269-428D-8765-8EF6056F3457}</a:tableStyleId>
              </a:tblPr>
              <a:tblGrid>
                <a:gridCol w="1158000">
                  <a:extLst>
                    <a:ext uri="{9D8B030D-6E8A-4147-A177-3AD203B41FA5}">
                      <a16:colId xmlns:a16="http://schemas.microsoft.com/office/drawing/2014/main" val="20000"/>
                    </a:ext>
                  </a:extLst>
                </a:gridCol>
              </a:tblGrid>
              <a:tr h="221075">
                <a:tc>
                  <a:txBody>
                    <a:bodyPr/>
                    <a:lstStyle/>
                    <a:p>
                      <a:pPr marL="0" lvl="0" indent="0" algn="l" rtl="0">
                        <a:spcBef>
                          <a:spcPts val="0"/>
                        </a:spcBef>
                        <a:spcAft>
                          <a:spcPts val="0"/>
                        </a:spcAft>
                        <a:buNone/>
                      </a:pPr>
                      <a:r>
                        <a:rPr lang="sv-SE" sz="800" b="1"/>
                        <a:t>Bandwidth Mode</a:t>
                      </a:r>
                      <a:endParaRPr sz="800" b="1"/>
                    </a:p>
                  </a:txBody>
                  <a:tcPr marL="91425" marR="91425" marT="91425" marB="91425">
                    <a:solidFill>
                      <a:srgbClr val="FFFFFF"/>
                    </a:solidFill>
                  </a:tcPr>
                </a:tc>
                <a:extLst>
                  <a:ext uri="{0D108BD9-81ED-4DB2-BD59-A6C34878D82A}">
                    <a16:rowId xmlns:a16="http://schemas.microsoft.com/office/drawing/2014/main" val="10000"/>
                  </a:ext>
                </a:extLst>
              </a:tr>
              <a:tr h="223325">
                <a:tc>
                  <a:txBody>
                    <a:bodyPr/>
                    <a:lstStyle/>
                    <a:p>
                      <a:pPr marL="0" lvl="0" indent="0" algn="l" rtl="0">
                        <a:spcBef>
                          <a:spcPts val="0"/>
                        </a:spcBef>
                        <a:spcAft>
                          <a:spcPts val="0"/>
                        </a:spcAft>
                        <a:buNone/>
                      </a:pPr>
                      <a:r>
                        <a:rPr lang="sv-SE" sz="800"/>
                        <a:t>Desktop Site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1"/>
                  </a:ext>
                </a:extLst>
              </a:tr>
              <a:tr h="223325">
                <a:tc>
                  <a:txBody>
                    <a:bodyPr/>
                    <a:lstStyle/>
                    <a:p>
                      <a:pPr marL="0" lvl="0" indent="0" algn="l" rtl="0">
                        <a:spcBef>
                          <a:spcPts val="0"/>
                        </a:spcBef>
                        <a:spcAft>
                          <a:spcPts val="0"/>
                        </a:spcAft>
                        <a:buNone/>
                      </a:pPr>
                      <a:r>
                        <a:rPr lang="sv-SE" sz="800"/>
                        <a:t>Mobile Site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2"/>
                  </a:ext>
                </a:extLst>
              </a:tr>
              <a:tr h="223325">
                <a:tc>
                  <a:txBody>
                    <a:bodyPr/>
                    <a:lstStyle/>
                    <a:p>
                      <a:pPr marL="0" lvl="0" indent="0" algn="l" rtl="0">
                        <a:spcBef>
                          <a:spcPts val="0"/>
                        </a:spcBef>
                        <a:spcAft>
                          <a:spcPts val="0"/>
                        </a:spcAft>
                        <a:buNone/>
                      </a:pPr>
                      <a:r>
                        <a:rPr lang="sv-SE" sz="800"/>
                        <a:t>Text Only</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3"/>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4"/>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5"/>
                  </a:ext>
                </a:extLst>
              </a:tr>
              <a:tr h="223325">
                <a:tc>
                  <a:txBody>
                    <a:bodyPr/>
                    <a:lstStyle/>
                    <a:p>
                      <a:pPr marL="0" lvl="0" indent="0" algn="l" rtl="0">
                        <a:spcBef>
                          <a:spcPts val="0"/>
                        </a:spcBef>
                        <a:spcAft>
                          <a:spcPts val="0"/>
                        </a:spcAft>
                        <a:buNone/>
                      </a:pPr>
                      <a:r>
                        <a:rPr lang="sv-SE" sz="800"/>
                        <a:t>Desktop Site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6"/>
                  </a:ext>
                </a:extLst>
              </a:tr>
              <a:tr h="223325">
                <a:tc>
                  <a:txBody>
                    <a:bodyPr/>
                    <a:lstStyle/>
                    <a:p>
                      <a:pPr marL="0" lvl="0" indent="0" algn="l" rtl="0">
                        <a:spcBef>
                          <a:spcPts val="0"/>
                        </a:spcBef>
                        <a:spcAft>
                          <a:spcPts val="0"/>
                        </a:spcAft>
                        <a:buNone/>
                      </a:pPr>
                      <a:r>
                        <a:rPr lang="sv-SE" sz="800"/>
                        <a:t>Mobile Site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7"/>
                  </a:ext>
                </a:extLst>
              </a:tr>
              <a:tr h="223325">
                <a:tc>
                  <a:txBody>
                    <a:bodyPr/>
                    <a:lstStyle/>
                    <a:p>
                      <a:pPr marL="0" lvl="0" indent="0" algn="l" rtl="0">
                        <a:spcBef>
                          <a:spcPts val="0"/>
                        </a:spcBef>
                        <a:spcAft>
                          <a:spcPts val="0"/>
                        </a:spcAft>
                        <a:buNone/>
                      </a:pPr>
                      <a:r>
                        <a:rPr lang="sv-SE" sz="800"/>
                        <a:t>Text Only</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8"/>
                  </a:ext>
                </a:extLst>
              </a:tr>
              <a:tr h="223325">
                <a:tc>
                  <a:txBody>
                    <a:bodyPr/>
                    <a:lstStyle/>
                    <a:p>
                      <a:pPr marL="0" lvl="0" indent="0" algn="l" rtl="0">
                        <a:spcBef>
                          <a:spcPts val="0"/>
                        </a:spcBef>
                        <a:spcAft>
                          <a:spcPts val="0"/>
                        </a:spcAft>
                        <a:buNone/>
                      </a:pPr>
                      <a:r>
                        <a:rPr lang="sv-SE" sz="800"/>
                        <a:t>Text Only</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9"/>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0"/>
                  </a:ext>
                </a:extLst>
              </a:tr>
              <a:tr h="223325">
                <a:tc>
                  <a:txBody>
                    <a:bodyPr/>
                    <a:lstStyle/>
                    <a:p>
                      <a:pPr marL="0" lvl="0" indent="0" algn="l" rtl="0">
                        <a:spcBef>
                          <a:spcPts val="0"/>
                        </a:spcBef>
                        <a:spcAft>
                          <a:spcPts val="0"/>
                        </a:spcAft>
                        <a:buNone/>
                      </a:pPr>
                      <a:r>
                        <a:rPr lang="sv-SE" sz="800"/>
                        <a:t>Desktop Site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1"/>
                  </a:ext>
                </a:extLst>
              </a:tr>
              <a:tr h="223325">
                <a:tc>
                  <a:txBody>
                    <a:bodyPr/>
                    <a:lstStyle/>
                    <a:p>
                      <a:pPr marL="0" lvl="0" indent="0" algn="l" rtl="0">
                        <a:spcBef>
                          <a:spcPts val="0"/>
                        </a:spcBef>
                        <a:spcAft>
                          <a:spcPts val="0"/>
                        </a:spcAft>
                        <a:buNone/>
                      </a:pPr>
                      <a:r>
                        <a:rPr lang="sv-SE" sz="800"/>
                        <a:t>Mobile Site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2"/>
                  </a:ext>
                </a:extLst>
              </a:tr>
              <a:tr h="223325">
                <a:tc>
                  <a:txBody>
                    <a:bodyPr/>
                    <a:lstStyle/>
                    <a:p>
                      <a:pPr marL="0" lvl="0" indent="0" algn="l" rtl="0">
                        <a:spcBef>
                          <a:spcPts val="0"/>
                        </a:spcBef>
                        <a:spcAft>
                          <a:spcPts val="0"/>
                        </a:spcAft>
                        <a:buNone/>
                      </a:pPr>
                      <a:r>
                        <a:rPr lang="sv-SE" sz="800"/>
                        <a:t>Mobile Site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3"/>
                  </a:ext>
                </a:extLst>
              </a:tr>
              <a:tr h="223325">
                <a:tc>
                  <a:txBody>
                    <a:bodyPr/>
                    <a:lstStyle/>
                    <a:p>
                      <a:pPr marL="0" lvl="0" indent="0" algn="l" rtl="0">
                        <a:spcBef>
                          <a:spcPts val="0"/>
                        </a:spcBef>
                        <a:spcAft>
                          <a:spcPts val="0"/>
                        </a:spcAft>
                        <a:buNone/>
                      </a:pPr>
                      <a:r>
                        <a:rPr lang="sv-SE" sz="800"/>
                        <a:t>Text Only</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4"/>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5"/>
                  </a:ext>
                </a:extLst>
              </a:tr>
              <a:tr h="223325">
                <a:tc>
                  <a:txBody>
                    <a:bodyPr/>
                    <a:lstStyle/>
                    <a:p>
                      <a:pPr marL="0" lvl="0" indent="0" algn="l" rtl="0">
                        <a:spcBef>
                          <a:spcPts val="0"/>
                        </a:spcBef>
                        <a:spcAft>
                          <a:spcPts val="0"/>
                        </a:spcAft>
                        <a:buNone/>
                      </a:pPr>
                      <a:r>
                        <a:rPr lang="sv-SE" sz="800"/>
                        <a:t>Desktop Site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6"/>
                  </a:ext>
                </a:extLst>
              </a:tr>
            </a:tbl>
          </a:graphicData>
        </a:graphic>
      </p:graphicFrame>
      <p:graphicFrame>
        <p:nvGraphicFramePr>
          <p:cNvPr id="903" name="Google Shape;903;p93"/>
          <p:cNvGraphicFramePr/>
          <p:nvPr/>
        </p:nvGraphicFramePr>
        <p:xfrm>
          <a:off x="6431625" y="-34987"/>
          <a:ext cx="3000000" cy="3000000"/>
        </p:xfrm>
        <a:graphic>
          <a:graphicData uri="http://schemas.openxmlformats.org/drawingml/2006/table">
            <a:tbl>
              <a:tblPr>
                <a:noFill/>
                <a:tableStyleId>{854463E5-D269-428D-8765-8EF6056F3457}</a:tableStyleId>
              </a:tblPr>
              <a:tblGrid>
                <a:gridCol w="1158000">
                  <a:extLst>
                    <a:ext uri="{9D8B030D-6E8A-4147-A177-3AD203B41FA5}">
                      <a16:colId xmlns:a16="http://schemas.microsoft.com/office/drawing/2014/main" val="20000"/>
                    </a:ext>
                  </a:extLst>
                </a:gridCol>
              </a:tblGrid>
              <a:tr h="221075">
                <a:tc>
                  <a:txBody>
                    <a:bodyPr/>
                    <a:lstStyle/>
                    <a:p>
                      <a:pPr marL="0" lvl="0" indent="0" algn="l" rtl="0">
                        <a:spcBef>
                          <a:spcPts val="0"/>
                        </a:spcBef>
                        <a:spcAft>
                          <a:spcPts val="0"/>
                        </a:spcAft>
                        <a:buNone/>
                      </a:pPr>
                      <a:r>
                        <a:rPr lang="sv-SE" sz="800" b="1"/>
                        <a:t>Fonts</a:t>
                      </a:r>
                      <a:endParaRPr sz="800" b="1"/>
                    </a:p>
                  </a:txBody>
                  <a:tcPr marL="91425" marR="91425" marT="91425" marB="91425">
                    <a:solidFill>
                      <a:srgbClr val="FFFFFF"/>
                    </a:solidFill>
                  </a:tcPr>
                </a:tc>
                <a:extLst>
                  <a:ext uri="{0D108BD9-81ED-4DB2-BD59-A6C34878D82A}">
                    <a16:rowId xmlns:a16="http://schemas.microsoft.com/office/drawing/2014/main" val="10000"/>
                  </a:ext>
                </a:extLst>
              </a:tr>
              <a:tr h="223325">
                <a:tc>
                  <a:txBody>
                    <a:bodyPr/>
                    <a:lstStyle/>
                    <a:p>
                      <a:pPr marL="0" lvl="0" indent="0" algn="l" rtl="0">
                        <a:spcBef>
                          <a:spcPts val="0"/>
                        </a:spcBef>
                        <a:spcAft>
                          <a:spcPts val="0"/>
                        </a:spcAft>
                        <a:buNone/>
                      </a:pPr>
                      <a:r>
                        <a:rPr lang="sv-SE" sz="800"/>
                        <a:t>Standard</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1"/>
                  </a:ext>
                </a:extLst>
              </a:tr>
              <a:tr h="223325">
                <a:tc>
                  <a:txBody>
                    <a:bodyPr/>
                    <a:lstStyle/>
                    <a:p>
                      <a:pPr marL="0" lvl="0" indent="0" algn="l" rtl="0">
                        <a:spcBef>
                          <a:spcPts val="0"/>
                        </a:spcBef>
                        <a:spcAft>
                          <a:spcPts val="0"/>
                        </a:spcAft>
                        <a:buNone/>
                      </a:pPr>
                      <a:r>
                        <a:rPr lang="sv-SE" sz="800"/>
                        <a:t>Open-Source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2"/>
                  </a:ext>
                </a:extLst>
              </a:tr>
              <a:tr h="223325">
                <a:tc>
                  <a:txBody>
                    <a:bodyPr/>
                    <a:lstStyle/>
                    <a:p>
                      <a:pPr marL="0" lvl="0" indent="0" algn="l" rtl="0">
                        <a:spcBef>
                          <a:spcPts val="0"/>
                        </a:spcBef>
                        <a:spcAft>
                          <a:spcPts val="0"/>
                        </a:spcAft>
                        <a:buNone/>
                      </a:pPr>
                      <a:r>
                        <a:rPr lang="sv-SE" sz="800"/>
                        <a:t>Minimal</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3"/>
                  </a:ext>
                </a:extLst>
              </a:tr>
              <a:tr h="223325">
                <a:tc>
                  <a:txBody>
                    <a:bodyPr/>
                    <a:lstStyle/>
                    <a:p>
                      <a:pPr marL="0" lvl="0" indent="0" algn="l" rtl="0">
                        <a:spcBef>
                          <a:spcPts val="0"/>
                        </a:spcBef>
                        <a:spcAft>
                          <a:spcPts val="0"/>
                        </a:spcAft>
                        <a:buNone/>
                      </a:pPr>
                      <a:r>
                        <a:rPr lang="sv-SE" sz="800"/>
                        <a:t>Minimal</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4"/>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5"/>
                  </a:ext>
                </a:extLst>
              </a:tr>
              <a:tr h="223325">
                <a:tc>
                  <a:txBody>
                    <a:bodyPr/>
                    <a:lstStyle/>
                    <a:p>
                      <a:pPr marL="0" lvl="0" indent="0" algn="l" rtl="0">
                        <a:spcBef>
                          <a:spcPts val="0"/>
                        </a:spcBef>
                        <a:spcAft>
                          <a:spcPts val="0"/>
                        </a:spcAft>
                        <a:buNone/>
                      </a:pPr>
                      <a:r>
                        <a:rPr lang="sv-SE" sz="800"/>
                        <a:t>Minimal</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6"/>
                  </a:ext>
                </a:extLst>
              </a:tr>
              <a:tr h="223325">
                <a:tc>
                  <a:txBody>
                    <a:bodyPr/>
                    <a:lstStyle/>
                    <a:p>
                      <a:pPr marL="0" lvl="0" indent="0" algn="l" rtl="0">
                        <a:spcBef>
                          <a:spcPts val="0"/>
                        </a:spcBef>
                        <a:spcAft>
                          <a:spcPts val="0"/>
                        </a:spcAft>
                        <a:buNone/>
                      </a:pPr>
                      <a:r>
                        <a:rPr lang="sv-SE" sz="800"/>
                        <a:t>Standard</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7"/>
                  </a:ext>
                </a:extLst>
              </a:tr>
              <a:tr h="223325">
                <a:tc>
                  <a:txBody>
                    <a:bodyPr/>
                    <a:lstStyle/>
                    <a:p>
                      <a:pPr marL="0" lvl="0" indent="0" algn="l" rtl="0">
                        <a:spcBef>
                          <a:spcPts val="0"/>
                        </a:spcBef>
                        <a:spcAft>
                          <a:spcPts val="0"/>
                        </a:spcAft>
                        <a:buNone/>
                      </a:pPr>
                      <a:r>
                        <a:rPr lang="sv-SE" sz="800"/>
                        <a:t>Open-Source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8"/>
                  </a:ext>
                </a:extLst>
              </a:tr>
              <a:tr h="223325">
                <a:tc>
                  <a:txBody>
                    <a:bodyPr/>
                    <a:lstStyle/>
                    <a:p>
                      <a:pPr marL="0" lvl="0" indent="0" algn="l" rtl="0">
                        <a:spcBef>
                          <a:spcPts val="0"/>
                        </a:spcBef>
                        <a:spcAft>
                          <a:spcPts val="0"/>
                        </a:spcAft>
                        <a:buNone/>
                      </a:pPr>
                      <a:r>
                        <a:rPr lang="sv-SE" sz="800"/>
                        <a:t>Minimal</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9"/>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0"/>
                  </a:ext>
                </a:extLst>
              </a:tr>
              <a:tr h="223325">
                <a:tc>
                  <a:txBody>
                    <a:bodyPr/>
                    <a:lstStyle/>
                    <a:p>
                      <a:pPr marL="0" lvl="0" indent="0" algn="l" rtl="0">
                        <a:spcBef>
                          <a:spcPts val="0"/>
                        </a:spcBef>
                        <a:spcAft>
                          <a:spcPts val="0"/>
                        </a:spcAft>
                        <a:buNone/>
                      </a:pPr>
                      <a:r>
                        <a:rPr lang="sv-SE" sz="800"/>
                        <a:t>Open-Source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1"/>
                  </a:ext>
                </a:extLst>
              </a:tr>
              <a:tr h="223325">
                <a:tc>
                  <a:txBody>
                    <a:bodyPr/>
                    <a:lstStyle/>
                    <a:p>
                      <a:pPr marL="0" lvl="0" indent="0" algn="l" rtl="0">
                        <a:spcBef>
                          <a:spcPts val="0"/>
                        </a:spcBef>
                        <a:spcAft>
                          <a:spcPts val="0"/>
                        </a:spcAft>
                        <a:buNone/>
                      </a:pPr>
                      <a:r>
                        <a:rPr lang="sv-SE" sz="800"/>
                        <a:t>Standard</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2"/>
                  </a:ext>
                </a:extLst>
              </a:tr>
              <a:tr h="223325">
                <a:tc>
                  <a:txBody>
                    <a:bodyPr/>
                    <a:lstStyle/>
                    <a:p>
                      <a:pPr marL="0" lvl="0" indent="0" algn="l" rtl="0">
                        <a:spcBef>
                          <a:spcPts val="0"/>
                        </a:spcBef>
                        <a:spcAft>
                          <a:spcPts val="0"/>
                        </a:spcAft>
                        <a:buNone/>
                      </a:pPr>
                      <a:r>
                        <a:rPr lang="sv-SE" sz="800"/>
                        <a:t>Open-Source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3"/>
                  </a:ext>
                </a:extLst>
              </a:tr>
              <a:tr h="223325">
                <a:tc>
                  <a:txBody>
                    <a:bodyPr/>
                    <a:lstStyle/>
                    <a:p>
                      <a:pPr marL="0" lvl="0" indent="0" algn="l" rtl="0">
                        <a:spcBef>
                          <a:spcPts val="0"/>
                        </a:spcBef>
                        <a:spcAft>
                          <a:spcPts val="0"/>
                        </a:spcAft>
                        <a:buNone/>
                      </a:pPr>
                      <a:r>
                        <a:rPr lang="sv-SE" sz="800"/>
                        <a:t>Standard</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4"/>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5"/>
                  </a:ext>
                </a:extLst>
              </a:tr>
              <a:tr h="223325">
                <a:tc>
                  <a:txBody>
                    <a:bodyPr/>
                    <a:lstStyle/>
                    <a:p>
                      <a:pPr marL="0" lvl="0" indent="0" algn="l" rtl="0">
                        <a:spcBef>
                          <a:spcPts val="0"/>
                        </a:spcBef>
                        <a:spcAft>
                          <a:spcPts val="0"/>
                        </a:spcAft>
                        <a:buNone/>
                      </a:pPr>
                      <a:r>
                        <a:rPr lang="sv-SE" sz="800"/>
                        <a:t>Minimal</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6"/>
                  </a:ext>
                </a:extLst>
              </a:tr>
            </a:tbl>
          </a:graphicData>
        </a:graphic>
      </p:graphicFrame>
      <p:sp>
        <p:nvSpPr>
          <p:cNvPr id="904" name="Google Shape;904;p93"/>
          <p:cNvSpPr txBox="1"/>
          <p:nvPr/>
        </p:nvSpPr>
        <p:spPr>
          <a:xfrm>
            <a:off x="5273625" y="1210675"/>
            <a:ext cx="8811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SE" sz="800">
                <a:highlight>
                  <a:srgbClr val="FFFFFF"/>
                </a:highlight>
              </a:rPr>
              <a:t>Mobile Site</a:t>
            </a:r>
            <a:endParaRPr sz="800">
              <a:highlight>
                <a:srgbClr val="FFFFFF"/>
              </a:highlight>
            </a:endParaRPr>
          </a:p>
        </p:txBody>
      </p:sp>
      <p:graphicFrame>
        <p:nvGraphicFramePr>
          <p:cNvPr id="905" name="Google Shape;905;p93"/>
          <p:cNvGraphicFramePr/>
          <p:nvPr/>
        </p:nvGraphicFramePr>
        <p:xfrm>
          <a:off x="7589625" y="-34987"/>
          <a:ext cx="3000000" cy="3000000"/>
        </p:xfrm>
        <a:graphic>
          <a:graphicData uri="http://schemas.openxmlformats.org/drawingml/2006/table">
            <a:tbl>
              <a:tblPr>
                <a:noFill/>
                <a:tableStyleId>{854463E5-D269-428D-8765-8EF6056F3457}</a:tableStyleId>
              </a:tblPr>
              <a:tblGrid>
                <a:gridCol w="1158000">
                  <a:extLst>
                    <a:ext uri="{9D8B030D-6E8A-4147-A177-3AD203B41FA5}">
                      <a16:colId xmlns:a16="http://schemas.microsoft.com/office/drawing/2014/main" val="20000"/>
                    </a:ext>
                  </a:extLst>
                </a:gridCol>
              </a:tblGrid>
              <a:tr h="221075">
                <a:tc>
                  <a:txBody>
                    <a:bodyPr/>
                    <a:lstStyle/>
                    <a:p>
                      <a:pPr marL="0" lvl="0" indent="0" algn="l" rtl="0">
                        <a:spcBef>
                          <a:spcPts val="0"/>
                        </a:spcBef>
                        <a:spcAft>
                          <a:spcPts val="0"/>
                        </a:spcAft>
                        <a:buNone/>
                      </a:pPr>
                      <a:r>
                        <a:rPr lang="sv-SE" sz="800" b="1"/>
                        <a:t>Screen Size</a:t>
                      </a:r>
                      <a:endParaRPr sz="800" b="1"/>
                    </a:p>
                  </a:txBody>
                  <a:tcPr marL="91425" marR="91425" marT="91425" marB="91425">
                    <a:solidFill>
                      <a:srgbClr val="FFFFFF"/>
                    </a:solidFill>
                  </a:tcPr>
                </a:tc>
                <a:extLst>
                  <a:ext uri="{0D108BD9-81ED-4DB2-BD59-A6C34878D82A}">
                    <a16:rowId xmlns:a16="http://schemas.microsoft.com/office/drawing/2014/main" val="10000"/>
                  </a:ext>
                </a:extLst>
              </a:tr>
              <a:tr h="223325">
                <a:tc>
                  <a:txBody>
                    <a:bodyPr/>
                    <a:lstStyle/>
                    <a:p>
                      <a:pPr marL="0" lvl="0" indent="0" algn="l" rtl="0">
                        <a:spcBef>
                          <a:spcPts val="0"/>
                        </a:spcBef>
                        <a:spcAft>
                          <a:spcPts val="0"/>
                        </a:spcAft>
                        <a:buNone/>
                      </a:pPr>
                      <a:r>
                        <a:rPr lang="sv-SE" sz="800"/>
                        <a:t>Phone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1"/>
                  </a:ext>
                </a:extLst>
              </a:tr>
              <a:tr h="223325">
                <a:tc>
                  <a:txBody>
                    <a:bodyPr/>
                    <a:lstStyle/>
                    <a:p>
                      <a:pPr marL="0" lvl="0" indent="0" algn="l" rtl="0">
                        <a:spcBef>
                          <a:spcPts val="0"/>
                        </a:spcBef>
                        <a:spcAft>
                          <a:spcPts val="0"/>
                        </a:spcAft>
                        <a:buNone/>
                      </a:pPr>
                      <a:r>
                        <a:rPr lang="sv-SE" sz="800"/>
                        <a:t>Tablet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2"/>
                  </a:ext>
                </a:extLst>
              </a:tr>
              <a:tr h="223325">
                <a:tc>
                  <a:txBody>
                    <a:bodyPr/>
                    <a:lstStyle/>
                    <a:p>
                      <a:pPr marL="0" lvl="0" indent="0" algn="l" rtl="0">
                        <a:spcBef>
                          <a:spcPts val="0"/>
                        </a:spcBef>
                        <a:spcAft>
                          <a:spcPts val="0"/>
                        </a:spcAft>
                        <a:buNone/>
                      </a:pPr>
                      <a:r>
                        <a:rPr lang="sv-SE" sz="800"/>
                        <a:t>Full Size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3"/>
                  </a:ext>
                </a:extLst>
              </a:tr>
              <a:tr h="223325">
                <a:tc>
                  <a:txBody>
                    <a:bodyPr/>
                    <a:lstStyle/>
                    <a:p>
                      <a:pPr marL="0" lvl="0" indent="0" algn="l" rtl="0">
                        <a:spcBef>
                          <a:spcPts val="0"/>
                        </a:spcBef>
                        <a:spcAft>
                          <a:spcPts val="0"/>
                        </a:spcAft>
                        <a:buNone/>
                      </a:pPr>
                      <a:r>
                        <a:rPr lang="sv-SE" sz="800"/>
                        <a:t>Phone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4"/>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5"/>
                  </a:ext>
                </a:extLst>
              </a:tr>
              <a:tr h="223325">
                <a:tc>
                  <a:txBody>
                    <a:bodyPr/>
                    <a:lstStyle/>
                    <a:p>
                      <a:pPr marL="0" lvl="0" indent="0" algn="l" rtl="0">
                        <a:spcBef>
                          <a:spcPts val="0"/>
                        </a:spcBef>
                        <a:spcAft>
                          <a:spcPts val="0"/>
                        </a:spcAft>
                        <a:buNone/>
                      </a:pPr>
                      <a:r>
                        <a:rPr lang="sv-SE" sz="800"/>
                        <a:t>Full Size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6"/>
                  </a:ext>
                </a:extLst>
              </a:tr>
              <a:tr h="223325">
                <a:tc>
                  <a:txBody>
                    <a:bodyPr/>
                    <a:lstStyle/>
                    <a:p>
                      <a:pPr marL="0" lvl="0" indent="0" algn="l" rtl="0">
                        <a:spcBef>
                          <a:spcPts val="0"/>
                        </a:spcBef>
                        <a:spcAft>
                          <a:spcPts val="0"/>
                        </a:spcAft>
                        <a:buNone/>
                      </a:pPr>
                      <a:r>
                        <a:rPr lang="sv-SE" sz="800"/>
                        <a:t>Tablet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7"/>
                  </a:ext>
                </a:extLst>
              </a:tr>
              <a:tr h="223325">
                <a:tc>
                  <a:txBody>
                    <a:bodyPr/>
                    <a:lstStyle/>
                    <a:p>
                      <a:pPr marL="0" lvl="0" indent="0" algn="l" rtl="0">
                        <a:spcBef>
                          <a:spcPts val="0"/>
                        </a:spcBef>
                        <a:spcAft>
                          <a:spcPts val="0"/>
                        </a:spcAft>
                        <a:buNone/>
                      </a:pPr>
                      <a:r>
                        <a:rPr lang="sv-SE" sz="800"/>
                        <a:t>Phone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8"/>
                  </a:ext>
                </a:extLst>
              </a:tr>
              <a:tr h="223325">
                <a:tc>
                  <a:txBody>
                    <a:bodyPr/>
                    <a:lstStyle/>
                    <a:p>
                      <a:pPr marL="0" lvl="0" indent="0" algn="l" rtl="0">
                        <a:spcBef>
                          <a:spcPts val="0"/>
                        </a:spcBef>
                        <a:spcAft>
                          <a:spcPts val="0"/>
                        </a:spcAft>
                        <a:buNone/>
                      </a:pPr>
                      <a:r>
                        <a:rPr lang="sv-SE" sz="800"/>
                        <a:t>Tablet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09"/>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0"/>
                  </a:ext>
                </a:extLst>
              </a:tr>
              <a:tr h="223325">
                <a:tc>
                  <a:txBody>
                    <a:bodyPr/>
                    <a:lstStyle/>
                    <a:p>
                      <a:pPr marL="0" lvl="0" indent="0" algn="l" rtl="0">
                        <a:spcBef>
                          <a:spcPts val="0"/>
                        </a:spcBef>
                        <a:spcAft>
                          <a:spcPts val="0"/>
                        </a:spcAft>
                        <a:buNone/>
                      </a:pPr>
                      <a:r>
                        <a:rPr lang="sv-SE" sz="800"/>
                        <a:t>Phone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1"/>
                  </a:ext>
                </a:extLst>
              </a:tr>
              <a:tr h="223325">
                <a:tc>
                  <a:txBody>
                    <a:bodyPr/>
                    <a:lstStyle/>
                    <a:p>
                      <a:pPr marL="0" lvl="0" indent="0" algn="l" rtl="0">
                        <a:spcBef>
                          <a:spcPts val="0"/>
                        </a:spcBef>
                        <a:spcAft>
                          <a:spcPts val="0"/>
                        </a:spcAft>
                        <a:buNone/>
                      </a:pPr>
                      <a:r>
                        <a:rPr lang="sv-SE" sz="800"/>
                        <a:t>Full Size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2"/>
                  </a:ext>
                </a:extLst>
              </a:tr>
              <a:tr h="223325">
                <a:tc>
                  <a:txBody>
                    <a:bodyPr/>
                    <a:lstStyle/>
                    <a:p>
                      <a:pPr marL="0" lvl="0" indent="0" algn="l" rtl="0">
                        <a:spcBef>
                          <a:spcPts val="0"/>
                        </a:spcBef>
                        <a:spcAft>
                          <a:spcPts val="0"/>
                        </a:spcAft>
                        <a:buNone/>
                      </a:pPr>
                      <a:r>
                        <a:rPr lang="sv-SE" sz="800"/>
                        <a:t>Full Size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3"/>
                  </a:ext>
                </a:extLst>
              </a:tr>
              <a:tr h="223325">
                <a:tc>
                  <a:txBody>
                    <a:bodyPr/>
                    <a:lstStyle/>
                    <a:p>
                      <a:pPr marL="0" lvl="0" indent="0" algn="l" rtl="0">
                        <a:spcBef>
                          <a:spcPts val="0"/>
                        </a:spcBef>
                        <a:spcAft>
                          <a:spcPts val="0"/>
                        </a:spcAft>
                        <a:buNone/>
                      </a:pPr>
                      <a:r>
                        <a:rPr lang="sv-SE" sz="800"/>
                        <a:t>Phone</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4"/>
                  </a:ext>
                </a:extLst>
              </a:tr>
              <a:tr h="223325">
                <a:tc>
                  <a:txBody>
                    <a:bodyPr/>
                    <a:lstStyle/>
                    <a:p>
                      <a:pPr marL="0" lvl="0" indent="0" algn="l" rtl="0">
                        <a:spcBef>
                          <a:spcPts val="0"/>
                        </a:spcBef>
                        <a:spcAft>
                          <a:spcPts val="0"/>
                        </a:spcAft>
                        <a:buNone/>
                      </a:pPr>
                      <a:r>
                        <a:rPr lang="sv-SE" sz="800"/>
                        <a: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5"/>
                  </a:ext>
                </a:extLst>
              </a:tr>
              <a:tr h="223325">
                <a:tc>
                  <a:txBody>
                    <a:bodyPr/>
                    <a:lstStyle/>
                    <a:p>
                      <a:pPr marL="0" lvl="0" indent="0" algn="l" rtl="0">
                        <a:spcBef>
                          <a:spcPts val="0"/>
                        </a:spcBef>
                        <a:spcAft>
                          <a:spcPts val="0"/>
                        </a:spcAft>
                        <a:buNone/>
                      </a:pPr>
                      <a:r>
                        <a:rPr lang="sv-SE" sz="800"/>
                        <a:t>Tablet</a:t>
                      </a:r>
                      <a:endParaRPr sz="800"/>
                    </a:p>
                  </a:txBody>
                  <a:tcPr marL="91425" marR="91425" marT="91425" marB="91425">
                    <a:lnR w="9525" cap="flat" cmpd="sng">
                      <a:solidFill>
                        <a:srgbClr val="9E9E9E"/>
                      </a:solidFill>
                      <a:prstDash val="solid"/>
                      <a:round/>
                      <a:headEnd type="none" w="sm" len="sm"/>
                      <a:tailEnd type="none" w="sm" len="sm"/>
                    </a:lnR>
                    <a:solidFill>
                      <a:srgbClr val="FFFFFF"/>
                    </a:solidFill>
                  </a:tcPr>
                </a:tc>
                <a:extLst>
                  <a:ext uri="{0D108BD9-81ED-4DB2-BD59-A6C34878D82A}">
                    <a16:rowId xmlns:a16="http://schemas.microsoft.com/office/drawing/2014/main" val="1001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
                                        </p:tgtEl>
                                        <p:attrNameLst>
                                          <p:attrName>style.visibility</p:attrName>
                                        </p:attrNameLst>
                                      </p:cBhvr>
                                      <p:to>
                                        <p:strVal val="visible"/>
                                      </p:to>
                                    </p:set>
                                    <p:animEffect transition="in" filter="fade">
                                      <p:cBhvr>
                                        <p:cTn id="7" dur="1"/>
                                        <p:tgtEl>
                                          <p:spTgt spid="9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2"/>
                                        </p:tgtEl>
                                        <p:attrNameLst>
                                          <p:attrName>style.visibility</p:attrName>
                                        </p:attrNameLst>
                                      </p:cBhvr>
                                      <p:to>
                                        <p:strVal val="visible"/>
                                      </p:to>
                                    </p:set>
                                    <p:animEffect transition="in" filter="fade">
                                      <p:cBhvr>
                                        <p:cTn id="12" dur="1"/>
                                        <p:tgtEl>
                                          <p:spTgt spid="9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3"/>
                                        </p:tgtEl>
                                        <p:attrNameLst>
                                          <p:attrName>style.visibility</p:attrName>
                                        </p:attrNameLst>
                                      </p:cBhvr>
                                      <p:to>
                                        <p:strVal val="visible"/>
                                      </p:to>
                                    </p:set>
                                    <p:animEffect transition="in" filter="fade">
                                      <p:cBhvr>
                                        <p:cTn id="17" dur="1"/>
                                        <p:tgtEl>
                                          <p:spTgt spid="9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4"/>
                                        </p:tgtEl>
                                        <p:attrNameLst>
                                          <p:attrName>style.visibility</p:attrName>
                                        </p:attrNameLst>
                                      </p:cBhvr>
                                      <p:to>
                                        <p:strVal val="visible"/>
                                      </p:to>
                                    </p:set>
                                    <p:animEffect transition="in" filter="fade">
                                      <p:cBhvr>
                                        <p:cTn id="22" dur="1"/>
                                        <p:tgtEl>
                                          <p:spTgt spid="9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5"/>
                                        </p:tgtEl>
                                        <p:attrNameLst>
                                          <p:attrName>style.visibility</p:attrName>
                                        </p:attrNameLst>
                                      </p:cBhvr>
                                      <p:to>
                                        <p:strVal val="visible"/>
                                      </p:to>
                                    </p:set>
                                    <p:animEffect transition="in" filter="fade">
                                      <p:cBhvr>
                                        <p:cTn id="27" dur="1"/>
                                        <p:tgtEl>
                                          <p:spTgt spid="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94"/>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143</a:t>
            </a:fld>
            <a:endParaRPr/>
          </a:p>
        </p:txBody>
      </p:sp>
      <p:sp>
        <p:nvSpPr>
          <p:cNvPr id="912" name="Google Shape;912;p94"/>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sv-SE"/>
              <a:t>Automated Test Generation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95"/>
          <p:cNvSpPr txBox="1">
            <a:spLocks noGrp="1"/>
          </p:cNvSpPr>
          <p:nvPr>
            <p:ph type="sldNum" idx="12"/>
          </p:nvPr>
        </p:nvSpPr>
        <p:spPr>
          <a:xfrm>
            <a:off x="6553200" y="4935625"/>
            <a:ext cx="2133600" cy="207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144</a:t>
            </a:fld>
            <a:endParaRPr/>
          </a:p>
        </p:txBody>
      </p:sp>
      <p:sp>
        <p:nvSpPr>
          <p:cNvPr id="918" name="Google Shape;918;p95"/>
          <p:cNvSpPr txBox="1">
            <a:spLocks noGrp="1"/>
          </p:cNvSpPr>
          <p:nvPr>
            <p:ph type="title"/>
          </p:nvPr>
        </p:nvSpPr>
        <p:spPr>
          <a:xfrm>
            <a:off x="468890" y="614003"/>
            <a:ext cx="8217900" cy="668400"/>
          </a:xfrm>
          <a:prstGeom prst="rect">
            <a:avLst/>
          </a:prstGeom>
          <a:noFill/>
          <a:ln>
            <a:noFill/>
          </a:ln>
        </p:spPr>
        <p:txBody>
          <a:bodyPr spcFirstLastPara="1" wrap="square" lIns="91425" tIns="45700" rIns="91425" bIns="45700" anchor="t" anchorCtr="0">
            <a:noAutofit/>
          </a:bodyPr>
          <a:lstStyle/>
          <a:p>
            <a:pPr marL="0" lvl="0" indent="0" algn="l" rtl="0">
              <a:lnSpc>
                <a:spcPct val="108333"/>
              </a:lnSpc>
              <a:spcBef>
                <a:spcPts val="0"/>
              </a:spcBef>
              <a:spcAft>
                <a:spcPts val="0"/>
              </a:spcAft>
              <a:buClr>
                <a:schemeClr val="dk1"/>
              </a:buClr>
              <a:buSzPts val="3600"/>
              <a:buFont typeface="Arial"/>
              <a:buNone/>
            </a:pPr>
            <a:r>
              <a:rPr lang="sv-SE"/>
              <a:t>Automating Test Creation</a:t>
            </a:r>
            <a:endParaRPr/>
          </a:p>
        </p:txBody>
      </p:sp>
      <p:sp>
        <p:nvSpPr>
          <p:cNvPr id="919" name="Google Shape;919;p95"/>
          <p:cNvSpPr txBox="1">
            <a:spLocks noGrp="1"/>
          </p:cNvSpPr>
          <p:nvPr>
            <p:ph type="body" idx="1"/>
          </p:nvPr>
        </p:nvSpPr>
        <p:spPr>
          <a:xfrm>
            <a:off x="468900" y="1282400"/>
            <a:ext cx="4790100" cy="3480300"/>
          </a:xfrm>
          <a:prstGeom prst="rect">
            <a:avLst/>
          </a:prstGeom>
          <a:noFill/>
          <a:ln>
            <a:noFill/>
          </a:ln>
        </p:spPr>
        <p:txBody>
          <a:bodyPr spcFirstLastPara="1" wrap="square" lIns="91425" tIns="45700" rIns="91425" bIns="45700" anchor="t" anchorCtr="0">
            <a:noAutofit/>
          </a:bodyPr>
          <a:lstStyle/>
          <a:p>
            <a:pPr marL="457200" lvl="0" indent="-393700" algn="l" rtl="0">
              <a:lnSpc>
                <a:spcPct val="90000"/>
              </a:lnSpc>
              <a:spcBef>
                <a:spcPts val="0"/>
              </a:spcBef>
              <a:spcAft>
                <a:spcPts val="0"/>
              </a:spcAft>
              <a:buSzPts val="2600"/>
              <a:buChar char="•"/>
            </a:pPr>
            <a:r>
              <a:rPr lang="sv-SE"/>
              <a:t>Testing is invaluable, but expensive.</a:t>
            </a:r>
            <a:endParaRPr/>
          </a:p>
          <a:p>
            <a:pPr marL="914400" lvl="1" indent="-368300" algn="l" rtl="0">
              <a:lnSpc>
                <a:spcPct val="90000"/>
              </a:lnSpc>
              <a:spcBef>
                <a:spcPts val="0"/>
              </a:spcBef>
              <a:spcAft>
                <a:spcPts val="0"/>
              </a:spcAft>
              <a:buSzPts val="2200"/>
              <a:buChar char="•"/>
            </a:pPr>
            <a:r>
              <a:rPr lang="sv-SE"/>
              <a:t>We test for </a:t>
            </a:r>
            <a:r>
              <a:rPr lang="sv-SE" b="1"/>
              <a:t>*many*</a:t>
            </a:r>
            <a:r>
              <a:rPr lang="sv-SE"/>
              <a:t> purposes.</a:t>
            </a:r>
            <a:endParaRPr/>
          </a:p>
          <a:p>
            <a:pPr marL="914400" lvl="1" indent="-368300" algn="l" rtl="0">
              <a:lnSpc>
                <a:spcPct val="90000"/>
              </a:lnSpc>
              <a:spcBef>
                <a:spcPts val="0"/>
              </a:spcBef>
              <a:spcAft>
                <a:spcPts val="0"/>
              </a:spcAft>
              <a:buSzPts val="2200"/>
              <a:buChar char="•"/>
            </a:pPr>
            <a:r>
              <a:rPr lang="sv-SE"/>
              <a:t>Near-infinite number of possible tests we could try. </a:t>
            </a:r>
            <a:endParaRPr/>
          </a:p>
          <a:p>
            <a:pPr marL="914400" lvl="1" indent="-368300" algn="l" rtl="0">
              <a:lnSpc>
                <a:spcPct val="90000"/>
              </a:lnSpc>
              <a:spcBef>
                <a:spcPts val="0"/>
              </a:spcBef>
              <a:spcAft>
                <a:spcPts val="0"/>
              </a:spcAft>
              <a:buSzPts val="2200"/>
              <a:buChar char="•"/>
            </a:pPr>
            <a:r>
              <a:rPr lang="sv-SE"/>
              <a:t>Hard to achieve meaningful volume.</a:t>
            </a:r>
            <a:endParaRPr/>
          </a:p>
          <a:p>
            <a:pPr marL="457200" lvl="0" indent="-393700" algn="l" rtl="0">
              <a:spcBef>
                <a:spcPts val="0"/>
              </a:spcBef>
              <a:spcAft>
                <a:spcPts val="0"/>
              </a:spcAft>
              <a:buSzPts val="2600"/>
              <a:buChar char="•"/>
            </a:pPr>
            <a:r>
              <a:rPr lang="sv-SE" b="1"/>
              <a:t>Relieve cost by automating test input generation.</a:t>
            </a:r>
            <a:endParaRPr b="1"/>
          </a:p>
        </p:txBody>
      </p:sp>
      <p:pic>
        <p:nvPicPr>
          <p:cNvPr id="920" name="Google Shape;920;p95"/>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96"/>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145</a:t>
            </a:fld>
            <a:endParaRPr/>
          </a:p>
        </p:txBody>
      </p:sp>
      <p:sp>
        <p:nvSpPr>
          <p:cNvPr id="927" name="Google Shape;927;p96"/>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3400"/>
              <a:t>Test Creation as a Search Problem</a:t>
            </a:r>
            <a:endParaRPr sz="3400"/>
          </a:p>
        </p:txBody>
      </p:sp>
      <p:sp>
        <p:nvSpPr>
          <p:cNvPr id="928" name="Google Shape;928;p96"/>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Do you have a </a:t>
            </a:r>
            <a:r>
              <a:rPr lang="sv-SE" b="1"/>
              <a:t>goal </a:t>
            </a:r>
            <a:r>
              <a:rPr lang="sv-SE"/>
              <a:t>in mind when testing?</a:t>
            </a:r>
            <a:endParaRPr/>
          </a:p>
          <a:p>
            <a:pPr marL="914400" lvl="1" indent="-368300" algn="l" rtl="0">
              <a:spcBef>
                <a:spcPts val="500"/>
              </a:spcBef>
              <a:spcAft>
                <a:spcPts val="0"/>
              </a:spcAft>
              <a:buSzPts val="2200"/>
              <a:buChar char="•"/>
            </a:pPr>
            <a:r>
              <a:rPr lang="sv-SE" i="1"/>
              <a:t>Make the program crash, achieve code coverage, cover all 2-way interactions, … </a:t>
            </a:r>
            <a:endParaRPr/>
          </a:p>
          <a:p>
            <a:pPr marL="457200" lvl="0" indent="-393700" algn="l" rtl="0">
              <a:spcBef>
                <a:spcPts val="1000"/>
              </a:spcBef>
              <a:spcAft>
                <a:spcPts val="0"/>
              </a:spcAft>
              <a:buSzPts val="2600"/>
              <a:buChar char="•"/>
            </a:pPr>
            <a:r>
              <a:rPr lang="sv-SE"/>
              <a:t>You are </a:t>
            </a:r>
            <a:r>
              <a:rPr lang="sv-SE" b="1"/>
              <a:t>searching</a:t>
            </a:r>
            <a:r>
              <a:rPr lang="sv-SE"/>
              <a:t> for a test suite that achieves that goal.</a:t>
            </a:r>
            <a:endParaRPr/>
          </a:p>
          <a:p>
            <a:pPr marL="914400" lvl="1" indent="-368300" algn="l" rtl="0">
              <a:spcBef>
                <a:spcPts val="500"/>
              </a:spcBef>
              <a:spcAft>
                <a:spcPts val="0"/>
              </a:spcAft>
              <a:buSzPts val="2200"/>
              <a:buChar char="•"/>
            </a:pPr>
            <a:r>
              <a:rPr lang="sv-SE"/>
              <a:t>Algorithm samples possible test input to find those tests.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7"/>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146</a:t>
            </a:fld>
            <a:endParaRPr/>
          </a:p>
        </p:txBody>
      </p:sp>
      <p:sp>
        <p:nvSpPr>
          <p:cNvPr id="935" name="Google Shape;935;p97"/>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3400"/>
              <a:t>Test Creation as a Search Problem</a:t>
            </a:r>
            <a:endParaRPr/>
          </a:p>
        </p:txBody>
      </p:sp>
      <p:sp>
        <p:nvSpPr>
          <p:cNvPr id="936" name="Google Shape;936;p97"/>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“I want to find all faults” cannot be measured.</a:t>
            </a:r>
            <a:endParaRPr/>
          </a:p>
          <a:p>
            <a:pPr marL="457200" lvl="0" indent="-393700" algn="l" rtl="0">
              <a:spcBef>
                <a:spcPts val="1000"/>
              </a:spcBef>
              <a:spcAft>
                <a:spcPts val="0"/>
              </a:spcAft>
              <a:buSzPts val="2600"/>
              <a:buChar char="•"/>
            </a:pPr>
            <a:r>
              <a:rPr lang="sv-SE" i="1"/>
              <a:t>However, a lot of testing goals can be.</a:t>
            </a:r>
            <a:endParaRPr i="1"/>
          </a:p>
          <a:p>
            <a:pPr marL="914400" lvl="1" indent="-368300" algn="l" rtl="0">
              <a:spcBef>
                <a:spcPts val="500"/>
              </a:spcBef>
              <a:spcAft>
                <a:spcPts val="0"/>
              </a:spcAft>
              <a:buSzPts val="2200"/>
              <a:buChar char="•"/>
            </a:pPr>
            <a:r>
              <a:rPr lang="sv-SE"/>
              <a:t>Check whether properties satisfied (boolean)</a:t>
            </a:r>
            <a:endParaRPr/>
          </a:p>
          <a:p>
            <a:pPr marL="914400" lvl="1" indent="-368300" algn="l" rtl="0">
              <a:spcBef>
                <a:spcPts val="500"/>
              </a:spcBef>
              <a:spcAft>
                <a:spcPts val="0"/>
              </a:spcAft>
              <a:buSzPts val="2200"/>
              <a:buChar char="•"/>
            </a:pPr>
            <a:r>
              <a:rPr lang="sv-SE"/>
              <a:t>Measure code coverage (%)</a:t>
            </a:r>
            <a:endParaRPr/>
          </a:p>
          <a:p>
            <a:pPr marL="914400" lvl="1" indent="-368300" algn="l" rtl="0">
              <a:spcBef>
                <a:spcPts val="500"/>
              </a:spcBef>
              <a:spcAft>
                <a:spcPts val="0"/>
              </a:spcAft>
              <a:buSzPts val="2200"/>
              <a:buChar char="•"/>
            </a:pPr>
            <a:r>
              <a:rPr lang="sv-SE"/>
              <a:t>Count the number of crashes or exceptions thrown (#)</a:t>
            </a:r>
            <a:endParaRPr/>
          </a:p>
          <a:p>
            <a:pPr marL="457200" lvl="0" indent="-393700" algn="l" rtl="0">
              <a:spcBef>
                <a:spcPts val="1000"/>
              </a:spcBef>
              <a:spcAft>
                <a:spcPts val="0"/>
              </a:spcAft>
              <a:buSzPts val="2600"/>
              <a:buChar char="•"/>
            </a:pPr>
            <a:r>
              <a:rPr lang="sv-SE"/>
              <a:t>If goal can be measured, search can be automated.</a:t>
            </a:r>
            <a:endParaRPr/>
          </a:p>
          <a:p>
            <a:pPr marL="0" lvl="0" indent="0" algn="l" rtl="0">
              <a:spcBef>
                <a:spcPts val="1000"/>
              </a:spcBef>
              <a:spcAft>
                <a:spcPts val="0"/>
              </a:spcAft>
              <a:buNone/>
            </a:pP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98"/>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147</a:t>
            </a:fld>
            <a:endParaRPr/>
          </a:p>
        </p:txBody>
      </p:sp>
      <p:sp>
        <p:nvSpPr>
          <p:cNvPr id="943" name="Google Shape;943;p98"/>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Search-Based Test Generation</a:t>
            </a:r>
            <a:endParaRPr/>
          </a:p>
        </p:txBody>
      </p:sp>
      <p:sp>
        <p:nvSpPr>
          <p:cNvPr id="944" name="Google Shape;944;p98"/>
          <p:cNvSpPr txBox="1">
            <a:spLocks noGrp="1"/>
          </p:cNvSpPr>
          <p:nvPr>
            <p:ph type="body" idx="1"/>
          </p:nvPr>
        </p:nvSpPr>
        <p:spPr>
          <a:xfrm>
            <a:off x="539476" y="1282400"/>
            <a:ext cx="52305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b="1"/>
              <a:t>Make one or more guesses.</a:t>
            </a:r>
            <a:endParaRPr b="1"/>
          </a:p>
          <a:p>
            <a:pPr marL="914400" lvl="1" indent="-368300" algn="l" rtl="0">
              <a:spcBef>
                <a:spcPts val="500"/>
              </a:spcBef>
              <a:spcAft>
                <a:spcPts val="0"/>
              </a:spcAft>
              <a:buSzPts val="2200"/>
              <a:buChar char="•"/>
            </a:pPr>
            <a:r>
              <a:rPr lang="sv-SE"/>
              <a:t>Generate one or more individual test cases or full suites.</a:t>
            </a:r>
            <a:endParaRPr/>
          </a:p>
          <a:p>
            <a:pPr marL="457200" lvl="0" indent="-393700" algn="l" rtl="0">
              <a:spcBef>
                <a:spcPts val="1000"/>
              </a:spcBef>
              <a:spcAft>
                <a:spcPts val="0"/>
              </a:spcAft>
              <a:buSzPts val="2600"/>
              <a:buChar char="•"/>
            </a:pPr>
            <a:r>
              <a:rPr lang="sv-SE" b="1"/>
              <a:t>Check whether goal is met.</a:t>
            </a:r>
            <a:endParaRPr b="1"/>
          </a:p>
          <a:p>
            <a:pPr marL="914400" lvl="1" indent="-368300" algn="l" rtl="0">
              <a:spcBef>
                <a:spcPts val="500"/>
              </a:spcBef>
              <a:spcAft>
                <a:spcPts val="0"/>
              </a:spcAft>
              <a:buSzPts val="2200"/>
              <a:buChar char="•"/>
            </a:pPr>
            <a:r>
              <a:rPr lang="sv-SE"/>
              <a:t>Score each guess.</a:t>
            </a:r>
            <a:endParaRPr/>
          </a:p>
          <a:p>
            <a:pPr marL="457200" lvl="0" indent="-393700" algn="l" rtl="0">
              <a:spcBef>
                <a:spcPts val="1000"/>
              </a:spcBef>
              <a:spcAft>
                <a:spcPts val="0"/>
              </a:spcAft>
              <a:buSzPts val="2600"/>
              <a:buChar char="•"/>
            </a:pPr>
            <a:r>
              <a:rPr lang="sv-SE" b="1"/>
              <a:t>Try until time runs out.</a:t>
            </a:r>
            <a:endParaRPr b="1"/>
          </a:p>
          <a:p>
            <a:pPr marL="914400" lvl="1" indent="-368300" algn="l" rtl="0">
              <a:spcBef>
                <a:spcPts val="500"/>
              </a:spcBef>
              <a:spcAft>
                <a:spcPts val="0"/>
              </a:spcAft>
              <a:buSzPts val="2200"/>
              <a:buChar char="•"/>
            </a:pPr>
            <a:r>
              <a:rPr lang="sv-SE"/>
              <a:t>Alter the population based on search strategy and try again!</a:t>
            </a:r>
            <a:endParaRPr/>
          </a:p>
          <a:p>
            <a:pPr marL="0" lvl="0" indent="0" algn="l" rtl="0">
              <a:spcBef>
                <a:spcPts val="1000"/>
              </a:spcBef>
              <a:spcAft>
                <a:spcPts val="0"/>
              </a:spcAft>
              <a:buNone/>
            </a:pPr>
            <a:endParaRPr/>
          </a:p>
        </p:txBody>
      </p:sp>
      <p:pic>
        <p:nvPicPr>
          <p:cNvPr id="945" name="Google Shape;945;p98"/>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99"/>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148</a:t>
            </a:fld>
            <a:endParaRPr/>
          </a:p>
        </p:txBody>
      </p:sp>
      <p:sp>
        <p:nvSpPr>
          <p:cNvPr id="952" name="Google Shape;952;p99"/>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Search-Based Test Generation</a:t>
            </a:r>
            <a:endParaRPr/>
          </a:p>
        </p:txBody>
      </p:sp>
      <p:pic>
        <p:nvPicPr>
          <p:cNvPr id="953" name="Google Shape;953;p9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954" name="Google Shape;954;p99"/>
          <p:cNvSpPr txBox="1"/>
          <p:nvPr/>
        </p:nvSpPr>
        <p:spPr>
          <a:xfrm>
            <a:off x="390475" y="2918525"/>
            <a:ext cx="2679300" cy="6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SE" sz="1800" b="1"/>
              <a:t>The Metaheuristic</a:t>
            </a:r>
            <a:endParaRPr sz="1800" b="1"/>
          </a:p>
          <a:p>
            <a:pPr marL="0" lvl="0" indent="0" algn="ctr" rtl="0">
              <a:spcBef>
                <a:spcPts val="0"/>
              </a:spcBef>
              <a:spcAft>
                <a:spcPts val="0"/>
              </a:spcAft>
              <a:buNone/>
            </a:pPr>
            <a:r>
              <a:rPr lang="sv-SE" sz="1800" b="1"/>
              <a:t>(Sampling Strategy)</a:t>
            </a:r>
            <a:endParaRPr sz="1800" b="1"/>
          </a:p>
          <a:p>
            <a:pPr marL="0" lvl="0" indent="0" algn="ctr" rtl="0">
              <a:spcBef>
                <a:spcPts val="0"/>
              </a:spcBef>
              <a:spcAft>
                <a:spcPts val="0"/>
              </a:spcAft>
              <a:buNone/>
            </a:pPr>
            <a:endParaRPr sz="1800" b="1"/>
          </a:p>
          <a:p>
            <a:pPr marL="0" lvl="0" indent="0" algn="ctr" rtl="0">
              <a:spcBef>
                <a:spcPts val="0"/>
              </a:spcBef>
              <a:spcAft>
                <a:spcPts val="0"/>
              </a:spcAft>
              <a:buNone/>
            </a:pPr>
            <a:r>
              <a:rPr lang="sv-SE"/>
              <a:t>Genetic Algorithm</a:t>
            </a:r>
            <a:endParaRPr/>
          </a:p>
          <a:p>
            <a:pPr marL="0" lvl="0" indent="0" algn="ctr" rtl="0">
              <a:spcBef>
                <a:spcPts val="0"/>
              </a:spcBef>
              <a:spcAft>
                <a:spcPts val="0"/>
              </a:spcAft>
              <a:buNone/>
            </a:pPr>
            <a:r>
              <a:rPr lang="sv-SE"/>
              <a:t>Simulated Annealing</a:t>
            </a:r>
            <a:endParaRPr/>
          </a:p>
          <a:p>
            <a:pPr marL="0" lvl="0" indent="0" algn="ctr" rtl="0">
              <a:spcBef>
                <a:spcPts val="0"/>
              </a:spcBef>
              <a:spcAft>
                <a:spcPts val="0"/>
              </a:spcAft>
              <a:buNone/>
            </a:pPr>
            <a:r>
              <a:rPr lang="sv-SE"/>
              <a:t>Hill Climber</a:t>
            </a:r>
            <a:endParaRPr/>
          </a:p>
          <a:p>
            <a:pPr marL="0" lvl="0" indent="0" algn="ctr" rtl="0">
              <a:spcBef>
                <a:spcPts val="0"/>
              </a:spcBef>
              <a:spcAft>
                <a:spcPts val="0"/>
              </a:spcAft>
              <a:buNone/>
            </a:pPr>
            <a:r>
              <a:rPr lang="sv-SE"/>
              <a:t>(...)</a:t>
            </a:r>
            <a:endParaRPr/>
          </a:p>
        </p:txBody>
      </p:sp>
      <p:sp>
        <p:nvSpPr>
          <p:cNvPr id="955" name="Google Shape;955;p99"/>
          <p:cNvSpPr/>
          <p:nvPr/>
        </p:nvSpPr>
        <p:spPr>
          <a:xfrm>
            <a:off x="907137" y="1357997"/>
            <a:ext cx="321600" cy="381000"/>
          </a:xfrm>
          <a:prstGeom prst="rect">
            <a:avLst/>
          </a:prstGeom>
          <a:solidFill>
            <a:srgbClr val="E6B8AF"/>
          </a:solidFill>
          <a:ln w="9525" cap="flat" cmpd="sng">
            <a:solidFill>
              <a:srgbClr val="2388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9"/>
          <p:cNvSpPr/>
          <p:nvPr/>
        </p:nvSpPr>
        <p:spPr>
          <a:xfrm>
            <a:off x="972464" y="1420115"/>
            <a:ext cx="321600" cy="381000"/>
          </a:xfrm>
          <a:prstGeom prst="rect">
            <a:avLst/>
          </a:prstGeom>
          <a:solidFill>
            <a:srgbClr val="E6B8AF"/>
          </a:solidFill>
          <a:ln w="9525" cap="flat" cmpd="sng">
            <a:solidFill>
              <a:srgbClr val="2388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9"/>
          <p:cNvSpPr/>
          <p:nvPr/>
        </p:nvSpPr>
        <p:spPr>
          <a:xfrm>
            <a:off x="1037790" y="1482234"/>
            <a:ext cx="321600" cy="381000"/>
          </a:xfrm>
          <a:prstGeom prst="rect">
            <a:avLst/>
          </a:prstGeom>
          <a:solidFill>
            <a:srgbClr val="E6B8AF"/>
          </a:solidFill>
          <a:ln w="9525" cap="flat" cmpd="sng">
            <a:solidFill>
              <a:srgbClr val="2388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8" name="Google Shape;958;p99" descr="Image result for genetic algorithms"/>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959" name="Google Shape;959;p99"/>
          <p:cNvSpPr/>
          <p:nvPr/>
        </p:nvSpPr>
        <p:spPr>
          <a:xfrm>
            <a:off x="1898252" y="2359568"/>
            <a:ext cx="321600" cy="381000"/>
          </a:xfrm>
          <a:prstGeom prst="rect">
            <a:avLst/>
          </a:prstGeom>
          <a:solidFill>
            <a:srgbClr val="D9EAD3"/>
          </a:solidFill>
          <a:ln w="9525" cap="flat" cmpd="sng">
            <a:solidFill>
              <a:srgbClr val="2388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9"/>
          <p:cNvSpPr/>
          <p:nvPr/>
        </p:nvSpPr>
        <p:spPr>
          <a:xfrm>
            <a:off x="1963578" y="2421687"/>
            <a:ext cx="321600" cy="381000"/>
          </a:xfrm>
          <a:prstGeom prst="rect">
            <a:avLst/>
          </a:prstGeom>
          <a:solidFill>
            <a:srgbClr val="D9EAD3"/>
          </a:solidFill>
          <a:ln w="9525" cap="flat" cmpd="sng">
            <a:solidFill>
              <a:srgbClr val="2388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9"/>
          <p:cNvSpPr/>
          <p:nvPr/>
        </p:nvSpPr>
        <p:spPr>
          <a:xfrm>
            <a:off x="2028905" y="2483806"/>
            <a:ext cx="321600" cy="381000"/>
          </a:xfrm>
          <a:prstGeom prst="rect">
            <a:avLst/>
          </a:prstGeom>
          <a:solidFill>
            <a:srgbClr val="D9EAD3"/>
          </a:solidFill>
          <a:ln w="9525" cap="flat" cmpd="sng">
            <a:solidFill>
              <a:srgbClr val="2388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9"/>
          <p:cNvSpPr txBox="1"/>
          <p:nvPr/>
        </p:nvSpPr>
        <p:spPr>
          <a:xfrm>
            <a:off x="2777150" y="1748000"/>
            <a:ext cx="6486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SE" sz="3600" b="1"/>
              <a:t>+</a:t>
            </a:r>
            <a:endParaRPr sz="3600" b="1"/>
          </a:p>
        </p:txBody>
      </p:sp>
      <p:sp>
        <p:nvSpPr>
          <p:cNvPr id="963" name="Google Shape;963;p99"/>
          <p:cNvSpPr txBox="1"/>
          <p:nvPr/>
        </p:nvSpPr>
        <p:spPr>
          <a:xfrm>
            <a:off x="2862138" y="2918525"/>
            <a:ext cx="3338700" cy="6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SE" sz="1800" b="1"/>
              <a:t>The Fitness Functions</a:t>
            </a:r>
            <a:endParaRPr sz="1800" b="1"/>
          </a:p>
          <a:p>
            <a:pPr marL="0" lvl="0" indent="0" algn="ctr" rtl="0">
              <a:spcBef>
                <a:spcPts val="0"/>
              </a:spcBef>
              <a:spcAft>
                <a:spcPts val="0"/>
              </a:spcAft>
              <a:buNone/>
            </a:pPr>
            <a:r>
              <a:rPr lang="sv-SE" sz="1800" b="1"/>
              <a:t>(Feedback Strategies)</a:t>
            </a:r>
            <a:endParaRPr sz="1800" b="1"/>
          </a:p>
          <a:p>
            <a:pPr marL="0" lvl="0" indent="0" algn="ctr" rtl="0">
              <a:spcBef>
                <a:spcPts val="0"/>
              </a:spcBef>
              <a:spcAft>
                <a:spcPts val="0"/>
              </a:spcAft>
              <a:buNone/>
            </a:pPr>
            <a:endParaRPr sz="1800" b="1"/>
          </a:p>
          <a:p>
            <a:pPr marL="0" lvl="0" indent="0" algn="ctr" rtl="0">
              <a:spcBef>
                <a:spcPts val="0"/>
              </a:spcBef>
              <a:spcAft>
                <a:spcPts val="0"/>
              </a:spcAft>
              <a:buNone/>
            </a:pPr>
            <a:r>
              <a:rPr lang="sv-SE"/>
              <a:t>Distance to Coverage Goals </a:t>
            </a:r>
            <a:endParaRPr/>
          </a:p>
          <a:p>
            <a:pPr marL="0" lvl="0" indent="0" algn="ctr" rtl="0">
              <a:spcBef>
                <a:spcPts val="0"/>
              </a:spcBef>
              <a:spcAft>
                <a:spcPts val="0"/>
              </a:spcAft>
              <a:buNone/>
            </a:pPr>
            <a:r>
              <a:rPr lang="sv-SE"/>
              <a:t>Count of Executions Thrown</a:t>
            </a:r>
            <a:endParaRPr/>
          </a:p>
          <a:p>
            <a:pPr marL="0" lvl="0" indent="0" algn="ctr" rtl="0">
              <a:spcBef>
                <a:spcPts val="0"/>
              </a:spcBef>
              <a:spcAft>
                <a:spcPts val="0"/>
              </a:spcAft>
              <a:buNone/>
            </a:pPr>
            <a:r>
              <a:rPr lang="sv-SE"/>
              <a:t>Input or Output Diversity</a:t>
            </a:r>
            <a:endParaRPr/>
          </a:p>
          <a:p>
            <a:pPr marL="0" lvl="0" indent="0" algn="ctr" rtl="0">
              <a:spcBef>
                <a:spcPts val="0"/>
              </a:spcBef>
              <a:spcAft>
                <a:spcPts val="0"/>
              </a:spcAft>
              <a:buNone/>
            </a:pPr>
            <a:r>
              <a:rPr lang="sv-SE"/>
              <a:t>(...)</a:t>
            </a:r>
            <a:endParaRPr/>
          </a:p>
        </p:txBody>
      </p:sp>
      <p:sp>
        <p:nvSpPr>
          <p:cNvPr id="964" name="Google Shape;964;p99"/>
          <p:cNvSpPr txBox="1"/>
          <p:nvPr/>
        </p:nvSpPr>
        <p:spPr>
          <a:xfrm>
            <a:off x="5552250" y="1748000"/>
            <a:ext cx="6486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SE" sz="3600" b="1"/>
              <a:t>=</a:t>
            </a:r>
            <a:endParaRPr sz="3600" b="1"/>
          </a:p>
        </p:txBody>
      </p:sp>
      <p:pic>
        <p:nvPicPr>
          <p:cNvPr id="965" name="Google Shape;965;p9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966" name="Google Shape;966;p99"/>
          <p:cNvSpPr txBox="1"/>
          <p:nvPr/>
        </p:nvSpPr>
        <p:spPr>
          <a:xfrm>
            <a:off x="6090525" y="2918525"/>
            <a:ext cx="2679300" cy="6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p>
          <a:p>
            <a:pPr marL="0" lvl="0" indent="0" algn="ctr" rtl="0">
              <a:spcBef>
                <a:spcPts val="0"/>
              </a:spcBef>
              <a:spcAft>
                <a:spcPts val="0"/>
              </a:spcAft>
              <a:buNone/>
            </a:pPr>
            <a:r>
              <a:rPr lang="sv-SE" sz="1800" b="1"/>
              <a:t>(Goals)</a:t>
            </a:r>
            <a:endParaRPr sz="1800" b="1"/>
          </a:p>
          <a:p>
            <a:pPr marL="0" lvl="0" indent="0" algn="ctr" rtl="0">
              <a:spcBef>
                <a:spcPts val="0"/>
              </a:spcBef>
              <a:spcAft>
                <a:spcPts val="0"/>
              </a:spcAft>
              <a:buNone/>
            </a:pPr>
            <a:endParaRPr sz="1800" b="1"/>
          </a:p>
          <a:p>
            <a:pPr marL="0" lvl="0" indent="0" algn="ctr" rtl="0">
              <a:spcBef>
                <a:spcPts val="0"/>
              </a:spcBef>
              <a:spcAft>
                <a:spcPts val="0"/>
              </a:spcAft>
              <a:buNone/>
            </a:pPr>
            <a:r>
              <a:rPr lang="sv-SE"/>
              <a:t>Cause Crashes</a:t>
            </a:r>
            <a:endParaRPr/>
          </a:p>
          <a:p>
            <a:pPr marL="0" lvl="0" indent="0" algn="ctr" rtl="0">
              <a:spcBef>
                <a:spcPts val="0"/>
              </a:spcBef>
              <a:spcAft>
                <a:spcPts val="0"/>
              </a:spcAft>
              <a:buNone/>
            </a:pPr>
            <a:r>
              <a:rPr lang="sv-SE"/>
              <a:t>Cover Code Structure, Generate Covering Array,</a:t>
            </a:r>
            <a:endParaRPr/>
          </a:p>
          <a:p>
            <a:pPr marL="0" lvl="0" indent="0" algn="ctr" rtl="0">
              <a:spcBef>
                <a:spcPts val="0"/>
              </a:spcBef>
              <a:spcAft>
                <a:spcPts val="0"/>
              </a:spcAft>
              <a:buNone/>
            </a:pPr>
            <a:r>
              <a:rPr lang="sv-SE"/>
              <a:t>(...)</a:t>
            </a:r>
            <a:endParaRPr/>
          </a:p>
          <a:p>
            <a:pPr marL="0" lvl="0" indent="0" algn="ctr" rtl="0">
              <a:spcBef>
                <a:spcPts val="0"/>
              </a:spcBef>
              <a:spcAft>
                <a:spcPts val="0"/>
              </a:spcAft>
              <a:buNone/>
            </a:pPr>
            <a:endParaRPr sz="1800" b="1"/>
          </a:p>
          <a:p>
            <a:pPr marL="0" lvl="0" indent="0" algn="ctr" rtl="0">
              <a:spcBef>
                <a:spcPts val="0"/>
              </a:spcBef>
              <a:spcAft>
                <a:spcPts val="0"/>
              </a:spcAft>
              <a:buNone/>
            </a:pP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00"/>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149</a:t>
            </a:fld>
            <a:endParaRPr/>
          </a:p>
        </p:txBody>
      </p:sp>
      <p:sp>
        <p:nvSpPr>
          <p:cNvPr id="973" name="Google Shape;973;p100"/>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Wrap-Up</a:t>
            </a:r>
            <a:endParaRPr/>
          </a:p>
        </p:txBody>
      </p:sp>
      <p:sp>
        <p:nvSpPr>
          <p:cNvPr id="974" name="Google Shape;974;p100"/>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b="1" i="1" u="sng"/>
              <a:t>Thank you for making this a great course!</a:t>
            </a:r>
            <a:endParaRPr b="1" i="1" u="sng"/>
          </a:p>
          <a:p>
            <a:pPr marL="457200" lvl="0" indent="-393700" algn="l" rtl="0">
              <a:spcBef>
                <a:spcPts val="1000"/>
              </a:spcBef>
              <a:spcAft>
                <a:spcPts val="0"/>
              </a:spcAft>
              <a:buSzPts val="2600"/>
              <a:buChar char="•"/>
            </a:pPr>
            <a:r>
              <a:rPr lang="sv-SE"/>
              <a:t> Any remaining questions?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2B27-64AD-4F99-B053-1AFE755322AB}"/>
              </a:ext>
            </a:extLst>
          </p:cNvPr>
          <p:cNvSpPr>
            <a:spLocks noGrp="1"/>
          </p:cNvSpPr>
          <p:nvPr>
            <p:ph type="title"/>
          </p:nvPr>
        </p:nvSpPr>
        <p:spPr>
          <a:xfrm>
            <a:off x="342027" y="684054"/>
            <a:ext cx="7594223" cy="777277"/>
          </a:xfrm>
        </p:spPr>
        <p:txBody>
          <a:bodyPr/>
          <a:lstStyle/>
          <a:p>
            <a:pPr algn="l"/>
            <a:r>
              <a:rPr lang="en-SE" sz="2400" dirty="0">
                <a:solidFill>
                  <a:schemeClr val="accent1">
                    <a:lumMod val="40000"/>
                    <a:lumOff val="60000"/>
                  </a:schemeClr>
                </a:solidFill>
                <a:latin typeface="Arial Black" panose="020B0A04020102020204" pitchFamily="34" charset="0"/>
              </a:rPr>
              <a:t>Domain </a:t>
            </a:r>
            <a:r>
              <a:rPr lang="sv-SE" sz="2400" dirty="0">
                <a:solidFill>
                  <a:schemeClr val="accent1">
                    <a:lumMod val="40000"/>
                    <a:lumOff val="60000"/>
                  </a:schemeClr>
                </a:solidFill>
                <a:latin typeface="Arial Black" panose="020B0A04020102020204" pitchFamily="34" charset="0"/>
              </a:rPr>
              <a:t>Analysis: Scoping</a:t>
            </a:r>
            <a:br>
              <a:rPr lang="sv-SE" sz="2000" dirty="0">
                <a:solidFill>
                  <a:srgbClr val="141314"/>
                </a:solidFill>
                <a:latin typeface="Arial Nova Cond Light" panose="020B0306020202020204" pitchFamily="34" charset="0"/>
              </a:rPr>
            </a:br>
            <a:r>
              <a:rPr lang="en-US" sz="2000" b="1" dirty="0">
                <a:solidFill>
                  <a:schemeClr val="bg1"/>
                </a:solidFill>
                <a:latin typeface="Arial Nova Cond Light" panose="020B0306020202020204" pitchFamily="34" charset="0"/>
              </a:rPr>
              <a:t>Common scoping approaches</a:t>
            </a:r>
          </a:p>
        </p:txBody>
      </p:sp>
      <p:sp>
        <p:nvSpPr>
          <p:cNvPr id="3" name="Content Placeholder 2">
            <a:extLst>
              <a:ext uri="{FF2B5EF4-FFF2-40B4-BE49-F238E27FC236}">
                <a16:creationId xmlns:a16="http://schemas.microsoft.com/office/drawing/2014/main" id="{47359AE0-06A0-41B0-92E0-A9CD9E15D078}"/>
              </a:ext>
            </a:extLst>
          </p:cNvPr>
          <p:cNvSpPr>
            <a:spLocks noGrp="1"/>
          </p:cNvSpPr>
          <p:nvPr>
            <p:ph type="body" idx="1"/>
          </p:nvPr>
        </p:nvSpPr>
        <p:spPr>
          <a:xfrm>
            <a:off x="342027" y="1571892"/>
            <a:ext cx="8515787" cy="3486150"/>
          </a:xfrm>
        </p:spPr>
        <p:txBody>
          <a:bodyPr/>
          <a:lstStyle/>
          <a:p>
            <a:pPr marL="0" indent="0">
              <a:buNone/>
            </a:pPr>
            <a:r>
              <a:rPr lang="en-US" sz="2000" b="1" dirty="0">
                <a:solidFill>
                  <a:schemeClr val="bg1"/>
                </a:solidFill>
                <a:latin typeface="Arial Nova Cond Light" panose="020B0306020202020204" pitchFamily="34" charset="0"/>
              </a:rPr>
              <a:t>Products: </a:t>
            </a:r>
          </a:p>
          <a:p>
            <a:pPr marL="0" indent="0">
              <a:buNone/>
            </a:pPr>
            <a:r>
              <a:rPr lang="en-US" sz="2000" dirty="0">
                <a:solidFill>
                  <a:schemeClr val="bg1"/>
                </a:solidFill>
                <a:latin typeface="Arial Nova Cond Light" panose="020B0306020202020204" pitchFamily="34" charset="0"/>
              </a:rPr>
              <a:t>Which products do I want in my product line? What is their market, when will they be released? </a:t>
            </a:r>
          </a:p>
          <a:p>
            <a:pPr marL="0" indent="0">
              <a:buNone/>
            </a:pPr>
            <a:r>
              <a:rPr lang="en-US" sz="2000" b="1" dirty="0">
                <a:solidFill>
                  <a:schemeClr val="bg1"/>
                </a:solidFill>
                <a:latin typeface="Arial Nova Cond Light" panose="020B0306020202020204" pitchFamily="34" charset="0"/>
              </a:rPr>
              <a:t>Domains: </a:t>
            </a:r>
          </a:p>
          <a:p>
            <a:pPr marL="0" indent="0">
              <a:buNone/>
            </a:pPr>
            <a:r>
              <a:rPr lang="en-US" sz="2000" dirty="0">
                <a:solidFill>
                  <a:schemeClr val="bg1"/>
                </a:solidFill>
                <a:latin typeface="Arial Nova Cond Light" panose="020B0306020202020204" pitchFamily="34" charset="0"/>
              </a:rPr>
              <a:t>Which subdomains will my product line have? Which information do they carry? What are reasonable domains for the product line (in terms of knowledge, stability </a:t>
            </a:r>
            <a:r>
              <a:rPr lang="en-US" sz="2000" dirty="0" err="1">
                <a:solidFill>
                  <a:schemeClr val="bg1"/>
                </a:solidFill>
                <a:latin typeface="Arial Nova Cond Light" panose="020B0306020202020204" pitchFamily="34" charset="0"/>
              </a:rPr>
              <a:t>etc</a:t>
            </a:r>
            <a:r>
              <a:rPr lang="en-US" sz="2000" dirty="0">
                <a:solidFill>
                  <a:schemeClr val="bg1"/>
                </a:solidFill>
                <a:latin typeface="Arial Nova Cond Light" panose="020B0306020202020204" pitchFamily="34" charset="0"/>
              </a:rPr>
              <a:t>)? </a:t>
            </a:r>
          </a:p>
          <a:p>
            <a:pPr marL="0" indent="0">
              <a:buNone/>
            </a:pPr>
            <a:r>
              <a:rPr lang="en-US" sz="2000" b="1" dirty="0">
                <a:solidFill>
                  <a:schemeClr val="bg1"/>
                </a:solidFill>
                <a:latin typeface="Arial Nova Cond Light" panose="020B0306020202020204" pitchFamily="34" charset="0"/>
              </a:rPr>
              <a:t>Features:</a:t>
            </a:r>
          </a:p>
          <a:p>
            <a:pPr marL="0" indent="0">
              <a:buNone/>
            </a:pPr>
            <a:r>
              <a:rPr lang="en-US" sz="2000" dirty="0">
                <a:solidFill>
                  <a:schemeClr val="bg1"/>
                </a:solidFill>
                <a:latin typeface="Arial Nova Cond Light" panose="020B0306020202020204" pitchFamily="34" charset="0"/>
              </a:rPr>
              <a:t>Which features will my product line have? Which product will have what kind of features? Which are easy, which are risky features? </a:t>
            </a:r>
          </a:p>
          <a:p>
            <a:pPr marL="0" indent="0">
              <a:buNone/>
            </a:pPr>
            <a:r>
              <a:rPr lang="en-US" sz="2000" b="1" dirty="0">
                <a:solidFill>
                  <a:schemeClr val="bg1"/>
                </a:solidFill>
                <a:latin typeface="Arial Nova Cond Light" panose="020B0306020202020204" pitchFamily="34" charset="0"/>
              </a:rPr>
              <a:t>Assets:</a:t>
            </a:r>
          </a:p>
          <a:p>
            <a:pPr marL="0" indent="0">
              <a:buNone/>
            </a:pPr>
            <a:r>
              <a:rPr lang="en-US" sz="2000" dirty="0">
                <a:solidFill>
                  <a:schemeClr val="bg1"/>
                </a:solidFill>
                <a:latin typeface="Arial Nova Cond Light" panose="020B0306020202020204" pitchFamily="34" charset="0"/>
              </a:rPr>
              <a:t>Which assets do I have in my product line? Which components, documentation </a:t>
            </a:r>
            <a:r>
              <a:rPr lang="en-US" sz="2000" dirty="0" err="1">
                <a:solidFill>
                  <a:schemeClr val="bg1"/>
                </a:solidFill>
                <a:latin typeface="Arial Nova Cond Light" panose="020B0306020202020204" pitchFamily="34" charset="0"/>
              </a:rPr>
              <a:t>etc</a:t>
            </a:r>
            <a:r>
              <a:rPr lang="en-US" sz="2000" dirty="0">
                <a:solidFill>
                  <a:schemeClr val="bg1"/>
                </a:solidFill>
                <a:latin typeface="Arial Nova Cond Light" panose="020B0306020202020204" pitchFamily="34" charset="0"/>
              </a:rPr>
              <a:t> exists already in a reusable form, which ones do I have to (re-)implement?</a:t>
            </a:r>
            <a:endParaRPr lang="en-US" sz="2000" b="0" i="0" u="none" strike="noStrike" baseline="0" dirty="0">
              <a:solidFill>
                <a:schemeClr val="bg1"/>
              </a:solidFill>
              <a:latin typeface="Arial Nova Cond Light" panose="020B0306020202020204" pitchFamily="34" charset="0"/>
            </a:endParaRPr>
          </a:p>
        </p:txBody>
      </p:sp>
    </p:spTree>
    <p:extLst>
      <p:ext uri="{BB962C8B-B14F-4D97-AF65-F5344CB8AC3E}">
        <p14:creationId xmlns:p14="http://schemas.microsoft.com/office/powerpoint/2010/main" val="541977928"/>
      </p:ext>
    </p:extLst>
  </p:cSld>
  <p:clrMapOvr>
    <a:masterClrMapping/>
  </p:clrMapOvr>
  <p:transition spd="slow">
    <p:split orient="ver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400" b="1" dirty="0">
                <a:solidFill>
                  <a:schemeClr val="accent1">
                    <a:lumMod val="40000"/>
                    <a:lumOff val="60000"/>
                  </a:schemeClr>
                </a:solidFill>
                <a:latin typeface="Arial Black" panose="020B0A04020102020204" pitchFamily="34" charset="0"/>
              </a:rPr>
              <a:t>What is a Feature?</a:t>
            </a:r>
            <a:endParaRPr lang="en-CA" sz="2400" b="1" dirty="0">
              <a:solidFill>
                <a:schemeClr val="accent1">
                  <a:lumMod val="40000"/>
                  <a:lumOff val="60000"/>
                </a:schemeClr>
              </a:solidFill>
              <a:latin typeface="Arial Black" panose="020B0A04020102020204" pitchFamily="34" charset="0"/>
            </a:endParaRPr>
          </a:p>
        </p:txBody>
      </p:sp>
      <p:sp>
        <p:nvSpPr>
          <p:cNvPr id="3" name="Content Placeholder 2"/>
          <p:cNvSpPr>
            <a:spLocks noGrp="1"/>
          </p:cNvSpPr>
          <p:nvPr>
            <p:ph type="body" idx="1"/>
          </p:nvPr>
        </p:nvSpPr>
        <p:spPr/>
        <p:txBody>
          <a:bodyPr/>
          <a:lstStyle/>
          <a:p>
            <a:pPr>
              <a:buClr>
                <a:schemeClr val="accent1">
                  <a:lumMod val="60000"/>
                  <a:lumOff val="40000"/>
                </a:schemeClr>
              </a:buClr>
            </a:pPr>
            <a:r>
              <a:rPr lang="de-DE" sz="2000" dirty="0">
                <a:solidFill>
                  <a:schemeClr val="bg1"/>
                </a:solidFill>
                <a:latin typeface="Arial Nova Cond Light" panose="020B0306020202020204" pitchFamily="34" charset="0"/>
              </a:rPr>
              <a:t>Concept in a domain</a:t>
            </a:r>
          </a:p>
          <a:p>
            <a:pPr>
              <a:buClr>
                <a:schemeClr val="accent1">
                  <a:lumMod val="60000"/>
                  <a:lumOff val="40000"/>
                </a:schemeClr>
              </a:buClr>
            </a:pPr>
            <a:r>
              <a:rPr lang="de-DE" sz="2000" dirty="0">
                <a:solidFill>
                  <a:schemeClr val="bg1"/>
                </a:solidFill>
                <a:latin typeface="Arial Nova Cond Light" panose="020B0306020202020204" pitchFamily="34" charset="0"/>
              </a:rPr>
              <a:t>Can be seen as a high-level requirement</a:t>
            </a:r>
          </a:p>
          <a:p>
            <a:pPr>
              <a:buClr>
                <a:schemeClr val="accent1">
                  <a:lumMod val="60000"/>
                  <a:lumOff val="40000"/>
                </a:schemeClr>
              </a:buClr>
            </a:pPr>
            <a:r>
              <a:rPr lang="de-DE" sz="2000" dirty="0">
                <a:solidFill>
                  <a:schemeClr val="bg1"/>
                </a:solidFill>
                <a:latin typeface="Arial Nova Cond Light" panose="020B0306020202020204" pitchFamily="34" charset="0"/>
              </a:rPr>
              <a:t>Features represent commonalities and variabilities in a product line</a:t>
            </a:r>
          </a:p>
          <a:p>
            <a:pPr>
              <a:buClr>
                <a:schemeClr val="accent1">
                  <a:lumMod val="60000"/>
                  <a:lumOff val="40000"/>
                </a:schemeClr>
              </a:buClr>
            </a:pPr>
            <a:r>
              <a:rPr lang="de-DE" sz="2000" dirty="0">
                <a:solidFill>
                  <a:schemeClr val="bg1"/>
                </a:solidFill>
                <a:latin typeface="Arial Nova Cond Light" panose="020B0306020202020204" pitchFamily="34" charset="0"/>
              </a:rPr>
              <a:t>Unit of communication among stakeholders</a:t>
            </a:r>
          </a:p>
          <a:p>
            <a:pPr>
              <a:buClr>
                <a:schemeClr val="accent1">
                  <a:lumMod val="60000"/>
                  <a:lumOff val="40000"/>
                </a:schemeClr>
              </a:buClr>
            </a:pPr>
            <a:r>
              <a:rPr lang="de-DE" sz="2000" dirty="0">
                <a:solidFill>
                  <a:schemeClr val="bg1"/>
                </a:solidFill>
                <a:latin typeface="Arial Nova Cond Light" panose="020B0306020202020204" pitchFamily="34" charset="0"/>
              </a:rPr>
              <a:t>A specific set of features determines a product variant</a:t>
            </a:r>
          </a:p>
          <a:p>
            <a:pPr>
              <a:buClr>
                <a:schemeClr val="accent1">
                  <a:lumMod val="60000"/>
                  <a:lumOff val="40000"/>
                </a:schemeClr>
              </a:buClr>
            </a:pPr>
            <a:r>
              <a:rPr lang="de-DE" sz="2000" dirty="0">
                <a:solidFill>
                  <a:schemeClr val="bg1"/>
                </a:solidFill>
                <a:latin typeface="Arial Nova Cond Light" panose="020B0306020202020204" pitchFamily="34" charset="0"/>
              </a:rPr>
              <a:t>feature configuration as input to product derivation</a:t>
            </a:r>
            <a:endParaRPr lang="en-CA" sz="2000" dirty="0">
              <a:solidFill>
                <a:schemeClr val="bg1"/>
              </a:solidFill>
              <a:latin typeface="Arial Nova Cond Light" panose="020B0306020202020204" pitchFamily="34" charset="0"/>
            </a:endParaRPr>
          </a:p>
          <a:p>
            <a:pPr>
              <a:buClr>
                <a:schemeClr val="accent1">
                  <a:lumMod val="60000"/>
                  <a:lumOff val="40000"/>
                </a:schemeClr>
              </a:buClr>
            </a:pPr>
            <a:r>
              <a:rPr lang="de-DE" sz="2000" dirty="0">
                <a:solidFill>
                  <a:schemeClr val="bg1"/>
                </a:solidFill>
                <a:latin typeface="Arial Nova Cond Light" panose="020B0306020202020204" pitchFamily="34" charset="0"/>
              </a:rPr>
              <a:t>A feature is a kind of concern</a:t>
            </a:r>
          </a:p>
        </p:txBody>
      </p:sp>
      <p:sp>
        <p:nvSpPr>
          <p:cNvPr id="4" name="Oval 4"/>
          <p:cNvSpPr>
            <a:spLocks noChangeArrowheads="1"/>
          </p:cNvSpPr>
          <p:nvPr/>
        </p:nvSpPr>
        <p:spPr bwMode="auto">
          <a:xfrm>
            <a:off x="4572000" y="3499351"/>
            <a:ext cx="3673079" cy="1458515"/>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800" b="0" i="0" u="none" strike="noStrike" kern="0" cap="none" spc="0" normalizeH="0" baseline="0" noProof="0" dirty="0">
                <a:ln>
                  <a:noFill/>
                </a:ln>
                <a:solidFill>
                  <a:srgbClr val="FFFFFF"/>
                </a:solidFill>
                <a:effectLst/>
                <a:uLnTx/>
                <a:uFillTx/>
                <a:latin typeface="Arial"/>
                <a:cs typeface="Arial"/>
                <a:sym typeface="Arial"/>
              </a:rPr>
              <a:t>concerns</a:t>
            </a:r>
          </a:p>
        </p:txBody>
      </p:sp>
      <p:sp>
        <p:nvSpPr>
          <p:cNvPr id="5" name="Oval 5"/>
          <p:cNvSpPr>
            <a:spLocks noChangeArrowheads="1"/>
          </p:cNvSpPr>
          <p:nvPr/>
        </p:nvSpPr>
        <p:spPr bwMode="auto">
          <a:xfrm>
            <a:off x="6333343" y="3829986"/>
            <a:ext cx="1771455" cy="665569"/>
          </a:xfrm>
          <a:prstGeom prst="ellipse">
            <a:avLst/>
          </a:prstGeom>
          <a:solidFill>
            <a:srgbClr val="00B8FF"/>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50" b="0" i="0" u="none" strike="noStrike" kern="0" cap="none" spc="0" normalizeH="0" baseline="0" noProof="0" dirty="0">
                <a:ln>
                  <a:noFill/>
                </a:ln>
                <a:solidFill>
                  <a:srgbClr val="000000"/>
                </a:solidFill>
                <a:effectLst/>
                <a:uLnTx/>
                <a:uFillTx/>
                <a:latin typeface="Arial"/>
                <a:cs typeface="Arial"/>
                <a:sym typeface="Arial"/>
              </a:rPr>
              <a:t>features</a:t>
            </a:r>
          </a:p>
        </p:txBody>
      </p:sp>
    </p:spTree>
    <p:extLst>
      <p:ext uri="{BB962C8B-B14F-4D97-AF65-F5344CB8AC3E}">
        <p14:creationId xmlns:p14="http://schemas.microsoft.com/office/powerpoint/2010/main" val="4026626030"/>
      </p:ext>
    </p:extLst>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400" b="1" dirty="0">
                <a:solidFill>
                  <a:schemeClr val="accent1">
                    <a:lumMod val="40000"/>
                    <a:lumOff val="60000"/>
                  </a:schemeClr>
                </a:solidFill>
                <a:latin typeface="Arial Black" panose="020B0A04020102020204" pitchFamily="34" charset="0"/>
              </a:rPr>
              <a:t>What is a Feature?</a:t>
            </a:r>
            <a:endParaRPr lang="en-CA" sz="2400" b="1" dirty="0">
              <a:solidFill>
                <a:schemeClr val="accent1">
                  <a:lumMod val="40000"/>
                  <a:lumOff val="60000"/>
                </a:schemeClr>
              </a:solidFill>
              <a:latin typeface="Arial Black" panose="020B0A04020102020204" pitchFamily="34" charset="0"/>
            </a:endParaRPr>
          </a:p>
        </p:txBody>
      </p:sp>
      <p:sp>
        <p:nvSpPr>
          <p:cNvPr id="3" name="Content Placeholder 2"/>
          <p:cNvSpPr>
            <a:spLocks noGrp="1"/>
          </p:cNvSpPr>
          <p:nvPr>
            <p:ph type="body" idx="1"/>
          </p:nvPr>
        </p:nvSpPr>
        <p:spPr/>
        <p:txBody>
          <a:bodyPr/>
          <a:lstStyle/>
          <a:p>
            <a:pPr marL="114300" marR="21420" indent="0">
              <a:buNone/>
            </a:pPr>
            <a:r>
              <a:rPr lang="en-US" sz="2400" b="0" i="0" u="none" strike="noStrike" baseline="0" dirty="0">
                <a:solidFill>
                  <a:schemeClr val="bg1"/>
                </a:solidFill>
                <a:latin typeface="Arial Nova Cond Light" panose="020B0306020202020204" pitchFamily="34" charset="0"/>
              </a:rPr>
              <a:t>Feature-Based Configuration involves</a:t>
            </a:r>
            <a:r>
              <a:rPr lang="sv-SE" sz="2400" b="0" i="0" u="none" strike="noStrike" baseline="0" dirty="0">
                <a:solidFill>
                  <a:schemeClr val="bg1"/>
                </a:solidFill>
                <a:latin typeface="Arial Nova Cond Light" panose="020B0306020202020204" pitchFamily="34" charset="0"/>
              </a:rPr>
              <a:t>:</a:t>
            </a:r>
            <a:endParaRPr lang="en-US" sz="2400" b="0" i="0" u="none" strike="noStrike" baseline="0" dirty="0">
              <a:solidFill>
                <a:schemeClr val="bg1"/>
              </a:solidFill>
              <a:latin typeface="Arial Nova Cond Light" panose="020B0306020202020204" pitchFamily="34" charset="0"/>
            </a:endParaRPr>
          </a:p>
          <a:p>
            <a:pPr marL="114300" marR="21420" indent="0">
              <a:buNone/>
            </a:pPr>
            <a:endParaRPr lang="en-US" sz="2400" b="0" i="0" u="none" strike="noStrike" baseline="0" dirty="0">
              <a:solidFill>
                <a:schemeClr val="bg1"/>
              </a:solidFill>
              <a:latin typeface="Arial Nova Cond Light" panose="020B0306020202020204" pitchFamily="34" charset="0"/>
            </a:endParaRPr>
          </a:p>
          <a:p>
            <a:pPr marR="0" algn="l"/>
            <a:r>
              <a:rPr lang="en-US" sz="2000" b="0" i="0" u="none" strike="noStrike" baseline="0" dirty="0">
                <a:solidFill>
                  <a:schemeClr val="bg1"/>
                </a:solidFill>
                <a:latin typeface="Arial Nova Cond Light" panose="020B0306020202020204" pitchFamily="34" charset="0"/>
              </a:rPr>
              <a:t>Checking for satisfiability of FMs</a:t>
            </a:r>
          </a:p>
          <a:p>
            <a:pPr marR="0" algn="l"/>
            <a:r>
              <a:rPr lang="en-US" sz="2000" b="0" i="0" u="none" strike="noStrike" baseline="0" dirty="0">
                <a:solidFill>
                  <a:schemeClr val="bg1"/>
                </a:solidFill>
                <a:latin typeface="Arial Nova Cond Light" panose="020B0306020202020204" pitchFamily="34" charset="0"/>
              </a:rPr>
              <a:t>Enforcing correct configurations</a:t>
            </a:r>
          </a:p>
          <a:p>
            <a:pPr marR="0" algn="l"/>
            <a:r>
              <a:rPr lang="en-US" sz="2000" b="0" i="0" u="none" strike="noStrike" baseline="0" dirty="0">
                <a:solidFill>
                  <a:schemeClr val="bg1"/>
                </a:solidFill>
                <a:latin typeface="Arial Nova Cond Light" panose="020B0306020202020204" pitchFamily="34" charset="0"/>
              </a:rPr>
              <a:t>Counting possible configurations</a:t>
            </a:r>
          </a:p>
          <a:p>
            <a:pPr marR="0" algn="l"/>
            <a:r>
              <a:rPr lang="en-US" sz="2000" b="0" i="0" u="none" strike="noStrike" baseline="0" dirty="0">
                <a:solidFill>
                  <a:schemeClr val="bg1"/>
                </a:solidFill>
                <a:latin typeface="Arial Nova Cond Light" panose="020B0306020202020204" pitchFamily="34" charset="0"/>
              </a:rPr>
              <a:t>Enumerating valid configurations</a:t>
            </a:r>
          </a:p>
          <a:p>
            <a:pPr marR="0" algn="l"/>
            <a:r>
              <a:rPr lang="en-US" sz="2000" b="0" i="0" u="none" strike="noStrike" baseline="0" dirty="0">
                <a:solidFill>
                  <a:schemeClr val="bg1"/>
                </a:solidFill>
                <a:latin typeface="Arial Nova Cond Light" panose="020B0306020202020204" pitchFamily="34" charset="0"/>
              </a:rPr>
              <a:t>Propagating configuration decisions </a:t>
            </a:r>
          </a:p>
          <a:p>
            <a:pPr marR="0" algn="l"/>
            <a:r>
              <a:rPr lang="en-US" sz="2000" b="0" i="0" u="none" strike="noStrike" baseline="0" dirty="0">
                <a:solidFill>
                  <a:schemeClr val="bg1"/>
                </a:solidFill>
                <a:latin typeface="Arial Nova Cond Light" panose="020B0306020202020204" pitchFamily="34" charset="0"/>
              </a:rPr>
              <a:t>Merging distributed configurations</a:t>
            </a:r>
          </a:p>
          <a:p>
            <a:pPr marR="0" algn="l"/>
            <a:r>
              <a:rPr lang="en-US" sz="2400" b="0" i="0" u="none" strike="noStrike" baseline="0" dirty="0">
                <a:solidFill>
                  <a:schemeClr val="bg1"/>
                </a:solidFill>
                <a:latin typeface="Arial Nova Cond Light" panose="020B0306020202020204" pitchFamily="34" charset="0"/>
              </a:rPr>
              <a:t>…</a:t>
            </a:r>
          </a:p>
          <a:p>
            <a:pPr marL="114300" indent="0">
              <a:buNone/>
            </a:pPr>
            <a:endParaRPr lang="de-DE" dirty="0">
              <a:solidFill>
                <a:schemeClr val="bg1"/>
              </a:solidFill>
            </a:endParaRPr>
          </a:p>
        </p:txBody>
      </p:sp>
      <p:pic>
        <p:nvPicPr>
          <p:cNvPr id="6" name="Picture 5">
            <a:extLst>
              <a:ext uri="{FF2B5EF4-FFF2-40B4-BE49-F238E27FC236}">
                <a16:creationId xmlns:a16="http://schemas.microsoft.com/office/drawing/2014/main" id="{2527BCB4-436E-4928-B59C-E8283DF57652}"/>
              </a:ext>
            </a:extLst>
          </p:cNvPr>
          <p:cNvPicPr>
            <a:picLocks noChangeAspect="1"/>
          </p:cNvPicPr>
          <p:nvPr/>
        </p:nvPicPr>
        <p:blipFill>
          <a:blip r:embed="rId2"/>
          <a:stretch>
            <a:fillRect/>
          </a:stretch>
        </p:blipFill>
        <p:spPr>
          <a:xfrm>
            <a:off x="4362138" y="1834824"/>
            <a:ext cx="4439835" cy="2899700"/>
          </a:xfrm>
          <a:prstGeom prst="rect">
            <a:avLst/>
          </a:prstGeom>
        </p:spPr>
      </p:pic>
    </p:spTree>
    <p:extLst>
      <p:ext uri="{BB962C8B-B14F-4D97-AF65-F5344CB8AC3E}">
        <p14:creationId xmlns:p14="http://schemas.microsoft.com/office/powerpoint/2010/main" val="2815658441"/>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accent1">
                    <a:lumMod val="40000"/>
                    <a:lumOff val="60000"/>
                  </a:schemeClr>
                </a:solidFill>
                <a:latin typeface="Arial Black" panose="020B0A04020102020204" pitchFamily="34" charset="0"/>
              </a:rPr>
              <a:t>Feature</a:t>
            </a:r>
            <a:r>
              <a:rPr lang="en-SE" sz="2400" dirty="0">
                <a:solidFill>
                  <a:schemeClr val="accent1">
                    <a:lumMod val="40000"/>
                    <a:lumOff val="60000"/>
                  </a:schemeClr>
                </a:solidFill>
                <a:latin typeface="Arial Black" panose="020B0A04020102020204" pitchFamily="34" charset="0"/>
              </a:rPr>
              <a:t> </a:t>
            </a:r>
            <a:r>
              <a:rPr lang="sv-SE" sz="2400" dirty="0">
                <a:solidFill>
                  <a:schemeClr val="accent1">
                    <a:lumMod val="40000"/>
                    <a:lumOff val="60000"/>
                  </a:schemeClr>
                </a:solidFill>
                <a:latin typeface="Arial Black" panose="020B0A04020102020204" pitchFamily="34" charset="0"/>
              </a:rPr>
              <a:t>Modelling</a:t>
            </a:r>
            <a:endParaRPr lang="en-CA" sz="2400" b="1" dirty="0">
              <a:solidFill>
                <a:schemeClr val="accent1">
                  <a:lumMod val="40000"/>
                  <a:lumOff val="60000"/>
                </a:schemeClr>
              </a:solidFill>
              <a:latin typeface="Arial Nova Cond Light" panose="020B0306020202020204" pitchFamily="34" charset="0"/>
            </a:endParaRPr>
          </a:p>
        </p:txBody>
      </p:sp>
      <p:pic>
        <p:nvPicPr>
          <p:cNvPr id="8" name="Picture 7">
            <a:extLst>
              <a:ext uri="{FF2B5EF4-FFF2-40B4-BE49-F238E27FC236}">
                <a16:creationId xmlns:a16="http://schemas.microsoft.com/office/drawing/2014/main" id="{75C2F838-5304-4ECE-BE80-ABE93B462D65}"/>
              </a:ext>
            </a:extLst>
          </p:cNvPr>
          <p:cNvPicPr>
            <a:picLocks noChangeAspect="1"/>
          </p:cNvPicPr>
          <p:nvPr/>
        </p:nvPicPr>
        <p:blipFill>
          <a:blip r:embed="rId2"/>
          <a:stretch>
            <a:fillRect/>
          </a:stretch>
        </p:blipFill>
        <p:spPr>
          <a:xfrm>
            <a:off x="2615013" y="1129589"/>
            <a:ext cx="6426585" cy="2165254"/>
          </a:xfrm>
          <a:prstGeom prst="rect">
            <a:avLst/>
          </a:prstGeom>
        </p:spPr>
      </p:pic>
      <p:pic>
        <p:nvPicPr>
          <p:cNvPr id="7" name="Picture 6">
            <a:extLst>
              <a:ext uri="{FF2B5EF4-FFF2-40B4-BE49-F238E27FC236}">
                <a16:creationId xmlns:a16="http://schemas.microsoft.com/office/drawing/2014/main" id="{5487DC91-3D8C-4B1B-8FBC-F4072E23D694}"/>
              </a:ext>
            </a:extLst>
          </p:cNvPr>
          <p:cNvPicPr>
            <a:picLocks noChangeAspect="1"/>
          </p:cNvPicPr>
          <p:nvPr/>
        </p:nvPicPr>
        <p:blipFill>
          <a:blip r:embed="rId3"/>
          <a:stretch>
            <a:fillRect/>
          </a:stretch>
        </p:blipFill>
        <p:spPr>
          <a:xfrm>
            <a:off x="510921" y="2803868"/>
            <a:ext cx="3302034" cy="1873018"/>
          </a:xfrm>
          <a:prstGeom prst="rect">
            <a:avLst/>
          </a:prstGeom>
        </p:spPr>
      </p:pic>
    </p:spTree>
    <p:extLst>
      <p:ext uri="{BB962C8B-B14F-4D97-AF65-F5344CB8AC3E}">
        <p14:creationId xmlns:p14="http://schemas.microsoft.com/office/powerpoint/2010/main" val="2747555625"/>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2B27-64AD-4F99-B053-1AFE755322AB}"/>
              </a:ext>
            </a:extLst>
          </p:cNvPr>
          <p:cNvSpPr>
            <a:spLocks noGrp="1"/>
          </p:cNvSpPr>
          <p:nvPr>
            <p:ph type="title"/>
          </p:nvPr>
        </p:nvSpPr>
        <p:spPr/>
        <p:txBody>
          <a:bodyPr/>
          <a:lstStyle/>
          <a:p>
            <a:pPr algn="l"/>
            <a:br>
              <a:rPr lang="en-SE" sz="2100" dirty="0">
                <a:solidFill>
                  <a:srgbClr val="141314"/>
                </a:solidFill>
                <a:latin typeface="Arial Black" panose="020B0A04020102020204" pitchFamily="34" charset="0"/>
              </a:rPr>
            </a:br>
            <a:r>
              <a:rPr lang="en-US" sz="2400" dirty="0">
                <a:solidFill>
                  <a:schemeClr val="accent1">
                    <a:lumMod val="40000"/>
                    <a:lumOff val="60000"/>
                  </a:schemeClr>
                </a:solidFill>
                <a:latin typeface="Arial Black" panose="020B0A04020102020204" pitchFamily="34" charset="0"/>
              </a:rPr>
              <a:t>Feature</a:t>
            </a:r>
            <a:r>
              <a:rPr lang="en-SE" sz="2400" dirty="0">
                <a:solidFill>
                  <a:schemeClr val="accent1">
                    <a:lumMod val="40000"/>
                    <a:lumOff val="60000"/>
                  </a:schemeClr>
                </a:solidFill>
                <a:latin typeface="Arial Black" panose="020B0A04020102020204" pitchFamily="34" charset="0"/>
              </a:rPr>
              <a:t> </a:t>
            </a:r>
            <a:r>
              <a:rPr lang="sv-SE" sz="2400" dirty="0">
                <a:solidFill>
                  <a:schemeClr val="accent1">
                    <a:lumMod val="40000"/>
                    <a:lumOff val="60000"/>
                  </a:schemeClr>
                </a:solidFill>
                <a:latin typeface="Arial Black" panose="020B0A04020102020204" pitchFamily="34" charset="0"/>
              </a:rPr>
              <a:t>Modelling</a:t>
            </a:r>
            <a:br>
              <a:rPr lang="sv-SE" sz="1500" dirty="0">
                <a:solidFill>
                  <a:srgbClr val="141314"/>
                </a:solidFill>
                <a:latin typeface="Arial Black" panose="020B0A04020102020204" pitchFamily="34" charset="0"/>
              </a:rPr>
            </a:br>
            <a:r>
              <a:rPr lang="sv-SE" sz="2400" dirty="0">
                <a:solidFill>
                  <a:srgbClr val="141314"/>
                </a:solidFill>
                <a:latin typeface="Arial Nova Cond" panose="020B0506020202020204" pitchFamily="34" charset="0"/>
              </a:rPr>
              <a:t>Feature Diagrams</a:t>
            </a:r>
            <a:endParaRPr lang="en-US" sz="2400" dirty="0">
              <a:latin typeface="Arial Nova Cond" panose="020B0506020202020204" pitchFamily="34" charset="0"/>
            </a:endParaRPr>
          </a:p>
        </p:txBody>
      </p:sp>
      <p:sp>
        <p:nvSpPr>
          <p:cNvPr id="3" name="Content Placeholder 2">
            <a:extLst>
              <a:ext uri="{FF2B5EF4-FFF2-40B4-BE49-F238E27FC236}">
                <a16:creationId xmlns:a16="http://schemas.microsoft.com/office/drawing/2014/main" id="{47359AE0-06A0-41B0-92E0-A9CD9E15D078}"/>
              </a:ext>
            </a:extLst>
          </p:cNvPr>
          <p:cNvSpPr>
            <a:spLocks noGrp="1"/>
          </p:cNvSpPr>
          <p:nvPr>
            <p:ph type="body" idx="1"/>
          </p:nvPr>
        </p:nvSpPr>
        <p:spPr>
          <a:xfrm>
            <a:off x="342027" y="1663908"/>
            <a:ext cx="8515787" cy="3070616"/>
          </a:xfrm>
        </p:spPr>
        <p:txBody>
          <a:bodyPr/>
          <a:lstStyle/>
          <a:p>
            <a:pPr marL="0" indent="0">
              <a:buNone/>
            </a:pPr>
            <a:r>
              <a:rPr lang="en-US" sz="2000" b="0" i="0" u="none" strike="noStrike" baseline="0" dirty="0">
                <a:solidFill>
                  <a:srgbClr val="131413"/>
                </a:solidFill>
                <a:latin typeface="Arial Nova Cond Light" panose="020B0306020202020204" pitchFamily="34" charset="0"/>
              </a:rPr>
              <a:t>A </a:t>
            </a:r>
            <a:r>
              <a:rPr lang="en-US" sz="2000" b="1" u="none" strike="noStrike" baseline="0" dirty="0">
                <a:solidFill>
                  <a:schemeClr val="bg1"/>
                </a:solidFill>
                <a:latin typeface="Arial Nova Cond Light" panose="020B0306020202020204" pitchFamily="34" charset="0"/>
              </a:rPr>
              <a:t>feature diagram </a:t>
            </a:r>
            <a:r>
              <a:rPr lang="en-US" sz="2000" b="0" i="0" u="none" strike="noStrike" baseline="0" dirty="0">
                <a:solidFill>
                  <a:srgbClr val="131413"/>
                </a:solidFill>
                <a:latin typeface="Arial Nova Cond Light" panose="020B0306020202020204" pitchFamily="34" charset="0"/>
              </a:rPr>
              <a:t>is a graphical notation to specify a feature model. It is a tree</a:t>
            </a:r>
          </a:p>
          <a:p>
            <a:pPr marL="0" indent="0">
              <a:buNone/>
            </a:pPr>
            <a:r>
              <a:rPr lang="en-US" sz="2000" b="0" i="0" u="none" strike="noStrike" baseline="0" dirty="0">
                <a:solidFill>
                  <a:srgbClr val="131413"/>
                </a:solidFill>
                <a:latin typeface="Arial Nova Cond Light" panose="020B0306020202020204" pitchFamily="34" charset="0"/>
              </a:rPr>
              <a:t>whose nodes are labeled with feature names. Different notations convey various</a:t>
            </a:r>
          </a:p>
          <a:p>
            <a:pPr marL="0" indent="0">
              <a:buNone/>
            </a:pPr>
            <a:r>
              <a:rPr lang="en-US" sz="2000" b="0" i="0" u="none" strike="noStrike" baseline="0" dirty="0">
                <a:solidFill>
                  <a:srgbClr val="131413"/>
                </a:solidFill>
                <a:latin typeface="Arial Nova Cond Light" panose="020B0306020202020204" pitchFamily="34" charset="0"/>
              </a:rPr>
              <a:t>parent–child relationships between features and their constraints:</a:t>
            </a:r>
          </a:p>
          <a:p>
            <a:pPr marL="0" indent="0">
              <a:buNone/>
            </a:pPr>
            <a:endParaRPr lang="en-US" sz="1350" dirty="0">
              <a:solidFill>
                <a:srgbClr val="131413"/>
              </a:solidFill>
              <a:latin typeface="Arial Nova Cond Light" panose="020B0306020202020204" pitchFamily="34" charset="0"/>
            </a:endParaRPr>
          </a:p>
          <a:p>
            <a:pPr marL="0" indent="0">
              <a:buNone/>
            </a:pPr>
            <a:endParaRPr lang="en-US" sz="1350" dirty="0">
              <a:solidFill>
                <a:srgbClr val="131413"/>
              </a:solidFill>
              <a:latin typeface="Arial Nova Cond Light" panose="020B0306020202020204" pitchFamily="34" charset="0"/>
            </a:endParaRPr>
          </a:p>
          <a:p>
            <a:pPr marL="0" indent="0">
              <a:buNone/>
            </a:pPr>
            <a:endParaRPr lang="en-US" sz="1350" dirty="0">
              <a:solidFill>
                <a:srgbClr val="131413"/>
              </a:solidFill>
              <a:latin typeface="Arial Nova Cond Light" panose="020B0306020202020204" pitchFamily="34" charset="0"/>
            </a:endParaRPr>
          </a:p>
          <a:p>
            <a:pPr marL="0" indent="0">
              <a:buNone/>
            </a:pPr>
            <a:r>
              <a:rPr lang="en-US" sz="1200" dirty="0">
                <a:solidFill>
                  <a:srgbClr val="131413"/>
                </a:solidFill>
                <a:latin typeface="Arial Nova Cond Light" panose="020B0306020202020204" pitchFamily="34" charset="0"/>
              </a:rPr>
              <a:t>Only One-</a:t>
            </a:r>
            <a:r>
              <a:rPr lang="en-US" sz="1200" dirty="0" err="1">
                <a:solidFill>
                  <a:srgbClr val="131413"/>
                </a:solidFill>
                <a:latin typeface="Arial Nova Cond Light" panose="020B0306020202020204" pitchFamily="34" charset="0"/>
              </a:rPr>
              <a:t>out-of</a:t>
            </a:r>
            <a:r>
              <a:rPr lang="en-US" sz="1200" dirty="0">
                <a:solidFill>
                  <a:srgbClr val="131413"/>
                </a:solidFill>
                <a:latin typeface="Arial Nova Cond Light" panose="020B0306020202020204" pitchFamily="34" charset="0"/>
              </a:rPr>
              <a:t> many choice. This choice </a:t>
            </a:r>
          </a:p>
          <a:p>
            <a:pPr marL="0" indent="0">
              <a:buNone/>
            </a:pPr>
            <a:r>
              <a:rPr lang="en-US" sz="1200" dirty="0">
                <a:solidFill>
                  <a:srgbClr val="131413"/>
                </a:solidFill>
                <a:latin typeface="Arial Nova Cond Light" panose="020B0306020202020204" pitchFamily="34" charset="0"/>
              </a:rPr>
              <a:t>corresponds to a generalized XOR operator</a:t>
            </a:r>
          </a:p>
          <a:p>
            <a:pPr marL="0" indent="0">
              <a:buNone/>
            </a:pPr>
            <a:endParaRPr lang="en-US" b="0" i="0" u="none" strike="noStrike" baseline="0" dirty="0">
              <a:solidFill>
                <a:srgbClr val="131413"/>
              </a:solidFill>
              <a:latin typeface="Arial Nova Cond Light" panose="020B0306020202020204" pitchFamily="34" charset="0"/>
            </a:endParaRPr>
          </a:p>
        </p:txBody>
      </p:sp>
      <p:sp>
        <p:nvSpPr>
          <p:cNvPr id="5" name="TextBox 4">
            <a:extLst>
              <a:ext uri="{FF2B5EF4-FFF2-40B4-BE49-F238E27FC236}">
                <a16:creationId xmlns:a16="http://schemas.microsoft.com/office/drawing/2014/main" id="{4F80B9A1-22E5-41DA-9246-BC8A0DA97FC4}"/>
              </a:ext>
            </a:extLst>
          </p:cNvPr>
          <p:cNvSpPr txBox="1"/>
          <p:nvPr/>
        </p:nvSpPr>
        <p:spPr>
          <a:xfrm>
            <a:off x="6409964" y="3109804"/>
            <a:ext cx="227380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Some-out-of-many choice. This choice corresponds to the logical OR operator</a:t>
            </a:r>
            <a:endParaRPr kumimoji="0" lang="en-US" sz="12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endParaRPr>
          </a:p>
        </p:txBody>
      </p:sp>
      <p:pic>
        <p:nvPicPr>
          <p:cNvPr id="6" name="Picture 5">
            <a:extLst>
              <a:ext uri="{FF2B5EF4-FFF2-40B4-BE49-F238E27FC236}">
                <a16:creationId xmlns:a16="http://schemas.microsoft.com/office/drawing/2014/main" id="{2F52E3D1-A83C-4AAC-A8AA-3AF2E02F7129}"/>
              </a:ext>
            </a:extLst>
          </p:cNvPr>
          <p:cNvPicPr>
            <a:picLocks noChangeAspect="1"/>
          </p:cNvPicPr>
          <p:nvPr/>
        </p:nvPicPr>
        <p:blipFill>
          <a:blip r:embed="rId2"/>
          <a:stretch>
            <a:fillRect/>
          </a:stretch>
        </p:blipFill>
        <p:spPr>
          <a:xfrm>
            <a:off x="444111" y="3680125"/>
            <a:ext cx="1646727" cy="1015022"/>
          </a:xfrm>
          <a:prstGeom prst="rect">
            <a:avLst/>
          </a:prstGeom>
        </p:spPr>
      </p:pic>
      <p:pic>
        <p:nvPicPr>
          <p:cNvPr id="7" name="Picture 6">
            <a:extLst>
              <a:ext uri="{FF2B5EF4-FFF2-40B4-BE49-F238E27FC236}">
                <a16:creationId xmlns:a16="http://schemas.microsoft.com/office/drawing/2014/main" id="{9D7F7914-072B-4F54-8CB3-74D922F73491}"/>
              </a:ext>
            </a:extLst>
          </p:cNvPr>
          <p:cNvPicPr>
            <a:picLocks noChangeAspect="1"/>
          </p:cNvPicPr>
          <p:nvPr/>
        </p:nvPicPr>
        <p:blipFill>
          <a:blip r:embed="rId3"/>
          <a:stretch>
            <a:fillRect/>
          </a:stretch>
        </p:blipFill>
        <p:spPr>
          <a:xfrm>
            <a:off x="6669497" y="3640748"/>
            <a:ext cx="1754739" cy="1093776"/>
          </a:xfrm>
          <a:prstGeom prst="rect">
            <a:avLst/>
          </a:prstGeom>
        </p:spPr>
      </p:pic>
      <p:pic>
        <p:nvPicPr>
          <p:cNvPr id="4" name="Picture 3">
            <a:extLst>
              <a:ext uri="{FF2B5EF4-FFF2-40B4-BE49-F238E27FC236}">
                <a16:creationId xmlns:a16="http://schemas.microsoft.com/office/drawing/2014/main" id="{A619B0E7-BB66-4CF3-B7F4-93C0FB811A02}"/>
              </a:ext>
            </a:extLst>
          </p:cNvPr>
          <p:cNvPicPr>
            <a:picLocks noChangeAspect="1"/>
          </p:cNvPicPr>
          <p:nvPr/>
        </p:nvPicPr>
        <p:blipFill>
          <a:blip r:embed="rId4"/>
          <a:stretch>
            <a:fillRect/>
          </a:stretch>
        </p:blipFill>
        <p:spPr>
          <a:xfrm>
            <a:off x="3079938" y="4036418"/>
            <a:ext cx="2984123" cy="658729"/>
          </a:xfrm>
          <a:prstGeom prst="rect">
            <a:avLst/>
          </a:prstGeom>
        </p:spPr>
      </p:pic>
    </p:spTree>
    <p:extLst>
      <p:ext uri="{BB962C8B-B14F-4D97-AF65-F5344CB8AC3E}">
        <p14:creationId xmlns:p14="http://schemas.microsoft.com/office/powerpoint/2010/main" val="539859500"/>
      </p:ext>
    </p:extLst>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2</a:t>
            </a:fld>
            <a:endParaRPr/>
          </a:p>
        </p:txBody>
      </p:sp>
      <p:sp>
        <p:nvSpPr>
          <p:cNvPr id="156" name="Google Shape;156;p26"/>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sz="2600"/>
              <a:t>TDA/DIT 594 - SE Principles for Complex Systems</a:t>
            </a:r>
            <a:endParaRPr sz="2600"/>
          </a:p>
        </p:txBody>
      </p:sp>
      <p:pic>
        <p:nvPicPr>
          <p:cNvPr id="157" name="Google Shape;157;p26"/>
          <p:cNvPicPr preferRelativeResize="0"/>
          <p:nvPr/>
        </p:nvPicPr>
        <p:blipFill>
          <a:blip r:embed="rId3">
            <a:alphaModFix/>
          </a:blip>
          <a:stretch>
            <a:fillRect/>
          </a:stretch>
        </p:blipFill>
        <p:spPr>
          <a:xfrm>
            <a:off x="1901350" y="1156553"/>
            <a:ext cx="4965904" cy="35562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2B27-64AD-4F99-B053-1AFE755322AB}"/>
              </a:ext>
            </a:extLst>
          </p:cNvPr>
          <p:cNvSpPr>
            <a:spLocks noGrp="1"/>
          </p:cNvSpPr>
          <p:nvPr>
            <p:ph type="title"/>
          </p:nvPr>
        </p:nvSpPr>
        <p:spPr>
          <a:xfrm>
            <a:off x="314106" y="719409"/>
            <a:ext cx="7434767" cy="699885"/>
          </a:xfrm>
        </p:spPr>
        <p:txBody>
          <a:bodyPr/>
          <a:lstStyle/>
          <a:p>
            <a:pPr algn="l"/>
            <a:r>
              <a:rPr lang="en-US" sz="2400" dirty="0">
                <a:solidFill>
                  <a:schemeClr val="accent1">
                    <a:lumMod val="40000"/>
                    <a:lumOff val="60000"/>
                  </a:schemeClr>
                </a:solidFill>
                <a:latin typeface="Arial Black" panose="020B0A04020102020204" pitchFamily="34" charset="0"/>
              </a:rPr>
              <a:t>Feature</a:t>
            </a:r>
            <a:r>
              <a:rPr lang="en-SE" sz="2400" dirty="0">
                <a:solidFill>
                  <a:schemeClr val="accent1">
                    <a:lumMod val="40000"/>
                    <a:lumOff val="60000"/>
                  </a:schemeClr>
                </a:solidFill>
                <a:latin typeface="Arial Black" panose="020B0A04020102020204" pitchFamily="34" charset="0"/>
              </a:rPr>
              <a:t> </a:t>
            </a:r>
            <a:r>
              <a:rPr lang="sv-SE" sz="2400" dirty="0">
                <a:solidFill>
                  <a:schemeClr val="accent1">
                    <a:lumMod val="40000"/>
                    <a:lumOff val="60000"/>
                  </a:schemeClr>
                </a:solidFill>
                <a:latin typeface="Arial Black" panose="020B0A04020102020204" pitchFamily="34" charset="0"/>
              </a:rPr>
              <a:t>Modelling</a:t>
            </a:r>
            <a:br>
              <a:rPr lang="sv-SE" sz="1500" dirty="0">
                <a:solidFill>
                  <a:srgbClr val="141314"/>
                </a:solidFill>
                <a:latin typeface="Arial Black" panose="020B0A04020102020204" pitchFamily="34" charset="0"/>
              </a:rPr>
            </a:br>
            <a:r>
              <a:rPr lang="sv-SE" sz="2400" b="1" dirty="0">
                <a:solidFill>
                  <a:srgbClr val="141314"/>
                </a:solidFill>
                <a:latin typeface="Arial Nova Cond Light" panose="020B0306020202020204" pitchFamily="34" charset="0"/>
              </a:rPr>
              <a:t>Feature Diagrams</a:t>
            </a:r>
            <a:endParaRPr lang="en-US" sz="2400" b="1" dirty="0">
              <a:latin typeface="Arial Black" panose="020B0A04020102020204" pitchFamily="34" charset="0"/>
            </a:endParaRPr>
          </a:p>
        </p:txBody>
      </p:sp>
      <p:sp>
        <p:nvSpPr>
          <p:cNvPr id="3" name="Content Placeholder 2">
            <a:extLst>
              <a:ext uri="{FF2B5EF4-FFF2-40B4-BE49-F238E27FC236}">
                <a16:creationId xmlns:a16="http://schemas.microsoft.com/office/drawing/2014/main" id="{47359AE0-06A0-41B0-92E0-A9CD9E15D078}"/>
              </a:ext>
            </a:extLst>
          </p:cNvPr>
          <p:cNvSpPr>
            <a:spLocks noGrp="1"/>
          </p:cNvSpPr>
          <p:nvPr>
            <p:ph type="body" idx="1"/>
          </p:nvPr>
        </p:nvSpPr>
        <p:spPr>
          <a:xfrm>
            <a:off x="314106" y="1566395"/>
            <a:ext cx="8515787" cy="3304376"/>
          </a:xfrm>
        </p:spPr>
        <p:txBody>
          <a:bodyPr/>
          <a:lstStyle/>
          <a:p>
            <a:pPr marL="0" indent="0">
              <a:buNone/>
            </a:pPr>
            <a:endParaRPr lang="en-US" b="0" i="0" u="none" strike="noStrike" baseline="0" dirty="0">
              <a:solidFill>
                <a:srgbClr val="131413"/>
              </a:solidFill>
              <a:latin typeface="Arial Nova Cond Light" panose="020B0306020202020204" pitchFamily="34" charset="0"/>
            </a:endParaRPr>
          </a:p>
          <a:p>
            <a:pPr marL="0" indent="0">
              <a:buNone/>
            </a:pPr>
            <a:r>
              <a:rPr lang="en-US" sz="2000" b="0" i="0" u="none" strike="noStrike" baseline="0" dirty="0">
                <a:solidFill>
                  <a:srgbClr val="131413"/>
                </a:solidFill>
                <a:latin typeface="Arial Nova Cond Light" panose="020B0306020202020204" pitchFamily="34" charset="0"/>
              </a:rPr>
              <a:t>Figure </a:t>
            </a:r>
            <a:r>
              <a:rPr lang="en-US" sz="2000" b="0" i="0" u="none" strike="noStrike" baseline="0" dirty="0">
                <a:solidFill>
                  <a:schemeClr val="bg1"/>
                </a:solidFill>
                <a:latin typeface="Arial Nova Cond Light" panose="020B0306020202020204" pitchFamily="34" charset="0"/>
              </a:rPr>
              <a:t>2.5</a:t>
            </a:r>
            <a:r>
              <a:rPr lang="en-US" sz="2000" b="0" i="0" u="none" strike="noStrike" baseline="0" dirty="0">
                <a:solidFill>
                  <a:srgbClr val="0000FF"/>
                </a:solidFill>
                <a:latin typeface="Arial Nova Cond Light" panose="020B0306020202020204" pitchFamily="34" charset="0"/>
              </a:rPr>
              <a:t> </a:t>
            </a:r>
            <a:r>
              <a:rPr lang="en-US" sz="2000" b="0" i="0" u="none" strike="noStrike" baseline="0" dirty="0">
                <a:solidFill>
                  <a:srgbClr val="131413"/>
                </a:solidFill>
                <a:latin typeface="Arial Nova Cond Light" panose="020B0306020202020204" pitchFamily="34" charset="0"/>
              </a:rPr>
              <a:t>shows an example of a feature </a:t>
            </a:r>
          </a:p>
          <a:p>
            <a:pPr marL="0" indent="0">
              <a:buNone/>
            </a:pPr>
            <a:r>
              <a:rPr lang="en-US" sz="2000" b="0" i="0" u="none" strike="noStrike" baseline="0" dirty="0">
                <a:solidFill>
                  <a:srgbClr val="131413"/>
                </a:solidFill>
                <a:latin typeface="Arial Nova Cond Light" panose="020B0306020202020204" pitchFamily="34" charset="0"/>
              </a:rPr>
              <a:t>diagram that, in its complete form, covers </a:t>
            </a:r>
          </a:p>
          <a:p>
            <a:pPr marL="0" indent="0">
              <a:buNone/>
            </a:pPr>
            <a:r>
              <a:rPr lang="en-US" sz="2000" b="0" i="0" u="none" strike="noStrike" baseline="0" dirty="0">
                <a:solidFill>
                  <a:srgbClr val="131413"/>
                </a:solidFill>
                <a:latin typeface="Arial Nova Cond Light" panose="020B0306020202020204" pitchFamily="34" charset="0"/>
              </a:rPr>
              <a:t>65 features. Nodes shaded in gray are </a:t>
            </a:r>
          </a:p>
          <a:p>
            <a:pPr marL="0" indent="0">
              <a:buNone/>
            </a:pPr>
            <a:r>
              <a:rPr lang="en-US" sz="2000" b="0" i="0" u="none" strike="noStrike" baseline="0" dirty="0">
                <a:solidFill>
                  <a:srgbClr val="131413"/>
                </a:solidFill>
                <a:latin typeface="Arial Nova Cond Light" panose="020B0306020202020204" pitchFamily="34" charset="0"/>
              </a:rPr>
              <a:t>folded subtrees.</a:t>
            </a:r>
          </a:p>
        </p:txBody>
      </p:sp>
      <p:pic>
        <p:nvPicPr>
          <p:cNvPr id="4" name="Picture 3">
            <a:extLst>
              <a:ext uri="{FF2B5EF4-FFF2-40B4-BE49-F238E27FC236}">
                <a16:creationId xmlns:a16="http://schemas.microsoft.com/office/drawing/2014/main" id="{AA547D83-5750-4542-B9F2-9E2A8BB54B93}"/>
              </a:ext>
            </a:extLst>
          </p:cNvPr>
          <p:cNvPicPr>
            <a:picLocks noChangeAspect="1"/>
          </p:cNvPicPr>
          <p:nvPr/>
        </p:nvPicPr>
        <p:blipFill>
          <a:blip r:embed="rId2"/>
          <a:stretch>
            <a:fillRect/>
          </a:stretch>
        </p:blipFill>
        <p:spPr>
          <a:xfrm>
            <a:off x="4392538" y="669774"/>
            <a:ext cx="4596812" cy="4362146"/>
          </a:xfrm>
          <a:prstGeom prst="rect">
            <a:avLst/>
          </a:prstGeom>
        </p:spPr>
      </p:pic>
      <p:sp>
        <p:nvSpPr>
          <p:cNvPr id="9" name="TextBox 8">
            <a:extLst>
              <a:ext uri="{FF2B5EF4-FFF2-40B4-BE49-F238E27FC236}">
                <a16:creationId xmlns:a16="http://schemas.microsoft.com/office/drawing/2014/main" id="{C9332961-2DED-473F-8738-87632529F4CC}"/>
              </a:ext>
            </a:extLst>
          </p:cNvPr>
          <p:cNvSpPr txBox="1"/>
          <p:nvPr/>
        </p:nvSpPr>
        <p:spPr>
          <a:xfrm>
            <a:off x="2065897" y="4740873"/>
            <a:ext cx="4096354"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Fig. 2.5 </a:t>
            </a: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Sample feature diagram for embedded data management</a:t>
            </a:r>
            <a:endParaRPr kumimoji="0" lang="en-US" sz="12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endParaRPr>
          </a:p>
        </p:txBody>
      </p:sp>
    </p:spTree>
    <p:extLst>
      <p:ext uri="{BB962C8B-B14F-4D97-AF65-F5344CB8AC3E}">
        <p14:creationId xmlns:p14="http://schemas.microsoft.com/office/powerpoint/2010/main" val="2261993106"/>
      </p:ext>
    </p:extLst>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2B27-64AD-4F99-B053-1AFE755322AB}"/>
              </a:ext>
            </a:extLst>
          </p:cNvPr>
          <p:cNvSpPr>
            <a:spLocks noGrp="1"/>
          </p:cNvSpPr>
          <p:nvPr>
            <p:ph type="title"/>
          </p:nvPr>
        </p:nvSpPr>
        <p:spPr>
          <a:xfrm>
            <a:off x="342027" y="684055"/>
            <a:ext cx="7594223" cy="746093"/>
          </a:xfrm>
        </p:spPr>
        <p:txBody>
          <a:bodyPr/>
          <a:lstStyle/>
          <a:p>
            <a:pPr algn="l"/>
            <a:r>
              <a:rPr lang="en-US" sz="2400" dirty="0">
                <a:solidFill>
                  <a:schemeClr val="accent1">
                    <a:lumMod val="40000"/>
                    <a:lumOff val="60000"/>
                  </a:schemeClr>
                </a:solidFill>
                <a:latin typeface="Arial Black" panose="020B0A04020102020204" pitchFamily="34" charset="0"/>
              </a:rPr>
              <a:t>Feature</a:t>
            </a:r>
            <a:r>
              <a:rPr lang="en-SE" sz="2400" dirty="0">
                <a:solidFill>
                  <a:schemeClr val="accent1">
                    <a:lumMod val="40000"/>
                    <a:lumOff val="60000"/>
                  </a:schemeClr>
                </a:solidFill>
                <a:latin typeface="Arial Black" panose="020B0A04020102020204" pitchFamily="34" charset="0"/>
              </a:rPr>
              <a:t> </a:t>
            </a:r>
            <a:r>
              <a:rPr lang="sv-SE" sz="2400" dirty="0">
                <a:solidFill>
                  <a:schemeClr val="accent1">
                    <a:lumMod val="40000"/>
                    <a:lumOff val="60000"/>
                  </a:schemeClr>
                </a:solidFill>
                <a:latin typeface="Arial Black" panose="020B0A04020102020204" pitchFamily="34" charset="0"/>
              </a:rPr>
              <a:t>Modelling</a:t>
            </a:r>
            <a:br>
              <a:rPr lang="sv-SE" sz="2400" dirty="0">
                <a:solidFill>
                  <a:srgbClr val="141314"/>
                </a:solidFill>
                <a:latin typeface="Arial Nova Cond Light" panose="020B0306020202020204" pitchFamily="34" charset="0"/>
              </a:rPr>
            </a:br>
            <a:r>
              <a:rPr lang="en-US" sz="2400" b="1" dirty="0">
                <a:solidFill>
                  <a:srgbClr val="131413"/>
                </a:solidFill>
                <a:latin typeface="Arial Nova Cond Light" panose="020B0306020202020204" pitchFamily="34" charset="0"/>
              </a:rPr>
              <a:t>Formalization in Propositional Logic</a:t>
            </a:r>
            <a:endParaRPr lang="en-US" sz="2400" b="1" dirty="0">
              <a:latin typeface="Arial Nova Cond Light" panose="020B0306020202020204" pitchFamily="34" charset="0"/>
            </a:endParaRPr>
          </a:p>
        </p:txBody>
      </p:sp>
      <p:sp>
        <p:nvSpPr>
          <p:cNvPr id="3" name="Content Placeholder 2">
            <a:extLst>
              <a:ext uri="{FF2B5EF4-FFF2-40B4-BE49-F238E27FC236}">
                <a16:creationId xmlns:a16="http://schemas.microsoft.com/office/drawing/2014/main" id="{47359AE0-06A0-41B0-92E0-A9CD9E15D078}"/>
              </a:ext>
            </a:extLst>
          </p:cNvPr>
          <p:cNvSpPr>
            <a:spLocks noGrp="1"/>
          </p:cNvSpPr>
          <p:nvPr>
            <p:ph type="body" idx="1"/>
          </p:nvPr>
        </p:nvSpPr>
        <p:spPr>
          <a:xfrm>
            <a:off x="342027" y="1596452"/>
            <a:ext cx="8515787" cy="3320322"/>
          </a:xfrm>
        </p:spPr>
        <p:txBody>
          <a:bodyPr/>
          <a:lstStyle/>
          <a:p>
            <a:pPr marL="0" indent="0">
              <a:buNone/>
            </a:pPr>
            <a:r>
              <a:rPr lang="en-US" sz="1800" dirty="0">
                <a:solidFill>
                  <a:srgbClr val="131413"/>
                </a:solidFill>
                <a:latin typeface="Arial Nova Cond Light" panose="020B0306020202020204" pitchFamily="34" charset="0"/>
              </a:rPr>
              <a:t>Feature diagrams can be directly mapped to propositional formulas, thereby defining a formal semantics of feature diagrams. A set F of feature names are interpreted as propositional variables, and p, f and fi are members of F.</a:t>
            </a:r>
          </a:p>
          <a:p>
            <a:pPr marL="0" indent="0">
              <a:buNone/>
            </a:pPr>
            <a:endParaRPr lang="en-US" sz="800" dirty="0">
              <a:solidFill>
                <a:srgbClr val="131413"/>
              </a:solidFill>
              <a:latin typeface="Arial Nova Cond Light" panose="020B0306020202020204" pitchFamily="34" charset="0"/>
            </a:endParaRPr>
          </a:p>
          <a:p>
            <a:pPr marL="0" indent="0">
              <a:buNone/>
            </a:pPr>
            <a:r>
              <a:rPr lang="en-US" sz="1800" dirty="0">
                <a:solidFill>
                  <a:srgbClr val="131413"/>
                </a:solidFill>
                <a:latin typeface="Arial Nova Cond Light" panose="020B0306020202020204" pitchFamily="34" charset="0"/>
              </a:rPr>
              <a:t>A </a:t>
            </a:r>
            <a:r>
              <a:rPr lang="en-US" sz="1800" b="1" dirty="0">
                <a:solidFill>
                  <a:schemeClr val="bg1"/>
                </a:solidFill>
                <a:latin typeface="Arial Nova Cond Light" panose="020B0306020202020204" pitchFamily="34" charset="0"/>
              </a:rPr>
              <a:t>mandatory</a:t>
            </a:r>
            <a:r>
              <a:rPr lang="en-US" sz="1800" dirty="0">
                <a:solidFill>
                  <a:schemeClr val="bg1"/>
                </a:solidFill>
                <a:latin typeface="Arial Nova Cond Light" panose="020B0306020202020204" pitchFamily="34" charset="0"/>
              </a:rPr>
              <a:t> </a:t>
            </a:r>
            <a:r>
              <a:rPr lang="en-US" sz="1800" dirty="0">
                <a:solidFill>
                  <a:srgbClr val="131413"/>
                </a:solidFill>
                <a:latin typeface="Arial Nova Cond Light" panose="020B0306020202020204" pitchFamily="34" charset="0"/>
              </a:rPr>
              <a:t>feature definition between a parent feature p and a child feature f:</a:t>
            </a:r>
          </a:p>
          <a:p>
            <a:pPr marL="0" indent="0">
              <a:buNone/>
            </a:pPr>
            <a:r>
              <a:rPr lang="en-US" sz="2000" b="1" dirty="0">
                <a:solidFill>
                  <a:srgbClr val="131413"/>
                </a:solidFill>
                <a:latin typeface="Courier"/>
              </a:rPr>
              <a:t>mandatory</a:t>
            </a:r>
            <a:r>
              <a:rPr lang="en-US" sz="2000" b="1" dirty="0">
                <a:solidFill>
                  <a:srgbClr val="131413"/>
                </a:solidFill>
                <a:latin typeface="MTMI"/>
              </a:rPr>
              <a:t>(</a:t>
            </a:r>
            <a:r>
              <a:rPr lang="en-US" sz="2000" b="1" dirty="0">
                <a:solidFill>
                  <a:srgbClr val="131413"/>
                </a:solidFill>
                <a:latin typeface="Courier"/>
              </a:rPr>
              <a:t>p,f</a:t>
            </a:r>
            <a:r>
              <a:rPr lang="en-US" sz="2000" b="1" dirty="0">
                <a:solidFill>
                  <a:srgbClr val="131413"/>
                </a:solidFill>
                <a:latin typeface="MTMI"/>
              </a:rPr>
              <a:t>) </a:t>
            </a:r>
            <a:r>
              <a:rPr lang="en-US" sz="2000" b="1" dirty="0">
                <a:solidFill>
                  <a:srgbClr val="131413"/>
                </a:solidFill>
                <a:latin typeface="MTSYN"/>
              </a:rPr>
              <a:t>≡ </a:t>
            </a:r>
            <a:r>
              <a:rPr lang="en-US" sz="2000" b="1" dirty="0">
                <a:solidFill>
                  <a:srgbClr val="131413"/>
                </a:solidFill>
                <a:latin typeface="Courier"/>
              </a:rPr>
              <a:t>f </a:t>
            </a:r>
            <a:r>
              <a:rPr lang="en-US" sz="2000" b="1" dirty="0">
                <a:solidFill>
                  <a:srgbClr val="131413"/>
                </a:solidFill>
                <a:latin typeface="MTSYN"/>
              </a:rPr>
              <a:t>⇔ </a:t>
            </a:r>
            <a:r>
              <a:rPr lang="en-US" sz="2000" b="1" dirty="0">
                <a:solidFill>
                  <a:srgbClr val="131413"/>
                </a:solidFill>
                <a:latin typeface="Courier"/>
              </a:rPr>
              <a:t>p </a:t>
            </a:r>
          </a:p>
          <a:p>
            <a:pPr marL="0" indent="0">
              <a:buNone/>
            </a:pPr>
            <a:r>
              <a:rPr lang="en-US" sz="1800" dirty="0">
                <a:solidFill>
                  <a:srgbClr val="131413"/>
                </a:solidFill>
                <a:latin typeface="Arial Nova Cond Light" panose="020B0306020202020204" pitchFamily="34" charset="0"/>
              </a:rPr>
              <a:t>Denote solid bullet, if the parent feature is selected, then the child must be selected, and vice versa</a:t>
            </a:r>
          </a:p>
          <a:p>
            <a:pPr marL="0" indent="0">
              <a:buNone/>
            </a:pPr>
            <a:endParaRPr lang="en-US" sz="1800" dirty="0">
              <a:solidFill>
                <a:srgbClr val="131413"/>
              </a:solidFill>
              <a:latin typeface="Arial Nova Cond Light" panose="020B0306020202020204" pitchFamily="34" charset="0"/>
            </a:endParaRPr>
          </a:p>
          <a:p>
            <a:pPr marL="0" indent="0">
              <a:buNone/>
            </a:pPr>
            <a:r>
              <a:rPr lang="en-US" sz="1800" dirty="0">
                <a:solidFill>
                  <a:srgbClr val="131413"/>
                </a:solidFill>
                <a:latin typeface="Arial Nova Cond Light" panose="020B0306020202020204" pitchFamily="34" charset="0"/>
              </a:rPr>
              <a:t>An </a:t>
            </a:r>
            <a:r>
              <a:rPr lang="en-US" sz="1800" b="1" dirty="0">
                <a:solidFill>
                  <a:schemeClr val="bg1"/>
                </a:solidFill>
                <a:latin typeface="Arial Nova Cond Light" panose="020B0306020202020204" pitchFamily="34" charset="0"/>
              </a:rPr>
              <a:t>optional</a:t>
            </a:r>
            <a:r>
              <a:rPr lang="en-US" sz="1800" b="1" i="1" dirty="0">
                <a:solidFill>
                  <a:srgbClr val="0000FF"/>
                </a:solidFill>
                <a:latin typeface="Arial Nova Cond Light" panose="020B0306020202020204" pitchFamily="34" charset="0"/>
              </a:rPr>
              <a:t> </a:t>
            </a:r>
            <a:r>
              <a:rPr lang="en-US" sz="1800" dirty="0">
                <a:solidFill>
                  <a:srgbClr val="131413"/>
                </a:solidFill>
                <a:latin typeface="Arial Nova Cond Light" panose="020B0306020202020204" pitchFamily="34" charset="0"/>
              </a:rPr>
              <a:t>feature states that the parent p may be chosen independently from f, but the child f can only be chosen if p is selected:</a:t>
            </a:r>
          </a:p>
          <a:p>
            <a:pPr marL="0" indent="0">
              <a:buNone/>
            </a:pPr>
            <a:r>
              <a:rPr lang="en-US" sz="1800" b="1" dirty="0">
                <a:solidFill>
                  <a:srgbClr val="131413"/>
                </a:solidFill>
                <a:latin typeface="Courier"/>
              </a:rPr>
              <a:t>optional</a:t>
            </a:r>
            <a:r>
              <a:rPr lang="en-US" sz="1800" b="1" dirty="0">
                <a:solidFill>
                  <a:srgbClr val="131413"/>
                </a:solidFill>
                <a:latin typeface="MTMI"/>
              </a:rPr>
              <a:t>(</a:t>
            </a:r>
            <a:r>
              <a:rPr lang="en-US" sz="1800" b="1" dirty="0">
                <a:solidFill>
                  <a:srgbClr val="131413"/>
                </a:solidFill>
                <a:latin typeface="Courier"/>
              </a:rPr>
              <a:t>p,f</a:t>
            </a:r>
            <a:r>
              <a:rPr lang="en-US" sz="1800" b="1" dirty="0">
                <a:solidFill>
                  <a:srgbClr val="131413"/>
                </a:solidFill>
                <a:latin typeface="MTMI"/>
              </a:rPr>
              <a:t>) </a:t>
            </a:r>
            <a:r>
              <a:rPr lang="en-US" sz="1800" b="1" dirty="0">
                <a:solidFill>
                  <a:srgbClr val="131413"/>
                </a:solidFill>
                <a:latin typeface="MTSYN"/>
              </a:rPr>
              <a:t>≡ </a:t>
            </a:r>
            <a:r>
              <a:rPr lang="en-US" sz="1800" b="1" dirty="0">
                <a:solidFill>
                  <a:srgbClr val="131413"/>
                </a:solidFill>
                <a:latin typeface="Courier"/>
              </a:rPr>
              <a:t>f </a:t>
            </a:r>
            <a:r>
              <a:rPr lang="en-US" sz="1800" b="1" dirty="0">
                <a:solidFill>
                  <a:srgbClr val="131413"/>
                </a:solidFill>
                <a:latin typeface="MTSYN"/>
              </a:rPr>
              <a:t>⇒ </a:t>
            </a:r>
            <a:r>
              <a:rPr lang="en-US" sz="1800" b="1" dirty="0">
                <a:solidFill>
                  <a:srgbClr val="131413"/>
                </a:solidFill>
                <a:latin typeface="Courier"/>
              </a:rPr>
              <a:t>p</a:t>
            </a:r>
          </a:p>
          <a:p>
            <a:pPr marL="0" indent="0">
              <a:buNone/>
            </a:pPr>
            <a:endParaRPr lang="en-US" sz="800" b="1" dirty="0">
              <a:solidFill>
                <a:srgbClr val="131413"/>
              </a:solidFill>
              <a:latin typeface="Courier"/>
            </a:endParaRPr>
          </a:p>
          <a:p>
            <a:pPr marL="0" indent="0">
              <a:buNone/>
            </a:pPr>
            <a:r>
              <a:rPr lang="en-US" sz="1800" dirty="0">
                <a:solidFill>
                  <a:srgbClr val="131413"/>
                </a:solidFill>
                <a:latin typeface="Arial Nova Cond Light" panose="020B0306020202020204" pitchFamily="34" charset="0"/>
              </a:rPr>
              <a:t>Denoted by an empty bullet</a:t>
            </a:r>
            <a:endParaRPr lang="en-US" sz="1800" b="1" dirty="0">
              <a:solidFill>
                <a:srgbClr val="131413"/>
              </a:solidFill>
              <a:latin typeface="Arial Nova Cond Light" panose="020B0306020202020204" pitchFamily="34" charset="0"/>
            </a:endParaRPr>
          </a:p>
        </p:txBody>
      </p:sp>
    </p:spTree>
    <p:extLst>
      <p:ext uri="{BB962C8B-B14F-4D97-AF65-F5344CB8AC3E}">
        <p14:creationId xmlns:p14="http://schemas.microsoft.com/office/powerpoint/2010/main" val="3828894091"/>
      </p:ext>
    </p:extLst>
  </p:cSld>
  <p:clrMapOvr>
    <a:masterClrMapping/>
  </p:clrMapOvr>
  <p:transition spd="slow">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2B27-64AD-4F99-B053-1AFE755322AB}"/>
              </a:ext>
            </a:extLst>
          </p:cNvPr>
          <p:cNvSpPr>
            <a:spLocks noGrp="1"/>
          </p:cNvSpPr>
          <p:nvPr>
            <p:ph type="title"/>
          </p:nvPr>
        </p:nvSpPr>
        <p:spPr>
          <a:xfrm>
            <a:off x="333863" y="684055"/>
            <a:ext cx="7594223" cy="700364"/>
          </a:xfrm>
        </p:spPr>
        <p:txBody>
          <a:bodyPr/>
          <a:lstStyle/>
          <a:p>
            <a:pPr algn="l"/>
            <a:r>
              <a:rPr lang="en-US" sz="2400" dirty="0">
                <a:solidFill>
                  <a:schemeClr val="accent1">
                    <a:lumMod val="40000"/>
                    <a:lumOff val="60000"/>
                  </a:schemeClr>
                </a:solidFill>
                <a:latin typeface="Arial Black" panose="020B0A04020102020204" pitchFamily="34" charset="0"/>
              </a:rPr>
              <a:t>Feature</a:t>
            </a:r>
            <a:r>
              <a:rPr lang="en-SE" sz="2400" dirty="0">
                <a:solidFill>
                  <a:schemeClr val="accent1">
                    <a:lumMod val="40000"/>
                    <a:lumOff val="60000"/>
                  </a:schemeClr>
                </a:solidFill>
                <a:latin typeface="Arial Black" panose="020B0A04020102020204" pitchFamily="34" charset="0"/>
              </a:rPr>
              <a:t> </a:t>
            </a:r>
            <a:r>
              <a:rPr lang="sv-SE" sz="2400" dirty="0">
                <a:solidFill>
                  <a:schemeClr val="accent1">
                    <a:lumMod val="40000"/>
                    <a:lumOff val="60000"/>
                  </a:schemeClr>
                </a:solidFill>
                <a:latin typeface="Arial Black" panose="020B0A04020102020204" pitchFamily="34" charset="0"/>
              </a:rPr>
              <a:t>Modelling</a:t>
            </a:r>
            <a:br>
              <a:rPr lang="sv-SE" sz="2400" dirty="0">
                <a:solidFill>
                  <a:srgbClr val="141314"/>
                </a:solidFill>
                <a:latin typeface="Arial Nova Cond Light" panose="020B0306020202020204" pitchFamily="34" charset="0"/>
              </a:rPr>
            </a:br>
            <a:r>
              <a:rPr lang="en-US" sz="2400" b="1" dirty="0">
                <a:solidFill>
                  <a:srgbClr val="131413"/>
                </a:solidFill>
                <a:latin typeface="Arial Nova Cond Light" panose="020B0306020202020204" pitchFamily="34" charset="0"/>
              </a:rPr>
              <a:t>Formalization in Propositional Logic</a:t>
            </a:r>
            <a:endParaRPr lang="en-US" sz="2400" b="1" dirty="0">
              <a:latin typeface="Arial Nova Cond Light" panose="020B0306020202020204" pitchFamily="34" charset="0"/>
            </a:endParaRPr>
          </a:p>
        </p:txBody>
      </p:sp>
      <p:sp>
        <p:nvSpPr>
          <p:cNvPr id="3" name="Content Placeholder 2">
            <a:extLst>
              <a:ext uri="{FF2B5EF4-FFF2-40B4-BE49-F238E27FC236}">
                <a16:creationId xmlns:a16="http://schemas.microsoft.com/office/drawing/2014/main" id="{47359AE0-06A0-41B0-92E0-A9CD9E15D078}"/>
              </a:ext>
            </a:extLst>
          </p:cNvPr>
          <p:cNvSpPr>
            <a:spLocks noGrp="1"/>
          </p:cNvSpPr>
          <p:nvPr>
            <p:ph type="body" idx="1"/>
          </p:nvPr>
        </p:nvSpPr>
        <p:spPr>
          <a:xfrm>
            <a:off x="342027" y="1551482"/>
            <a:ext cx="8515787" cy="3592017"/>
          </a:xfrm>
        </p:spPr>
        <p:txBody>
          <a:bodyPr/>
          <a:lstStyle/>
          <a:p>
            <a:pPr marL="0" indent="0">
              <a:buNone/>
            </a:pPr>
            <a:r>
              <a:rPr lang="en-US" sz="2000" b="0" i="0" u="none" strike="noStrike" baseline="0" dirty="0">
                <a:solidFill>
                  <a:srgbClr val="131413"/>
                </a:solidFill>
                <a:latin typeface="Arial Nova Cond Light" panose="020B0306020202020204" pitchFamily="34" charset="0"/>
              </a:rPr>
              <a:t>Mapped to propositional logic, this is a</a:t>
            </a:r>
            <a:r>
              <a:rPr lang="en-US" sz="2000" b="0" i="0" u="none" strike="noStrike" baseline="0" dirty="0">
                <a:solidFill>
                  <a:schemeClr val="bg1"/>
                </a:solidFill>
                <a:latin typeface="Arial Nova Cond Light" panose="020B0306020202020204" pitchFamily="34" charset="0"/>
              </a:rPr>
              <a:t> </a:t>
            </a:r>
            <a:r>
              <a:rPr lang="en-US" sz="2000" b="1" i="1" u="none" strike="noStrike" baseline="0" dirty="0">
                <a:solidFill>
                  <a:schemeClr val="bg1"/>
                </a:solidFill>
                <a:latin typeface="Arial Nova Cond Light" panose="020B0306020202020204" pitchFamily="34" charset="0"/>
              </a:rPr>
              <a:t>disjunction</a:t>
            </a:r>
            <a:r>
              <a:rPr lang="en-US" sz="2000" b="0" i="0" u="none" strike="noStrike" baseline="0" dirty="0">
                <a:solidFill>
                  <a:srgbClr val="131413"/>
                </a:solidFill>
                <a:latin typeface="Arial Nova Cond Light" panose="020B0306020202020204" pitchFamily="34" charset="0"/>
              </a:rPr>
              <a:t>, in which, at least, one child feature is selected when the parent is chosen. It is an XOR</a:t>
            </a:r>
            <a:r>
              <a:rPr lang="en-US" b="0" i="0" u="none" strike="noStrike" baseline="0" dirty="0">
                <a:solidFill>
                  <a:srgbClr val="131413"/>
                </a:solidFill>
                <a:latin typeface="Arial Nova Cond Light" panose="020B0306020202020204" pitchFamily="34" charset="0"/>
              </a:rPr>
              <a:t>, </a:t>
            </a:r>
            <a:r>
              <a:rPr lang="en-US" sz="1500" dirty="0">
                <a:solidFill>
                  <a:srgbClr val="131413"/>
                </a:solidFill>
                <a:latin typeface="Arial Nova Cond Light" panose="020B0306020202020204" pitchFamily="34" charset="0"/>
              </a:rPr>
              <a:t>one-out-of-many choice</a:t>
            </a:r>
            <a:r>
              <a:rPr lang="en-US" b="0" i="0" u="none" strike="noStrike" baseline="0" dirty="0">
                <a:solidFill>
                  <a:srgbClr val="131413"/>
                </a:solidFill>
                <a:latin typeface="Arial Nova Cond Light" panose="020B0306020202020204" pitchFamily="34" charset="0"/>
              </a:rPr>
              <a:t>:</a:t>
            </a:r>
          </a:p>
          <a:p>
            <a:pPr marL="0" indent="0">
              <a:buNone/>
            </a:pPr>
            <a:endParaRPr lang="en-US" dirty="0">
              <a:solidFill>
                <a:srgbClr val="131413"/>
              </a:solidFill>
              <a:latin typeface="Arial Nova Cond Light" panose="020B0306020202020204" pitchFamily="34" charset="0"/>
            </a:endParaRPr>
          </a:p>
          <a:p>
            <a:pPr marL="0" indent="0">
              <a:buNone/>
            </a:pPr>
            <a:endParaRPr lang="en-US" b="0" i="0" u="none" strike="noStrike" baseline="0" dirty="0">
              <a:solidFill>
                <a:srgbClr val="131413"/>
              </a:solidFill>
              <a:latin typeface="Arial Nova Cond Light" panose="020B0306020202020204" pitchFamily="34" charset="0"/>
            </a:endParaRPr>
          </a:p>
          <a:p>
            <a:pPr marL="0" indent="0">
              <a:buNone/>
            </a:pPr>
            <a:r>
              <a:rPr lang="en-US" sz="2000" b="0" i="0" u="none" strike="noStrike" baseline="0" dirty="0">
                <a:solidFill>
                  <a:srgbClr val="131413"/>
                </a:solidFill>
                <a:latin typeface="Arial Nova Cond Light" panose="020B0306020202020204" pitchFamily="34" charset="0"/>
              </a:rPr>
              <a:t>An unrestricted </a:t>
            </a:r>
            <a:r>
              <a:rPr lang="en-US" sz="2000" b="1" u="none" strike="noStrike" baseline="0" dirty="0">
                <a:solidFill>
                  <a:schemeClr val="bg1"/>
                </a:solidFill>
                <a:latin typeface="Arial Nova Cond Light" panose="020B0306020202020204" pitchFamily="34" charset="0"/>
              </a:rPr>
              <a:t>choice</a:t>
            </a:r>
            <a:r>
              <a:rPr lang="en-US" sz="2000" b="0" i="1" u="none" strike="noStrike" baseline="0" dirty="0">
                <a:solidFill>
                  <a:srgbClr val="0000FF"/>
                </a:solidFill>
                <a:latin typeface="Arial Nova Cond Light" panose="020B0306020202020204" pitchFamily="34" charset="0"/>
              </a:rPr>
              <a:t> </a:t>
            </a:r>
            <a:r>
              <a:rPr lang="en-US" sz="2000" b="0" i="0" u="none" strike="noStrike" baseline="0" dirty="0">
                <a:solidFill>
                  <a:srgbClr val="131413"/>
                </a:solidFill>
                <a:latin typeface="Arial Nova Cond Light" panose="020B0306020202020204" pitchFamily="34" charset="0"/>
              </a:rPr>
              <a:t>denoted by a filled arc in feature diagrams. Mapped to propositional logic, the selection of p is equivalent to a disjunction of the child features. It is an OR, some-out-of-many choice:</a:t>
            </a:r>
            <a:endParaRPr lang="en-US" b="1" u="none" strike="noStrike" baseline="0" dirty="0">
              <a:solidFill>
                <a:srgbClr val="131413"/>
              </a:solidFill>
              <a:latin typeface="Arial Nova Cond Light" panose="020B0306020202020204" pitchFamily="34" charset="0"/>
            </a:endParaRPr>
          </a:p>
          <a:p>
            <a:pPr marL="0" indent="0">
              <a:buNone/>
            </a:pPr>
            <a:endParaRPr lang="en-US" b="1" u="none" strike="noStrike" baseline="0" dirty="0">
              <a:solidFill>
                <a:srgbClr val="131413"/>
              </a:solidFill>
              <a:latin typeface="Arial Nova Cond Light" panose="020B0306020202020204" pitchFamily="34" charset="0"/>
            </a:endParaRPr>
          </a:p>
          <a:p>
            <a:pPr marL="0" indent="0">
              <a:buNone/>
            </a:pPr>
            <a:r>
              <a:rPr lang="en-US" sz="2000" u="sng" dirty="0">
                <a:solidFill>
                  <a:srgbClr val="131413"/>
                </a:solidFill>
                <a:latin typeface="Arial Nova Cond Light" panose="020B0306020202020204" pitchFamily="34" charset="0"/>
              </a:rPr>
              <a:t>Propositional logic enables us to use automated tools to test interesting properties</a:t>
            </a:r>
            <a:r>
              <a:rPr lang="en-US" sz="2000" dirty="0">
                <a:solidFill>
                  <a:srgbClr val="131413"/>
                </a:solidFill>
                <a:latin typeface="Arial Nova Cond Light" panose="020B0306020202020204" pitchFamily="34" charset="0"/>
              </a:rPr>
              <a:t>, such as checking validity of feature models and feature selections, and detect dead features</a:t>
            </a:r>
            <a:endParaRPr lang="en-US" sz="2000" b="1" u="none" strike="noStrike" baseline="0" dirty="0">
              <a:solidFill>
                <a:srgbClr val="131413"/>
              </a:solidFill>
              <a:latin typeface="Arial Nova Cond Light" panose="020B0306020202020204" pitchFamily="34" charset="0"/>
            </a:endParaRPr>
          </a:p>
        </p:txBody>
      </p:sp>
      <p:pic>
        <p:nvPicPr>
          <p:cNvPr id="4" name="Picture 3">
            <a:extLst>
              <a:ext uri="{FF2B5EF4-FFF2-40B4-BE49-F238E27FC236}">
                <a16:creationId xmlns:a16="http://schemas.microsoft.com/office/drawing/2014/main" id="{3D48E15E-7C57-483C-BBF6-E86412876CA4}"/>
              </a:ext>
            </a:extLst>
          </p:cNvPr>
          <p:cNvPicPr>
            <a:picLocks noChangeAspect="1"/>
          </p:cNvPicPr>
          <p:nvPr/>
        </p:nvPicPr>
        <p:blipFill>
          <a:blip r:embed="rId2"/>
          <a:stretch>
            <a:fillRect/>
          </a:stretch>
        </p:blipFill>
        <p:spPr>
          <a:xfrm>
            <a:off x="333863" y="2317013"/>
            <a:ext cx="5544037" cy="509474"/>
          </a:xfrm>
          <a:prstGeom prst="rect">
            <a:avLst/>
          </a:prstGeom>
        </p:spPr>
      </p:pic>
      <p:pic>
        <p:nvPicPr>
          <p:cNvPr id="5" name="Picture 4">
            <a:extLst>
              <a:ext uri="{FF2B5EF4-FFF2-40B4-BE49-F238E27FC236}">
                <a16:creationId xmlns:a16="http://schemas.microsoft.com/office/drawing/2014/main" id="{42ACEB2E-1D90-47EB-9827-BCBA119E9D09}"/>
              </a:ext>
            </a:extLst>
          </p:cNvPr>
          <p:cNvPicPr>
            <a:picLocks noChangeAspect="1"/>
          </p:cNvPicPr>
          <p:nvPr/>
        </p:nvPicPr>
        <p:blipFill>
          <a:blip r:embed="rId3"/>
          <a:stretch>
            <a:fillRect/>
          </a:stretch>
        </p:blipFill>
        <p:spPr>
          <a:xfrm>
            <a:off x="2431950" y="3681684"/>
            <a:ext cx="3618402" cy="355707"/>
          </a:xfrm>
          <a:prstGeom prst="rect">
            <a:avLst/>
          </a:prstGeom>
        </p:spPr>
      </p:pic>
    </p:spTree>
    <p:extLst>
      <p:ext uri="{BB962C8B-B14F-4D97-AF65-F5344CB8AC3E}">
        <p14:creationId xmlns:p14="http://schemas.microsoft.com/office/powerpoint/2010/main" val="3545725527"/>
      </p:ext>
    </p:extLst>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ECFC3-86D4-40D9-9252-6BF942186DB7}"/>
              </a:ext>
            </a:extLst>
          </p:cNvPr>
          <p:cNvSpPr>
            <a:spLocks noGrp="1"/>
          </p:cNvSpPr>
          <p:nvPr>
            <p:ph type="body" idx="1"/>
          </p:nvPr>
        </p:nvSpPr>
        <p:spPr>
          <a:xfrm>
            <a:off x="382473" y="1535276"/>
            <a:ext cx="8515787" cy="3238402"/>
          </a:xfrm>
        </p:spPr>
        <p:txBody>
          <a:bodyPr/>
          <a:lstStyle/>
          <a:p>
            <a:pPr marL="0" indent="0">
              <a:buNone/>
            </a:pPr>
            <a:r>
              <a:rPr lang="en-US" sz="2000" b="0" i="0" u="none" strike="noStrike" baseline="0" dirty="0">
                <a:solidFill>
                  <a:srgbClr val="131413"/>
                </a:solidFill>
                <a:latin typeface="Arial Nova Cond Light" panose="020B0306020202020204" pitchFamily="34" charset="0"/>
              </a:rPr>
              <a:t>We use the product line of graph libraries to illustrate feature diagrams formalization. We use the feature diagram to illustrate the mapping to a propositional formulas:</a:t>
            </a:r>
          </a:p>
        </p:txBody>
      </p:sp>
      <p:pic>
        <p:nvPicPr>
          <p:cNvPr id="4" name="Picture 3">
            <a:extLst>
              <a:ext uri="{FF2B5EF4-FFF2-40B4-BE49-F238E27FC236}">
                <a16:creationId xmlns:a16="http://schemas.microsoft.com/office/drawing/2014/main" id="{3EC23DAE-AA2E-464E-8B05-E17FFFE0830B}"/>
              </a:ext>
            </a:extLst>
          </p:cNvPr>
          <p:cNvPicPr>
            <a:picLocks noChangeAspect="1"/>
          </p:cNvPicPr>
          <p:nvPr/>
        </p:nvPicPr>
        <p:blipFill>
          <a:blip r:embed="rId2"/>
          <a:stretch>
            <a:fillRect/>
          </a:stretch>
        </p:blipFill>
        <p:spPr>
          <a:xfrm>
            <a:off x="1017617" y="2088174"/>
            <a:ext cx="3284560" cy="2908032"/>
          </a:xfrm>
          <a:prstGeom prst="rect">
            <a:avLst/>
          </a:prstGeom>
        </p:spPr>
      </p:pic>
      <p:pic>
        <p:nvPicPr>
          <p:cNvPr id="5" name="Picture 4">
            <a:extLst>
              <a:ext uri="{FF2B5EF4-FFF2-40B4-BE49-F238E27FC236}">
                <a16:creationId xmlns:a16="http://schemas.microsoft.com/office/drawing/2014/main" id="{2FBC6D58-4C87-4836-B6D0-9C62EAB22587}"/>
              </a:ext>
            </a:extLst>
          </p:cNvPr>
          <p:cNvPicPr>
            <a:picLocks noChangeAspect="1"/>
          </p:cNvPicPr>
          <p:nvPr/>
        </p:nvPicPr>
        <p:blipFill>
          <a:blip r:embed="rId3"/>
          <a:stretch>
            <a:fillRect/>
          </a:stretch>
        </p:blipFill>
        <p:spPr>
          <a:xfrm>
            <a:off x="4915089" y="2230211"/>
            <a:ext cx="3104964" cy="2209318"/>
          </a:xfrm>
          <a:prstGeom prst="rect">
            <a:avLst/>
          </a:prstGeom>
        </p:spPr>
      </p:pic>
      <p:sp>
        <p:nvSpPr>
          <p:cNvPr id="6" name="TextBox 5">
            <a:extLst>
              <a:ext uri="{FF2B5EF4-FFF2-40B4-BE49-F238E27FC236}">
                <a16:creationId xmlns:a16="http://schemas.microsoft.com/office/drawing/2014/main" id="{600580DC-3720-40DE-B660-7071C0EE0519}"/>
              </a:ext>
            </a:extLst>
          </p:cNvPr>
          <p:cNvSpPr txBox="1"/>
          <p:nvPr/>
        </p:nvSpPr>
        <p:spPr>
          <a:xfrm>
            <a:off x="4548147" y="4420329"/>
            <a:ext cx="2988319"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sv-SE" sz="135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rPr>
              <a:t>Any coment over the formula of Search node?</a:t>
            </a:r>
            <a:endParaRPr kumimoji="0" lang="en-US" sz="135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endParaRPr>
          </a:p>
        </p:txBody>
      </p:sp>
      <p:sp>
        <p:nvSpPr>
          <p:cNvPr id="9" name="TextBox 8">
            <a:extLst>
              <a:ext uri="{FF2B5EF4-FFF2-40B4-BE49-F238E27FC236}">
                <a16:creationId xmlns:a16="http://schemas.microsoft.com/office/drawing/2014/main" id="{6FEB7D34-CD28-4407-B6AC-8E3BE316933E}"/>
              </a:ext>
            </a:extLst>
          </p:cNvPr>
          <p:cNvSpPr txBox="1"/>
          <p:nvPr/>
        </p:nvSpPr>
        <p:spPr>
          <a:xfrm>
            <a:off x="286186" y="665125"/>
            <a:ext cx="604647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D4C7A">
                    <a:lumMod val="40000"/>
                    <a:lumOff val="60000"/>
                  </a:srgbClr>
                </a:solidFill>
                <a:effectLst/>
                <a:uLnTx/>
                <a:uFillTx/>
                <a:latin typeface="Arial Black" panose="020B0A04020102020204" pitchFamily="34" charset="0"/>
                <a:cs typeface="Arial"/>
                <a:sym typeface="Arial"/>
              </a:rPr>
              <a:t>Feature</a:t>
            </a:r>
            <a:r>
              <a:rPr kumimoji="0" lang="en-SE" sz="2400" b="0" i="0" u="none" strike="noStrike" kern="0" cap="none" spc="0" normalizeH="0" baseline="0" noProof="0" dirty="0">
                <a:ln>
                  <a:noFill/>
                </a:ln>
                <a:solidFill>
                  <a:srgbClr val="1D4C7A">
                    <a:lumMod val="40000"/>
                    <a:lumOff val="60000"/>
                  </a:srgbClr>
                </a:solidFill>
                <a:effectLst/>
                <a:uLnTx/>
                <a:uFillTx/>
                <a:latin typeface="Arial Black" panose="020B0A04020102020204" pitchFamily="34" charset="0"/>
                <a:cs typeface="Arial"/>
                <a:sym typeface="Arial"/>
              </a:rPr>
              <a:t> </a:t>
            </a:r>
            <a:r>
              <a:rPr kumimoji="0" lang="sv-SE" sz="2400" b="0" i="0" u="none" strike="noStrike" kern="0" cap="none" spc="0" normalizeH="0" baseline="0" noProof="0" dirty="0">
                <a:ln>
                  <a:noFill/>
                </a:ln>
                <a:solidFill>
                  <a:srgbClr val="1D4C7A">
                    <a:lumMod val="40000"/>
                    <a:lumOff val="60000"/>
                  </a:srgbClr>
                </a:solidFill>
                <a:effectLst/>
                <a:uLnTx/>
                <a:uFillTx/>
                <a:latin typeface="Arial Black" panose="020B0A04020102020204" pitchFamily="34" charset="0"/>
                <a:cs typeface="Arial"/>
                <a:sym typeface="Arial"/>
              </a:rPr>
              <a:t>Modelling</a:t>
            </a:r>
            <a:br>
              <a:rPr kumimoji="0" lang="sv-SE" sz="2400" b="0" i="0" u="none" strike="noStrike" kern="0" cap="none" spc="0" normalizeH="0" baseline="0" noProof="0" dirty="0">
                <a:ln>
                  <a:noFill/>
                </a:ln>
                <a:solidFill>
                  <a:srgbClr val="141314"/>
                </a:solidFill>
                <a:effectLst/>
                <a:uLnTx/>
                <a:uFillTx/>
                <a:latin typeface="Arial Nova Cond Light" panose="020B0306020202020204" pitchFamily="34" charset="0"/>
                <a:cs typeface="Arial"/>
                <a:sym typeface="Arial"/>
              </a:rPr>
            </a:br>
            <a:r>
              <a:rPr kumimoji="0" lang="en-US" sz="2400" b="1"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Formalization in Propositional Logic</a:t>
            </a:r>
            <a:endParaRPr kumimoji="0" lang="en-US" sz="2400" b="1" i="0" u="none" strike="noStrike" kern="0" cap="none" spc="0" normalizeH="0" baseline="0" noProof="0" dirty="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0534BBD3-6708-4F35-965B-FEB16D31E19A}"/>
              </a:ext>
            </a:extLst>
          </p:cNvPr>
          <p:cNvSpPr txBox="1"/>
          <p:nvPr/>
        </p:nvSpPr>
        <p:spPr>
          <a:xfrm>
            <a:off x="4572000" y="4759565"/>
            <a:ext cx="2696501"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131413"/>
                </a:solidFill>
                <a:effectLst/>
                <a:uLnTx/>
                <a:uFillTx/>
                <a:latin typeface="MTSYN"/>
                <a:cs typeface="Arial"/>
                <a:sym typeface="Arial"/>
              </a:rPr>
              <a:t>∧ </a:t>
            </a:r>
            <a:r>
              <a:rPr kumimoji="0" lang="en-US" sz="1050" b="0" i="0" u="none" strike="noStrike" kern="0" cap="none" spc="0" normalizeH="0" baseline="0" noProof="0" dirty="0">
                <a:ln>
                  <a:noFill/>
                </a:ln>
                <a:solidFill>
                  <a:srgbClr val="131413"/>
                </a:solidFill>
                <a:effectLst/>
                <a:uLnTx/>
                <a:uFillTx/>
                <a:latin typeface="Courier"/>
                <a:cs typeface="Arial"/>
                <a:sym typeface="Arial"/>
              </a:rPr>
              <a:t>alternative(Search,{DFS,BFS})</a:t>
            </a:r>
            <a:endParaRPr kumimoji="0" lang="en-US" sz="105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90284882"/>
      </p:ext>
    </p:extLst>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ECFC3-86D4-40D9-9252-6BF942186DB7}"/>
              </a:ext>
            </a:extLst>
          </p:cNvPr>
          <p:cNvSpPr>
            <a:spLocks noGrp="1"/>
          </p:cNvSpPr>
          <p:nvPr>
            <p:ph type="body" idx="1"/>
          </p:nvPr>
        </p:nvSpPr>
        <p:spPr>
          <a:xfrm>
            <a:off x="342027" y="1588956"/>
            <a:ext cx="8515787" cy="3145567"/>
          </a:xfrm>
        </p:spPr>
        <p:txBody>
          <a:bodyPr/>
          <a:lstStyle/>
          <a:p>
            <a:pPr marL="0" indent="0">
              <a:buNone/>
            </a:pPr>
            <a:r>
              <a:rPr lang="en-US" b="0" i="0" u="none" strike="noStrike" baseline="0" dirty="0">
                <a:solidFill>
                  <a:srgbClr val="131413"/>
                </a:solidFill>
                <a:latin typeface="Arial Nova Cond Light" panose="020B0306020202020204" pitchFamily="34" charset="0"/>
              </a:rPr>
              <a:t>After expanding the feature constraints, we arrive at the following formula:</a:t>
            </a:r>
          </a:p>
        </p:txBody>
      </p:sp>
      <p:pic>
        <p:nvPicPr>
          <p:cNvPr id="5" name="Picture 4">
            <a:extLst>
              <a:ext uri="{FF2B5EF4-FFF2-40B4-BE49-F238E27FC236}">
                <a16:creationId xmlns:a16="http://schemas.microsoft.com/office/drawing/2014/main" id="{2FBC6D58-4C87-4836-B6D0-9C62EAB22587}"/>
              </a:ext>
            </a:extLst>
          </p:cNvPr>
          <p:cNvPicPr>
            <a:picLocks noChangeAspect="1"/>
          </p:cNvPicPr>
          <p:nvPr/>
        </p:nvPicPr>
        <p:blipFill>
          <a:blip r:embed="rId2"/>
          <a:stretch>
            <a:fillRect/>
          </a:stretch>
        </p:blipFill>
        <p:spPr>
          <a:xfrm>
            <a:off x="394961" y="2085764"/>
            <a:ext cx="3446761" cy="2452522"/>
          </a:xfrm>
          <a:prstGeom prst="rect">
            <a:avLst/>
          </a:prstGeom>
        </p:spPr>
      </p:pic>
      <p:sp>
        <p:nvSpPr>
          <p:cNvPr id="9" name="TextBox 8">
            <a:extLst>
              <a:ext uri="{FF2B5EF4-FFF2-40B4-BE49-F238E27FC236}">
                <a16:creationId xmlns:a16="http://schemas.microsoft.com/office/drawing/2014/main" id="{6FEB7D34-CD28-4407-B6AC-8E3BE316933E}"/>
              </a:ext>
            </a:extLst>
          </p:cNvPr>
          <p:cNvSpPr txBox="1"/>
          <p:nvPr/>
        </p:nvSpPr>
        <p:spPr>
          <a:xfrm>
            <a:off x="277682" y="679499"/>
            <a:ext cx="604647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D4C7A">
                    <a:lumMod val="40000"/>
                    <a:lumOff val="60000"/>
                  </a:srgbClr>
                </a:solidFill>
                <a:effectLst/>
                <a:uLnTx/>
                <a:uFillTx/>
                <a:latin typeface="Arial Black" panose="020B0A04020102020204" pitchFamily="34" charset="0"/>
                <a:cs typeface="Arial"/>
                <a:sym typeface="Arial"/>
              </a:rPr>
              <a:t>Feature</a:t>
            </a:r>
            <a:r>
              <a:rPr kumimoji="0" lang="en-SE" sz="2400" b="0" i="0" u="none" strike="noStrike" kern="0" cap="none" spc="0" normalizeH="0" baseline="0" noProof="0" dirty="0">
                <a:ln>
                  <a:noFill/>
                </a:ln>
                <a:solidFill>
                  <a:srgbClr val="1D4C7A">
                    <a:lumMod val="40000"/>
                    <a:lumOff val="60000"/>
                  </a:srgbClr>
                </a:solidFill>
                <a:effectLst/>
                <a:uLnTx/>
                <a:uFillTx/>
                <a:latin typeface="Arial Black" panose="020B0A04020102020204" pitchFamily="34" charset="0"/>
                <a:cs typeface="Arial"/>
                <a:sym typeface="Arial"/>
              </a:rPr>
              <a:t> </a:t>
            </a:r>
            <a:r>
              <a:rPr kumimoji="0" lang="sv-SE" sz="2400" b="0" i="0" u="none" strike="noStrike" kern="0" cap="none" spc="0" normalizeH="0" baseline="0" noProof="0" dirty="0">
                <a:ln>
                  <a:noFill/>
                </a:ln>
                <a:solidFill>
                  <a:srgbClr val="1D4C7A">
                    <a:lumMod val="40000"/>
                    <a:lumOff val="60000"/>
                  </a:srgbClr>
                </a:solidFill>
                <a:effectLst/>
                <a:uLnTx/>
                <a:uFillTx/>
                <a:latin typeface="Arial Black" panose="020B0A04020102020204" pitchFamily="34" charset="0"/>
                <a:cs typeface="Arial"/>
                <a:sym typeface="Arial"/>
              </a:rPr>
              <a:t>Modelling</a:t>
            </a:r>
            <a:br>
              <a:rPr kumimoji="0" lang="sv-SE" sz="2400" b="0" i="0" u="none" strike="noStrike" kern="0" cap="none" spc="0" normalizeH="0" baseline="0" noProof="0" dirty="0">
                <a:ln>
                  <a:noFill/>
                </a:ln>
                <a:solidFill>
                  <a:srgbClr val="141314"/>
                </a:solidFill>
                <a:effectLst/>
                <a:uLnTx/>
                <a:uFillTx/>
                <a:latin typeface="Arial Nova Cond Light" panose="020B0306020202020204" pitchFamily="34" charset="0"/>
                <a:cs typeface="Arial"/>
                <a:sym typeface="Arial"/>
              </a:rPr>
            </a:br>
            <a:r>
              <a:rPr kumimoji="0" lang="en-US" sz="2400" b="1"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Formalization in Propositional Logic</a:t>
            </a:r>
            <a:endParaRPr kumimoji="0" lang="en-US" sz="2400" b="1"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4977E6B5-2192-406B-8EB9-ED2D2620410C}"/>
              </a:ext>
            </a:extLst>
          </p:cNvPr>
          <p:cNvPicPr>
            <a:picLocks noChangeAspect="1"/>
          </p:cNvPicPr>
          <p:nvPr/>
        </p:nvPicPr>
        <p:blipFill>
          <a:blip r:embed="rId3"/>
          <a:stretch>
            <a:fillRect/>
          </a:stretch>
        </p:blipFill>
        <p:spPr>
          <a:xfrm>
            <a:off x="4249711" y="2085764"/>
            <a:ext cx="3891259" cy="2417927"/>
          </a:xfrm>
          <a:prstGeom prst="rect">
            <a:avLst/>
          </a:prstGeom>
        </p:spPr>
      </p:pic>
      <p:sp>
        <p:nvSpPr>
          <p:cNvPr id="10" name="TextBox 9">
            <a:extLst>
              <a:ext uri="{FF2B5EF4-FFF2-40B4-BE49-F238E27FC236}">
                <a16:creationId xmlns:a16="http://schemas.microsoft.com/office/drawing/2014/main" id="{F56A2DFA-4ACD-4308-94D5-2C818238C037}"/>
              </a:ext>
            </a:extLst>
          </p:cNvPr>
          <p:cNvSpPr txBox="1"/>
          <p:nvPr/>
        </p:nvSpPr>
        <p:spPr>
          <a:xfrm>
            <a:off x="4155318" y="4718680"/>
            <a:ext cx="258443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131413"/>
                </a:solidFill>
                <a:effectLst/>
                <a:uLnTx/>
                <a:uFillTx/>
                <a:latin typeface="MTSYN"/>
                <a:cs typeface="Arial"/>
                <a:sym typeface="Arial"/>
              </a:rPr>
              <a:t>∧ </a:t>
            </a:r>
            <a:r>
              <a:rPr kumimoji="0" lang="en-US" sz="900" b="0" i="0" u="none" strike="noStrike" kern="0" cap="none" spc="0" normalizeH="0" baseline="0" noProof="0" dirty="0">
                <a:ln>
                  <a:noFill/>
                </a:ln>
                <a:solidFill>
                  <a:srgbClr val="131413"/>
                </a:solidFill>
                <a:effectLst/>
                <a:uLnTx/>
                <a:uFillTx/>
                <a:latin typeface="MTMI"/>
                <a:cs typeface="Arial"/>
                <a:sym typeface="Arial"/>
              </a:rPr>
              <a:t>(((</a:t>
            </a:r>
            <a:r>
              <a:rPr kumimoji="0" lang="en-US" sz="900" b="0" i="0" u="none" strike="noStrike" kern="0" cap="none" spc="0" normalizeH="0" baseline="0" noProof="0" dirty="0">
                <a:ln>
                  <a:noFill/>
                </a:ln>
                <a:solidFill>
                  <a:srgbClr val="131413"/>
                </a:solidFill>
                <a:effectLst/>
                <a:uLnTx/>
                <a:uFillTx/>
                <a:latin typeface="Courier"/>
                <a:cs typeface="Arial"/>
                <a:sym typeface="Arial"/>
              </a:rPr>
              <a:t>BFS </a:t>
            </a:r>
            <a:r>
              <a:rPr kumimoji="0" lang="en-US" sz="900" b="0" i="0" u="none" strike="noStrike" kern="0" cap="none" spc="0" normalizeH="0" baseline="0" noProof="0" dirty="0">
                <a:ln>
                  <a:noFill/>
                </a:ln>
                <a:solidFill>
                  <a:srgbClr val="131413"/>
                </a:solidFill>
                <a:effectLst/>
                <a:uLnTx/>
                <a:uFillTx/>
                <a:latin typeface="MTSYN"/>
                <a:cs typeface="Arial"/>
                <a:sym typeface="Arial"/>
              </a:rPr>
              <a:t>∨ </a:t>
            </a:r>
            <a:r>
              <a:rPr kumimoji="0" lang="en-US" sz="900" b="0" i="0" u="none" strike="noStrike" kern="0" cap="none" spc="0" normalizeH="0" baseline="0" noProof="0" dirty="0">
                <a:ln>
                  <a:noFill/>
                </a:ln>
                <a:solidFill>
                  <a:srgbClr val="131413"/>
                </a:solidFill>
                <a:effectLst/>
                <a:uLnTx/>
                <a:uFillTx/>
                <a:latin typeface="Courier"/>
                <a:cs typeface="Arial"/>
                <a:sym typeface="Arial"/>
              </a:rPr>
              <a:t>DFS</a:t>
            </a:r>
            <a:r>
              <a:rPr kumimoji="0" lang="en-US" sz="900" b="0" i="0" u="none" strike="noStrike" kern="0" cap="none" spc="0" normalizeH="0" baseline="0" noProof="0" dirty="0">
                <a:ln>
                  <a:noFill/>
                </a:ln>
                <a:solidFill>
                  <a:srgbClr val="131413"/>
                </a:solidFill>
                <a:effectLst/>
                <a:uLnTx/>
                <a:uFillTx/>
                <a:latin typeface="MTMI"/>
                <a:cs typeface="Arial"/>
                <a:sym typeface="Arial"/>
              </a:rPr>
              <a:t>) </a:t>
            </a:r>
            <a:r>
              <a:rPr kumimoji="0" lang="en-US" sz="900" b="0" i="0" u="none" strike="noStrike" kern="0" cap="none" spc="0" normalizeH="0" baseline="0" noProof="0" dirty="0">
                <a:ln>
                  <a:noFill/>
                </a:ln>
                <a:solidFill>
                  <a:srgbClr val="131413"/>
                </a:solidFill>
                <a:effectLst/>
                <a:uLnTx/>
                <a:uFillTx/>
                <a:latin typeface="MTSYN"/>
                <a:cs typeface="Arial"/>
                <a:sym typeface="Arial"/>
              </a:rPr>
              <a:t>⇔ </a:t>
            </a:r>
            <a:r>
              <a:rPr kumimoji="0" lang="en-US" sz="900" b="0" i="0" u="none" strike="noStrike" kern="0" cap="none" spc="0" normalizeH="0" baseline="0" noProof="0" dirty="0">
                <a:ln>
                  <a:noFill/>
                </a:ln>
                <a:solidFill>
                  <a:srgbClr val="131413"/>
                </a:solidFill>
                <a:effectLst/>
                <a:uLnTx/>
                <a:uFillTx/>
                <a:latin typeface="Courier"/>
                <a:cs typeface="Arial"/>
                <a:sym typeface="Arial"/>
              </a:rPr>
              <a:t>Search</a:t>
            </a:r>
            <a:r>
              <a:rPr kumimoji="0" lang="en-US" sz="900" b="0" i="0" u="none" strike="noStrike" kern="0" cap="none" spc="0" normalizeH="0" baseline="0" noProof="0" dirty="0">
                <a:ln>
                  <a:noFill/>
                </a:ln>
                <a:solidFill>
                  <a:srgbClr val="131413"/>
                </a:solidFill>
                <a:effectLst/>
                <a:uLnTx/>
                <a:uFillTx/>
                <a:latin typeface="MTMI"/>
                <a:cs typeface="Arial"/>
                <a:sym typeface="Arial"/>
              </a:rPr>
              <a:t>) </a:t>
            </a:r>
            <a:r>
              <a:rPr kumimoji="0" lang="en-US" sz="900" b="0" i="0" u="none" strike="noStrike" kern="0" cap="none" spc="0" normalizeH="0" baseline="0" noProof="0" dirty="0">
                <a:ln>
                  <a:noFill/>
                </a:ln>
                <a:solidFill>
                  <a:srgbClr val="131413"/>
                </a:solidFill>
                <a:effectLst/>
                <a:uLnTx/>
                <a:uFillTx/>
                <a:latin typeface="MTSYN"/>
                <a:cs typeface="Arial"/>
                <a:sym typeface="Arial"/>
              </a:rPr>
              <a:t>∧ ￢</a:t>
            </a:r>
            <a:r>
              <a:rPr kumimoji="0" lang="en-US" sz="900" b="0" i="0" u="none" strike="noStrike" kern="0" cap="none" spc="0" normalizeH="0" baseline="0" noProof="0" dirty="0">
                <a:ln>
                  <a:noFill/>
                </a:ln>
                <a:solidFill>
                  <a:srgbClr val="131413"/>
                </a:solidFill>
                <a:effectLst/>
                <a:uLnTx/>
                <a:uFillTx/>
                <a:latin typeface="MTMI"/>
                <a:cs typeface="Arial"/>
                <a:sym typeface="Arial"/>
              </a:rPr>
              <a:t>(</a:t>
            </a:r>
            <a:r>
              <a:rPr kumimoji="0" lang="en-US" sz="900" b="0" i="0" u="none" strike="noStrike" kern="0" cap="none" spc="0" normalizeH="0" baseline="0" noProof="0" dirty="0">
                <a:ln>
                  <a:noFill/>
                </a:ln>
                <a:solidFill>
                  <a:srgbClr val="131413"/>
                </a:solidFill>
                <a:effectLst/>
                <a:uLnTx/>
                <a:uFillTx/>
                <a:latin typeface="Courier"/>
                <a:cs typeface="Arial"/>
                <a:sym typeface="Arial"/>
              </a:rPr>
              <a:t>BFS </a:t>
            </a:r>
            <a:r>
              <a:rPr kumimoji="0" lang="en-US" sz="900" b="0" i="0" u="none" strike="noStrike" kern="0" cap="none" spc="0" normalizeH="0" baseline="0" noProof="0" dirty="0">
                <a:ln>
                  <a:noFill/>
                </a:ln>
                <a:solidFill>
                  <a:srgbClr val="131413"/>
                </a:solidFill>
                <a:effectLst/>
                <a:uLnTx/>
                <a:uFillTx/>
                <a:latin typeface="MTSYN"/>
                <a:cs typeface="Arial"/>
                <a:sym typeface="Arial"/>
              </a:rPr>
              <a:t>∧ </a:t>
            </a:r>
            <a:r>
              <a:rPr kumimoji="0" lang="en-US" sz="900" b="0" i="0" u="none" strike="noStrike" kern="0" cap="none" spc="0" normalizeH="0" baseline="0" noProof="0" dirty="0">
                <a:ln>
                  <a:noFill/>
                </a:ln>
                <a:solidFill>
                  <a:srgbClr val="131413"/>
                </a:solidFill>
                <a:effectLst/>
                <a:uLnTx/>
                <a:uFillTx/>
                <a:latin typeface="Courier"/>
                <a:cs typeface="Arial"/>
                <a:sym typeface="Arial"/>
              </a:rPr>
              <a:t>DFS</a:t>
            </a:r>
            <a:r>
              <a:rPr kumimoji="0" lang="en-US" sz="900" b="0" i="0" u="none" strike="noStrike" kern="0" cap="none" spc="0" normalizeH="0" baseline="0" noProof="0" dirty="0">
                <a:ln>
                  <a:noFill/>
                </a:ln>
                <a:solidFill>
                  <a:srgbClr val="131413"/>
                </a:solidFill>
                <a:effectLst/>
                <a:uLnTx/>
                <a:uFillTx/>
                <a:latin typeface="MTMI"/>
                <a:cs typeface="Arial"/>
                <a:sym typeface="Arial"/>
              </a:rPr>
              <a:t>))</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57929855"/>
      </p:ext>
    </p:extLst>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ECFC3-86D4-40D9-9252-6BF942186DB7}"/>
              </a:ext>
            </a:extLst>
          </p:cNvPr>
          <p:cNvSpPr>
            <a:spLocks noGrp="1"/>
          </p:cNvSpPr>
          <p:nvPr>
            <p:ph type="body" idx="1"/>
          </p:nvPr>
        </p:nvSpPr>
        <p:spPr>
          <a:xfrm>
            <a:off x="342027" y="1618938"/>
            <a:ext cx="8515787" cy="3115586"/>
          </a:xfrm>
        </p:spPr>
        <p:txBody>
          <a:bodyPr/>
          <a:lstStyle/>
          <a:p>
            <a:pPr marL="0" indent="0">
              <a:buNone/>
            </a:pPr>
            <a:r>
              <a:rPr lang="en-US" sz="2000" b="0" i="0" u="none" strike="noStrike" baseline="0" dirty="0">
                <a:solidFill>
                  <a:srgbClr val="131413"/>
                </a:solidFill>
                <a:latin typeface="Arial Nova Cond Light" panose="020B0306020202020204" pitchFamily="34" charset="0"/>
              </a:rPr>
              <a:t>To illustrate the transformation to propositional logic for 3-children situations, we use an additional example to ensure all combinations are counted for:</a:t>
            </a:r>
          </a:p>
        </p:txBody>
      </p:sp>
      <p:sp>
        <p:nvSpPr>
          <p:cNvPr id="9" name="TextBox 8">
            <a:extLst>
              <a:ext uri="{FF2B5EF4-FFF2-40B4-BE49-F238E27FC236}">
                <a16:creationId xmlns:a16="http://schemas.microsoft.com/office/drawing/2014/main" id="{6FEB7D34-CD28-4407-B6AC-8E3BE316933E}"/>
              </a:ext>
            </a:extLst>
          </p:cNvPr>
          <p:cNvSpPr txBox="1"/>
          <p:nvPr/>
        </p:nvSpPr>
        <p:spPr>
          <a:xfrm>
            <a:off x="286186" y="599151"/>
            <a:ext cx="604647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1D4C7A">
                    <a:lumMod val="40000"/>
                    <a:lumOff val="60000"/>
                  </a:srgbClr>
                </a:solidFill>
                <a:effectLst/>
                <a:uLnTx/>
                <a:uFillTx/>
                <a:latin typeface="Arial Black" panose="020B0A04020102020204" pitchFamily="34" charset="0"/>
                <a:cs typeface="Arial"/>
                <a:sym typeface="Arial"/>
              </a:rPr>
              <a:t>Feature</a:t>
            </a:r>
            <a:r>
              <a:rPr kumimoji="0" lang="en-SE" sz="2400" b="0" i="0" u="none" strike="noStrike" kern="0" cap="none" spc="0" normalizeH="0" baseline="0" noProof="0" dirty="0">
                <a:ln>
                  <a:noFill/>
                </a:ln>
                <a:solidFill>
                  <a:srgbClr val="1D4C7A">
                    <a:lumMod val="40000"/>
                    <a:lumOff val="60000"/>
                  </a:srgbClr>
                </a:solidFill>
                <a:effectLst/>
                <a:uLnTx/>
                <a:uFillTx/>
                <a:latin typeface="Arial Black" panose="020B0A04020102020204" pitchFamily="34" charset="0"/>
                <a:cs typeface="Arial"/>
                <a:sym typeface="Arial"/>
              </a:rPr>
              <a:t> </a:t>
            </a:r>
            <a:r>
              <a:rPr kumimoji="0" lang="sv-SE" sz="2400" b="0" i="0" u="none" strike="noStrike" kern="0" cap="none" spc="0" normalizeH="0" baseline="0" noProof="0" dirty="0">
                <a:ln>
                  <a:noFill/>
                </a:ln>
                <a:solidFill>
                  <a:srgbClr val="1D4C7A">
                    <a:lumMod val="40000"/>
                    <a:lumOff val="60000"/>
                  </a:srgbClr>
                </a:solidFill>
                <a:effectLst/>
                <a:uLnTx/>
                <a:uFillTx/>
                <a:latin typeface="Arial Black" panose="020B0A04020102020204" pitchFamily="34" charset="0"/>
                <a:cs typeface="Arial"/>
                <a:sym typeface="Arial"/>
              </a:rPr>
              <a:t>Modelling</a:t>
            </a:r>
            <a:br>
              <a:rPr kumimoji="0" lang="sv-SE" sz="2400" b="0" i="0" u="none" strike="noStrike" kern="0" cap="none" spc="0" normalizeH="0" baseline="0" noProof="0" dirty="0">
                <a:ln>
                  <a:noFill/>
                </a:ln>
                <a:solidFill>
                  <a:srgbClr val="141314"/>
                </a:solidFill>
                <a:effectLst/>
                <a:uLnTx/>
                <a:uFillTx/>
                <a:latin typeface="Arial Nova Cond Light" panose="020B0306020202020204" pitchFamily="34" charset="0"/>
                <a:cs typeface="Arial"/>
                <a:sym typeface="Arial"/>
              </a:rPr>
            </a:br>
            <a:r>
              <a:rPr kumimoji="0" lang="en-US" sz="2400" b="1"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Formalization in Propositional Logic</a:t>
            </a:r>
            <a:endParaRPr kumimoji="0" lang="en-US" sz="2400" b="1"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F0A7A98-0783-4627-8252-B04C62E92E94}"/>
              </a:ext>
            </a:extLst>
          </p:cNvPr>
          <p:cNvPicPr>
            <a:picLocks noChangeAspect="1"/>
          </p:cNvPicPr>
          <p:nvPr/>
        </p:nvPicPr>
        <p:blipFill>
          <a:blip r:embed="rId2"/>
          <a:stretch>
            <a:fillRect/>
          </a:stretch>
        </p:blipFill>
        <p:spPr>
          <a:xfrm>
            <a:off x="3005826" y="2463738"/>
            <a:ext cx="2462585" cy="1623949"/>
          </a:xfrm>
          <a:prstGeom prst="rect">
            <a:avLst/>
          </a:prstGeom>
        </p:spPr>
      </p:pic>
      <p:sp>
        <p:nvSpPr>
          <p:cNvPr id="11" name="TextBox 10">
            <a:extLst>
              <a:ext uri="{FF2B5EF4-FFF2-40B4-BE49-F238E27FC236}">
                <a16:creationId xmlns:a16="http://schemas.microsoft.com/office/drawing/2014/main" id="{D5AE70BB-C57E-4FBF-9CC9-02CF249B58BD}"/>
              </a:ext>
            </a:extLst>
          </p:cNvPr>
          <p:cNvSpPr txBox="1"/>
          <p:nvPr/>
        </p:nvSpPr>
        <p:spPr>
          <a:xfrm>
            <a:off x="1349477" y="4134106"/>
            <a:ext cx="594066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131413"/>
                </a:solidFill>
                <a:effectLst/>
                <a:uLnTx/>
                <a:uFillTx/>
                <a:latin typeface="Courier"/>
                <a:cs typeface="Arial"/>
                <a:sym typeface="Arial"/>
              </a:rPr>
              <a:t>OS </a:t>
            </a:r>
            <a:r>
              <a:rPr kumimoji="0" lang="en-US" sz="1200" b="0" i="0" u="none" strike="noStrike" kern="0" cap="none" spc="0" normalizeH="0" baseline="0" noProof="0" dirty="0">
                <a:ln>
                  <a:noFill/>
                </a:ln>
                <a:solidFill>
                  <a:srgbClr val="131413"/>
                </a:solidFill>
                <a:effectLst/>
                <a:uLnTx/>
                <a:uFillTx/>
                <a:latin typeface="MTSYN"/>
                <a:cs typeface="Arial"/>
                <a:sym typeface="Arial"/>
              </a:rPr>
              <a:t>⇔ </a:t>
            </a:r>
            <a:r>
              <a:rPr kumimoji="0" lang="en-US" sz="1200" b="0" i="1" u="none" strike="noStrike" kern="0" cap="none" spc="0" normalizeH="0" baseline="0" noProof="0" dirty="0">
                <a:ln>
                  <a:noFill/>
                </a:ln>
                <a:solidFill>
                  <a:srgbClr val="131413"/>
                </a:solidFill>
                <a:effectLst/>
                <a:uLnTx/>
                <a:uFillTx/>
                <a:latin typeface="MTMI"/>
                <a:cs typeface="Arial"/>
                <a:sym typeface="Arial"/>
              </a:rPr>
              <a:t>(</a:t>
            </a:r>
            <a:r>
              <a:rPr kumimoji="0" lang="en-US" sz="1200" b="0" i="0" u="none" strike="noStrike" kern="0" cap="none" spc="0" normalizeH="0" baseline="0" noProof="0" dirty="0">
                <a:ln>
                  <a:noFill/>
                </a:ln>
                <a:solidFill>
                  <a:srgbClr val="131413"/>
                </a:solidFill>
                <a:effectLst/>
                <a:uLnTx/>
                <a:uFillTx/>
                <a:latin typeface="Courier"/>
                <a:cs typeface="Arial"/>
                <a:sym typeface="Arial"/>
              </a:rPr>
              <a:t>Linux </a:t>
            </a:r>
            <a:r>
              <a:rPr kumimoji="0" lang="en-US" sz="1200" b="0" i="0" u="none" strike="noStrike" kern="0" cap="none" spc="0" normalizeH="0" baseline="0" noProof="0" dirty="0">
                <a:ln>
                  <a:noFill/>
                </a:ln>
                <a:solidFill>
                  <a:srgbClr val="131413"/>
                </a:solidFill>
                <a:effectLst/>
                <a:uLnTx/>
                <a:uFillTx/>
                <a:latin typeface="MTSYN"/>
                <a:cs typeface="Arial"/>
                <a:sym typeface="Arial"/>
              </a:rPr>
              <a:t>∨ </a:t>
            </a:r>
            <a:r>
              <a:rPr kumimoji="0" lang="en-US" sz="1200" b="0" i="0" u="none" strike="noStrike" kern="0" cap="none" spc="0" normalizeH="0" baseline="0" noProof="0" dirty="0">
                <a:ln>
                  <a:noFill/>
                </a:ln>
                <a:solidFill>
                  <a:srgbClr val="131413"/>
                </a:solidFill>
                <a:effectLst/>
                <a:uLnTx/>
                <a:uFillTx/>
                <a:latin typeface="Courier"/>
                <a:cs typeface="Arial"/>
                <a:sym typeface="Arial"/>
              </a:rPr>
              <a:t>Win </a:t>
            </a:r>
            <a:r>
              <a:rPr kumimoji="0" lang="en-US" sz="1200" b="0" i="0" u="none" strike="noStrike" kern="0" cap="none" spc="0" normalizeH="0" baseline="0" noProof="0" dirty="0">
                <a:ln>
                  <a:noFill/>
                </a:ln>
                <a:solidFill>
                  <a:srgbClr val="131413"/>
                </a:solidFill>
                <a:effectLst/>
                <a:uLnTx/>
                <a:uFillTx/>
                <a:latin typeface="MTSYN"/>
                <a:cs typeface="Arial"/>
                <a:sym typeface="Arial"/>
              </a:rPr>
              <a:t>∨ </a:t>
            </a:r>
            <a:r>
              <a:rPr kumimoji="0" lang="en-US" sz="1200" b="0" i="0" u="none" strike="noStrike" kern="0" cap="none" spc="0" normalizeH="0" baseline="0" noProof="0" dirty="0">
                <a:ln>
                  <a:noFill/>
                </a:ln>
                <a:solidFill>
                  <a:srgbClr val="131413"/>
                </a:solidFill>
                <a:effectLst/>
                <a:uLnTx/>
                <a:uFillTx/>
                <a:latin typeface="Courier"/>
                <a:cs typeface="Arial"/>
                <a:sym typeface="Arial"/>
              </a:rPr>
              <a:t>Mac</a:t>
            </a:r>
            <a:r>
              <a:rPr kumimoji="0" lang="en-US" sz="1200" b="0" i="1" u="none" strike="noStrike" kern="0" cap="none" spc="0" normalizeH="0" baseline="0" noProof="0" dirty="0">
                <a:ln>
                  <a:noFill/>
                </a:ln>
                <a:solidFill>
                  <a:srgbClr val="131413"/>
                </a:solidFill>
                <a:effectLst/>
                <a:uLnTx/>
                <a:uFillTx/>
                <a:latin typeface="MTMI"/>
                <a:cs typeface="Arial"/>
                <a:sym typeface="Arial"/>
              </a:rPr>
              <a:t>)</a:t>
            </a:r>
            <a:r>
              <a:rPr kumimoji="0" lang="en-US" sz="1200" b="0" i="0" u="none" strike="noStrike" kern="0" cap="none" spc="0" normalizeH="0" baseline="0" noProof="0" dirty="0">
                <a:ln>
                  <a:noFill/>
                </a:ln>
                <a:solidFill>
                  <a:srgbClr val="131413"/>
                </a:solidFill>
                <a:effectLst/>
                <a:uLnTx/>
                <a:uFillTx/>
                <a:latin typeface="MTSYN"/>
                <a:cs typeface="Arial"/>
                <a:sym typeface="Arial"/>
              </a:rPr>
              <a:t>∧￢</a:t>
            </a:r>
            <a:r>
              <a:rPr kumimoji="0" lang="en-US" sz="1200" b="0" i="1" u="none" strike="noStrike" kern="0" cap="none" spc="0" normalizeH="0" baseline="0" noProof="0" dirty="0">
                <a:ln>
                  <a:noFill/>
                </a:ln>
                <a:solidFill>
                  <a:srgbClr val="131413"/>
                </a:solidFill>
                <a:effectLst/>
                <a:uLnTx/>
                <a:uFillTx/>
                <a:latin typeface="MTMI"/>
                <a:cs typeface="Arial"/>
                <a:sym typeface="Arial"/>
              </a:rPr>
              <a:t>(</a:t>
            </a:r>
            <a:r>
              <a:rPr kumimoji="0" lang="en-US" sz="1200" b="0" i="0" u="none" strike="noStrike" kern="0" cap="none" spc="0" normalizeH="0" baseline="0" noProof="0" dirty="0">
                <a:ln>
                  <a:noFill/>
                </a:ln>
                <a:solidFill>
                  <a:srgbClr val="131413"/>
                </a:solidFill>
                <a:effectLst/>
                <a:uLnTx/>
                <a:uFillTx/>
                <a:latin typeface="Courier"/>
                <a:cs typeface="Arial"/>
                <a:sym typeface="Arial"/>
              </a:rPr>
              <a:t>Linux </a:t>
            </a:r>
            <a:r>
              <a:rPr kumimoji="0" lang="en-US" sz="1200" b="0" i="0" u="none" strike="noStrike" kern="0" cap="none" spc="0" normalizeH="0" baseline="0" noProof="0" dirty="0">
                <a:ln>
                  <a:noFill/>
                </a:ln>
                <a:solidFill>
                  <a:srgbClr val="131413"/>
                </a:solidFill>
                <a:effectLst/>
                <a:uLnTx/>
                <a:uFillTx/>
                <a:latin typeface="MTSYN"/>
                <a:cs typeface="Arial"/>
                <a:sym typeface="Arial"/>
              </a:rPr>
              <a:t>∧ </a:t>
            </a:r>
            <a:r>
              <a:rPr kumimoji="0" lang="en-US" sz="1200" b="0" i="0" u="none" strike="noStrike" kern="0" cap="none" spc="0" normalizeH="0" baseline="0" noProof="0" dirty="0">
                <a:ln>
                  <a:noFill/>
                </a:ln>
                <a:solidFill>
                  <a:srgbClr val="131413"/>
                </a:solidFill>
                <a:effectLst/>
                <a:uLnTx/>
                <a:uFillTx/>
                <a:latin typeface="Courier"/>
                <a:cs typeface="Arial"/>
                <a:sym typeface="Arial"/>
              </a:rPr>
              <a:t>Win</a:t>
            </a:r>
            <a:r>
              <a:rPr kumimoji="0" lang="en-US" sz="1200" b="0" i="1" u="none" strike="noStrike" kern="0" cap="none" spc="0" normalizeH="0" baseline="0" noProof="0" dirty="0">
                <a:ln>
                  <a:noFill/>
                </a:ln>
                <a:solidFill>
                  <a:srgbClr val="131413"/>
                </a:solidFill>
                <a:effectLst/>
                <a:uLnTx/>
                <a:uFillTx/>
                <a:latin typeface="MTMI"/>
                <a:cs typeface="Arial"/>
                <a:sym typeface="Arial"/>
              </a:rPr>
              <a:t>)</a:t>
            </a:r>
            <a:r>
              <a:rPr kumimoji="0" lang="en-US" sz="1200" b="0" i="0" u="none" strike="noStrike" kern="0" cap="none" spc="0" normalizeH="0" baseline="0" noProof="0" dirty="0">
                <a:ln>
                  <a:noFill/>
                </a:ln>
                <a:solidFill>
                  <a:srgbClr val="131413"/>
                </a:solidFill>
                <a:effectLst/>
                <a:uLnTx/>
                <a:uFillTx/>
                <a:latin typeface="MTSYN"/>
                <a:cs typeface="Arial"/>
                <a:sym typeface="Arial"/>
              </a:rPr>
              <a:t>∧￢</a:t>
            </a:r>
            <a:r>
              <a:rPr kumimoji="0" lang="en-US" sz="1200" b="0" i="1" u="none" strike="noStrike" kern="0" cap="none" spc="0" normalizeH="0" baseline="0" noProof="0" dirty="0">
                <a:ln>
                  <a:noFill/>
                </a:ln>
                <a:solidFill>
                  <a:srgbClr val="131413"/>
                </a:solidFill>
                <a:effectLst/>
                <a:uLnTx/>
                <a:uFillTx/>
                <a:latin typeface="MTMI"/>
                <a:cs typeface="Arial"/>
                <a:sym typeface="Arial"/>
              </a:rPr>
              <a:t>(</a:t>
            </a:r>
            <a:r>
              <a:rPr kumimoji="0" lang="en-US" sz="1200" b="0" i="0" u="none" strike="noStrike" kern="0" cap="none" spc="0" normalizeH="0" baseline="0" noProof="0" dirty="0">
                <a:ln>
                  <a:noFill/>
                </a:ln>
                <a:solidFill>
                  <a:srgbClr val="131413"/>
                </a:solidFill>
                <a:effectLst/>
                <a:uLnTx/>
                <a:uFillTx/>
                <a:latin typeface="Courier"/>
                <a:cs typeface="Arial"/>
                <a:sym typeface="Arial"/>
              </a:rPr>
              <a:t>Linux </a:t>
            </a:r>
            <a:r>
              <a:rPr kumimoji="0" lang="en-US" sz="1200" b="0" i="0" u="none" strike="noStrike" kern="0" cap="none" spc="0" normalizeH="0" baseline="0" noProof="0" dirty="0">
                <a:ln>
                  <a:noFill/>
                </a:ln>
                <a:solidFill>
                  <a:srgbClr val="131413"/>
                </a:solidFill>
                <a:effectLst/>
                <a:uLnTx/>
                <a:uFillTx/>
                <a:latin typeface="MTSYN"/>
                <a:cs typeface="Arial"/>
                <a:sym typeface="Arial"/>
              </a:rPr>
              <a:t>∧ </a:t>
            </a:r>
            <a:r>
              <a:rPr kumimoji="0" lang="en-US" sz="1200" b="0" i="0" u="none" strike="noStrike" kern="0" cap="none" spc="0" normalizeH="0" baseline="0" noProof="0" dirty="0">
                <a:ln>
                  <a:noFill/>
                </a:ln>
                <a:solidFill>
                  <a:srgbClr val="131413"/>
                </a:solidFill>
                <a:effectLst/>
                <a:uLnTx/>
                <a:uFillTx/>
                <a:latin typeface="Courier"/>
                <a:cs typeface="Arial"/>
                <a:sym typeface="Arial"/>
              </a:rPr>
              <a:t>Mac</a:t>
            </a:r>
            <a:r>
              <a:rPr kumimoji="0" lang="en-US" sz="1200" b="0" i="1" u="none" strike="noStrike" kern="0" cap="none" spc="0" normalizeH="0" baseline="0" noProof="0" dirty="0">
                <a:ln>
                  <a:noFill/>
                </a:ln>
                <a:solidFill>
                  <a:srgbClr val="131413"/>
                </a:solidFill>
                <a:effectLst/>
                <a:uLnTx/>
                <a:uFillTx/>
                <a:latin typeface="MTMI"/>
                <a:cs typeface="Arial"/>
                <a:sym typeface="Arial"/>
              </a:rPr>
              <a:t>)</a:t>
            </a:r>
            <a:r>
              <a:rPr kumimoji="0" lang="en-US" sz="1200" b="0" i="0" u="none" strike="noStrike" kern="0" cap="none" spc="0" normalizeH="0" baseline="0" noProof="0" dirty="0">
                <a:ln>
                  <a:noFill/>
                </a:ln>
                <a:solidFill>
                  <a:srgbClr val="131413"/>
                </a:solidFill>
                <a:effectLst/>
                <a:uLnTx/>
                <a:uFillTx/>
                <a:latin typeface="MTSYN"/>
                <a:cs typeface="Arial"/>
                <a:sym typeface="Arial"/>
              </a:rPr>
              <a:t>∧￢</a:t>
            </a:r>
            <a:r>
              <a:rPr kumimoji="0" lang="en-US" sz="1200" b="0" i="1" u="none" strike="noStrike" kern="0" cap="none" spc="0" normalizeH="0" baseline="0" noProof="0" dirty="0">
                <a:ln>
                  <a:noFill/>
                </a:ln>
                <a:solidFill>
                  <a:srgbClr val="131413"/>
                </a:solidFill>
                <a:effectLst/>
                <a:uLnTx/>
                <a:uFillTx/>
                <a:latin typeface="MTMI"/>
                <a:cs typeface="Arial"/>
                <a:sym typeface="Arial"/>
              </a:rPr>
              <a:t>(</a:t>
            </a:r>
            <a:r>
              <a:rPr kumimoji="0" lang="en-US" sz="1200" b="0" i="0" u="none" strike="noStrike" kern="0" cap="none" spc="0" normalizeH="0" baseline="0" noProof="0" dirty="0">
                <a:ln>
                  <a:noFill/>
                </a:ln>
                <a:solidFill>
                  <a:srgbClr val="131413"/>
                </a:solidFill>
                <a:effectLst/>
                <a:uLnTx/>
                <a:uFillTx/>
                <a:latin typeface="Courier"/>
                <a:cs typeface="Arial"/>
                <a:sym typeface="Arial"/>
              </a:rPr>
              <a:t>Win </a:t>
            </a:r>
            <a:r>
              <a:rPr kumimoji="0" lang="en-US" sz="1200" b="0" i="0" u="none" strike="noStrike" kern="0" cap="none" spc="0" normalizeH="0" baseline="0" noProof="0" dirty="0">
                <a:ln>
                  <a:noFill/>
                </a:ln>
                <a:solidFill>
                  <a:srgbClr val="131413"/>
                </a:solidFill>
                <a:effectLst/>
                <a:uLnTx/>
                <a:uFillTx/>
                <a:latin typeface="MTSYN"/>
                <a:cs typeface="Arial"/>
                <a:sym typeface="Arial"/>
              </a:rPr>
              <a:t>∧ </a:t>
            </a:r>
            <a:r>
              <a:rPr kumimoji="0" lang="en-US" sz="1200" b="0" i="0" u="none" strike="noStrike" kern="0" cap="none" spc="0" normalizeH="0" baseline="0" noProof="0" dirty="0">
                <a:ln>
                  <a:noFill/>
                </a:ln>
                <a:solidFill>
                  <a:srgbClr val="131413"/>
                </a:solidFill>
                <a:effectLst/>
                <a:uLnTx/>
                <a:uFillTx/>
                <a:latin typeface="Courier"/>
                <a:cs typeface="Arial"/>
                <a:sym typeface="Arial"/>
              </a:rPr>
              <a:t>Mac</a:t>
            </a:r>
            <a:r>
              <a:rPr kumimoji="0" lang="en-US" sz="1200" b="0" i="1" u="none" strike="noStrike" kern="0" cap="none" spc="0" normalizeH="0" baseline="0" noProof="0" dirty="0">
                <a:ln>
                  <a:noFill/>
                </a:ln>
                <a:solidFill>
                  <a:srgbClr val="131413"/>
                </a:solidFill>
                <a:effectLst/>
                <a:uLnTx/>
                <a:uFillTx/>
                <a:latin typeface="MTMI"/>
                <a:cs typeface="Arial"/>
                <a:sym typeface="Arial"/>
              </a:rPr>
              <a:t>)</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84949422"/>
      </p:ext>
    </p:extLst>
  </p:cSld>
  <p:clrMapOvr>
    <a:masterClrMapping/>
  </p:clrMapOvr>
  <p:transition spd="slow">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7405-566A-443A-B24B-ECD641BFCBA1}"/>
              </a:ext>
            </a:extLst>
          </p:cNvPr>
          <p:cNvSpPr>
            <a:spLocks noGrp="1"/>
          </p:cNvSpPr>
          <p:nvPr>
            <p:ph type="title"/>
          </p:nvPr>
        </p:nvSpPr>
        <p:spPr>
          <a:xfrm>
            <a:off x="342027" y="684055"/>
            <a:ext cx="7594223" cy="522653"/>
          </a:xfrm>
        </p:spPr>
        <p:txBody>
          <a:bodyPr/>
          <a:lstStyle/>
          <a:p>
            <a:r>
              <a:rPr lang="en-US" sz="2400" dirty="0">
                <a:solidFill>
                  <a:schemeClr val="accent1">
                    <a:lumMod val="40000"/>
                    <a:lumOff val="60000"/>
                  </a:schemeClr>
                </a:solidFill>
                <a:latin typeface="Arial Black" panose="020B0A04020102020204" pitchFamily="34" charset="0"/>
              </a:rPr>
              <a:t>Feature-Modelling Principles*</a:t>
            </a:r>
            <a:endParaRPr lang="en-US" sz="2400" b="1" dirty="0">
              <a:solidFill>
                <a:schemeClr val="accent1">
                  <a:lumMod val="40000"/>
                  <a:lumOff val="60000"/>
                </a:schemeClr>
              </a:solidFill>
            </a:endParaRPr>
          </a:p>
        </p:txBody>
      </p:sp>
      <p:sp>
        <p:nvSpPr>
          <p:cNvPr id="3" name="Content Placeholder 2">
            <a:extLst>
              <a:ext uri="{FF2B5EF4-FFF2-40B4-BE49-F238E27FC236}">
                <a16:creationId xmlns:a16="http://schemas.microsoft.com/office/drawing/2014/main" id="{FF4B5139-AF14-44B6-A1AC-05B3A958EEAF}"/>
              </a:ext>
            </a:extLst>
          </p:cNvPr>
          <p:cNvSpPr>
            <a:spLocks noGrp="1"/>
          </p:cNvSpPr>
          <p:nvPr>
            <p:ph type="body" idx="1"/>
          </p:nvPr>
        </p:nvSpPr>
        <p:spPr>
          <a:xfrm>
            <a:off x="342027" y="1401580"/>
            <a:ext cx="8659566" cy="3447738"/>
          </a:xfrm>
        </p:spPr>
        <p:txBody>
          <a:bodyPr/>
          <a:lstStyle/>
          <a:p>
            <a:pPr marL="0" indent="0">
              <a:buNone/>
            </a:pPr>
            <a:r>
              <a:rPr lang="en-US" sz="1800" dirty="0">
                <a:solidFill>
                  <a:schemeClr val="bg1"/>
                </a:solidFill>
                <a:latin typeface="Arial Nova Cond Light" panose="020B0306020202020204" pitchFamily="34" charset="0"/>
              </a:rPr>
              <a:t>Feature models help developers to keep an overall understanding of the system, and also support scoping, planning, development, variant derivation, configuration, testing, and maintenance activities that sustain the system’s long-term success.</a:t>
            </a:r>
          </a:p>
          <a:p>
            <a:pPr marL="0" indent="0">
              <a:buNone/>
            </a:pPr>
            <a:endParaRPr lang="en-US" sz="1800" dirty="0">
              <a:solidFill>
                <a:schemeClr val="bg1"/>
              </a:solidFill>
              <a:latin typeface="Arial Nova Cond Light" panose="020B0306020202020204" pitchFamily="34" charset="0"/>
            </a:endParaRPr>
          </a:p>
          <a:p>
            <a:pPr marL="0" indent="0">
              <a:buNone/>
            </a:pPr>
            <a:r>
              <a:rPr lang="en-US" sz="1800" dirty="0">
                <a:solidFill>
                  <a:schemeClr val="bg1"/>
                </a:solidFill>
                <a:latin typeface="Arial Nova Cond Light" panose="020B0306020202020204" pitchFamily="34" charset="0"/>
              </a:rPr>
              <a:t>In this research* a set of 34 principles, covering eight different phases of feature modeling, these principles provide practical, context specific advice on how to perform feature modeling, describe what information sources to consider, and highlight common characteristics of feature models. </a:t>
            </a:r>
          </a:p>
          <a:p>
            <a:pPr marL="0" indent="0">
              <a:buNone/>
            </a:pPr>
            <a:endParaRPr lang="en-US" sz="1800" dirty="0">
              <a:solidFill>
                <a:schemeClr val="bg1"/>
              </a:solidFill>
              <a:latin typeface="Arial Nova Cond Light" panose="020B0306020202020204" pitchFamily="34" charset="0"/>
            </a:endParaRPr>
          </a:p>
          <a:p>
            <a:pPr marL="0" indent="0">
              <a:buNone/>
            </a:pPr>
            <a:r>
              <a:rPr lang="en-US" sz="1800" dirty="0">
                <a:solidFill>
                  <a:schemeClr val="bg1"/>
                </a:solidFill>
                <a:latin typeface="Arial Nova Cond Light" panose="020B0306020202020204" pitchFamily="34" charset="0"/>
              </a:rPr>
              <a:t>These principles should enhance feature-modeling tooling, synthesis, and analyses techniques</a:t>
            </a:r>
            <a:r>
              <a:rPr lang="en-US" sz="2000" dirty="0">
                <a:solidFill>
                  <a:schemeClr val="bg1"/>
                </a:solidFill>
                <a:latin typeface="Arial Nova Cond Light" panose="020B0306020202020204" pitchFamily="34" charset="0"/>
              </a:rPr>
              <a:t>. </a:t>
            </a:r>
          </a:p>
        </p:txBody>
      </p:sp>
      <p:sp>
        <p:nvSpPr>
          <p:cNvPr id="4" name="Rectangle 3">
            <a:extLst>
              <a:ext uri="{FF2B5EF4-FFF2-40B4-BE49-F238E27FC236}">
                <a16:creationId xmlns:a16="http://schemas.microsoft.com/office/drawing/2014/main" id="{7E3FECAE-644B-470B-922D-3D114DD1B81B}"/>
              </a:ext>
            </a:extLst>
          </p:cNvPr>
          <p:cNvSpPr/>
          <p:nvPr/>
        </p:nvSpPr>
        <p:spPr>
          <a:xfrm>
            <a:off x="265115" y="4644080"/>
            <a:ext cx="624678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rPr>
              <a:t>*http://www.cse.chalmers.se/~bergert/paper/2019-fse-fm_principles.pdf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rPr>
              <a:t>“Principles of Feature Modeling”  </a:t>
            </a:r>
            <a:r>
              <a:rPr kumimoji="0" lang="en-US" sz="1200" b="0" i="0" u="none" strike="noStrike" kern="0" cap="none" spc="0" normalizeH="0" baseline="0" noProof="0" dirty="0" err="1">
                <a:ln>
                  <a:noFill/>
                </a:ln>
                <a:solidFill>
                  <a:srgbClr val="000000"/>
                </a:solidFill>
                <a:effectLst/>
                <a:uLnTx/>
                <a:uFillTx/>
                <a:latin typeface="Arial Nova Cond Light" panose="020B0306020202020204" pitchFamily="34" charset="0"/>
                <a:cs typeface="Arial"/>
                <a:sym typeface="Arial"/>
              </a:rPr>
              <a:t>Damir</a:t>
            </a:r>
            <a:r>
              <a:rPr kumimoji="0" lang="en-US" sz="12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Nova Cond Light" panose="020B0306020202020204" pitchFamily="34" charset="0"/>
                <a:cs typeface="Arial"/>
                <a:sym typeface="Arial"/>
              </a:rPr>
              <a:t>Nešić</a:t>
            </a:r>
            <a:r>
              <a:rPr kumimoji="0" lang="en-US" sz="12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rPr>
              <a:t>,  Jacob </a:t>
            </a:r>
            <a:r>
              <a:rPr kumimoji="0" lang="en-US" sz="1200" b="0" i="0" u="none" strike="noStrike" kern="0" cap="none" spc="0" normalizeH="0" baseline="0" noProof="0" dirty="0" err="1">
                <a:ln>
                  <a:noFill/>
                </a:ln>
                <a:solidFill>
                  <a:srgbClr val="000000"/>
                </a:solidFill>
                <a:effectLst/>
                <a:uLnTx/>
                <a:uFillTx/>
                <a:latin typeface="Arial Nova Cond Light" panose="020B0306020202020204" pitchFamily="34" charset="0"/>
                <a:cs typeface="Arial"/>
                <a:sym typeface="Arial"/>
              </a:rPr>
              <a:t>Krüger</a:t>
            </a:r>
            <a:r>
              <a:rPr kumimoji="0" lang="en-US" sz="12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Nova Cond Light" panose="020B0306020202020204" pitchFamily="34" charset="0"/>
                <a:cs typeface="Arial"/>
                <a:sym typeface="Arial"/>
              </a:rPr>
              <a:t>Ştefan</a:t>
            </a:r>
            <a:r>
              <a:rPr kumimoji="0" lang="en-US" sz="12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Nova Cond Light" panose="020B0306020202020204" pitchFamily="34" charset="0"/>
                <a:cs typeface="Arial"/>
                <a:sym typeface="Arial"/>
              </a:rPr>
              <a:t>Stănciulescu</a:t>
            </a:r>
            <a:r>
              <a:rPr kumimoji="0" lang="en-US" sz="1200" b="0" i="0" u="none" strike="noStrike" kern="0" cap="none" spc="0" normalizeH="0" baseline="0" noProof="0" dirty="0">
                <a:ln>
                  <a:noFill/>
                </a:ln>
                <a:solidFill>
                  <a:srgbClr val="000000"/>
                </a:solidFill>
                <a:effectLst/>
                <a:uLnTx/>
                <a:uFillTx/>
                <a:latin typeface="Arial Nova Cond Light" panose="020B0306020202020204" pitchFamily="34" charset="0"/>
                <a:cs typeface="Arial"/>
                <a:sym typeface="Arial"/>
              </a:rPr>
              <a:t>, Thorsten Berger</a:t>
            </a:r>
          </a:p>
        </p:txBody>
      </p:sp>
    </p:spTree>
    <p:extLst>
      <p:ext uri="{BB962C8B-B14F-4D97-AF65-F5344CB8AC3E}">
        <p14:creationId xmlns:p14="http://schemas.microsoft.com/office/powerpoint/2010/main" val="1939176768"/>
      </p:ext>
    </p:extLst>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7405-566A-443A-B24B-ECD641BFCBA1}"/>
              </a:ext>
            </a:extLst>
          </p:cNvPr>
          <p:cNvSpPr>
            <a:spLocks noGrp="1"/>
          </p:cNvSpPr>
          <p:nvPr>
            <p:ph type="title"/>
          </p:nvPr>
        </p:nvSpPr>
        <p:spPr>
          <a:xfrm>
            <a:off x="342027" y="684055"/>
            <a:ext cx="7594223" cy="717525"/>
          </a:xfrm>
        </p:spPr>
        <p:txBody>
          <a:bodyPr/>
          <a:lstStyle/>
          <a:p>
            <a:pPr algn="l"/>
            <a:r>
              <a:rPr lang="en-US" sz="2400" dirty="0">
                <a:solidFill>
                  <a:schemeClr val="accent1">
                    <a:lumMod val="40000"/>
                    <a:lumOff val="60000"/>
                  </a:schemeClr>
                </a:solidFill>
                <a:latin typeface="Arial Black" panose="020B0A04020102020204" pitchFamily="34" charset="0"/>
              </a:rPr>
              <a:t>Feature-modeling principles</a:t>
            </a:r>
            <a:br>
              <a:rPr lang="en-US" sz="2400" dirty="0">
                <a:solidFill>
                  <a:schemeClr val="bg1"/>
                </a:solidFill>
                <a:latin typeface="Arial Black" panose="020B0A04020102020204" pitchFamily="34" charset="0"/>
              </a:rPr>
            </a:br>
            <a:r>
              <a:rPr lang="en-US" sz="2400" dirty="0">
                <a:solidFill>
                  <a:schemeClr val="bg1"/>
                </a:solidFill>
                <a:latin typeface="Arial Black" panose="020B0A04020102020204" pitchFamily="34" charset="0"/>
              </a:rPr>
              <a:t>2. Model Organization</a:t>
            </a:r>
            <a:endParaRPr lang="en-US" sz="2400" b="1"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FF4B5139-AF14-44B6-A1AC-05B3A958EEAF}"/>
              </a:ext>
            </a:extLst>
          </p:cNvPr>
          <p:cNvSpPr>
            <a:spLocks noGrp="1"/>
          </p:cNvSpPr>
          <p:nvPr>
            <p:ph type="body" idx="1"/>
          </p:nvPr>
        </p:nvSpPr>
        <p:spPr>
          <a:xfrm>
            <a:off x="342027" y="1528996"/>
            <a:ext cx="8659566" cy="3320321"/>
          </a:xfrm>
        </p:spPr>
        <p:txBody>
          <a:bodyPr/>
          <a:lstStyle/>
          <a:p>
            <a:pPr marL="0" indent="0">
              <a:buNone/>
            </a:pPr>
            <a:r>
              <a:rPr lang="en-US" sz="1800" b="1" dirty="0">
                <a:solidFill>
                  <a:schemeClr val="bg1"/>
                </a:solidFill>
                <a:latin typeface="Arial Nova Cond Light" panose="020B0306020202020204" pitchFamily="34" charset="0"/>
              </a:rPr>
              <a:t>MO1: The depth of the feature-model hierarchy should not exceed eight levels. </a:t>
            </a:r>
            <a:r>
              <a:rPr lang="en-US" sz="1800" dirty="0">
                <a:solidFill>
                  <a:schemeClr val="bg1"/>
                </a:solidFill>
                <a:latin typeface="Arial Nova Cond Light" panose="020B0306020202020204" pitchFamily="34" charset="0"/>
              </a:rPr>
              <a:t>While rarely made explicit in experience reports, survey papers and most of our interviewees report that the feature-model hierarchy is typically between three to six levels deep</a:t>
            </a:r>
          </a:p>
          <a:p>
            <a:pPr marL="0" indent="0">
              <a:buNone/>
            </a:pPr>
            <a:endParaRPr lang="en-US" sz="1800" b="1" dirty="0">
              <a:solidFill>
                <a:schemeClr val="bg1"/>
              </a:solidFill>
              <a:latin typeface="Arial Nova Cond Light" panose="020B0306020202020204" pitchFamily="34" charset="0"/>
            </a:endParaRPr>
          </a:p>
          <a:p>
            <a:pPr marL="0" indent="0">
              <a:buNone/>
            </a:pPr>
            <a:r>
              <a:rPr lang="en-US" sz="1800" b="1" dirty="0">
                <a:solidFill>
                  <a:schemeClr val="bg1"/>
                </a:solidFill>
                <a:latin typeface="Arial Nova Cond Light" panose="020B0306020202020204" pitchFamily="34" charset="0"/>
              </a:rPr>
              <a:t>MO2: Features at higher levels in the hierarchy should be more abstract. </a:t>
            </a:r>
            <a:r>
              <a:rPr lang="en-US" sz="1800" dirty="0">
                <a:solidFill>
                  <a:schemeClr val="bg1"/>
                </a:solidFill>
                <a:latin typeface="Arial Nova Cond Light" panose="020B0306020202020204" pitchFamily="34" charset="0"/>
              </a:rPr>
              <a:t>We found that the higher a feature is in the feature-model hierarchy, the more it is visible to the customers or it represents a more abstract domain-specific functionality.</a:t>
            </a:r>
          </a:p>
          <a:p>
            <a:pPr marL="0" indent="0">
              <a:buNone/>
            </a:pPr>
            <a:endParaRPr lang="en-US" sz="1800" b="1" dirty="0">
              <a:solidFill>
                <a:schemeClr val="bg1"/>
              </a:solidFill>
              <a:latin typeface="Arial Nova Cond Light" panose="020B0306020202020204" pitchFamily="34" charset="0"/>
            </a:endParaRPr>
          </a:p>
          <a:p>
            <a:pPr marL="0" indent="0">
              <a:buNone/>
            </a:pPr>
            <a:r>
              <a:rPr lang="en-US" sz="1800" b="1" dirty="0">
                <a:solidFill>
                  <a:schemeClr val="bg1"/>
                </a:solidFill>
                <a:latin typeface="Arial Nova Cond Light" panose="020B0306020202020204" pitchFamily="34" charset="0"/>
              </a:rPr>
              <a:t>MO3: Split large models </a:t>
            </a:r>
            <a:r>
              <a:rPr lang="en-US" sz="1800" dirty="0">
                <a:solidFill>
                  <a:schemeClr val="bg1"/>
                </a:solidFill>
                <a:latin typeface="Arial Nova Cond Light" panose="020B0306020202020204" pitchFamily="34" charset="0"/>
              </a:rPr>
              <a:t>Several sources state that large feature models with thousands of features should be decomposed into smaller ones.</a:t>
            </a:r>
            <a:endParaRPr lang="en-US" sz="1800" b="1" dirty="0">
              <a:solidFill>
                <a:schemeClr val="bg1"/>
              </a:solidFill>
              <a:latin typeface="Arial Nova Cond Light" panose="020B0306020202020204" pitchFamily="34" charset="0"/>
            </a:endParaRPr>
          </a:p>
        </p:txBody>
      </p:sp>
    </p:spTree>
    <p:extLst>
      <p:ext uri="{BB962C8B-B14F-4D97-AF65-F5344CB8AC3E}">
        <p14:creationId xmlns:p14="http://schemas.microsoft.com/office/powerpoint/2010/main" val="2367677736"/>
      </p:ext>
    </p:extLst>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7405-566A-443A-B24B-ECD641BFCBA1}"/>
              </a:ext>
            </a:extLst>
          </p:cNvPr>
          <p:cNvSpPr>
            <a:spLocks noGrp="1"/>
          </p:cNvSpPr>
          <p:nvPr>
            <p:ph type="title"/>
          </p:nvPr>
        </p:nvSpPr>
        <p:spPr>
          <a:xfrm>
            <a:off x="342027" y="684055"/>
            <a:ext cx="7594223" cy="717525"/>
          </a:xfrm>
        </p:spPr>
        <p:txBody>
          <a:bodyPr/>
          <a:lstStyle/>
          <a:p>
            <a:pPr algn="l"/>
            <a:r>
              <a:rPr lang="en-US" sz="2400" dirty="0">
                <a:solidFill>
                  <a:schemeClr val="accent1">
                    <a:lumMod val="40000"/>
                    <a:lumOff val="60000"/>
                  </a:schemeClr>
                </a:solidFill>
                <a:latin typeface="Arial Black" panose="020B0A04020102020204" pitchFamily="34" charset="0"/>
              </a:rPr>
              <a:t>Feature-modeling principles</a:t>
            </a:r>
            <a:br>
              <a:rPr lang="en-US" sz="2400" dirty="0">
                <a:solidFill>
                  <a:schemeClr val="bg1"/>
                </a:solidFill>
                <a:latin typeface="Arial Black" panose="020B0A04020102020204" pitchFamily="34" charset="0"/>
              </a:rPr>
            </a:br>
            <a:r>
              <a:rPr lang="en-US" sz="2400" dirty="0">
                <a:solidFill>
                  <a:schemeClr val="bg1"/>
                </a:solidFill>
                <a:latin typeface="Arial Black" panose="020B0A04020102020204" pitchFamily="34" charset="0"/>
              </a:rPr>
              <a:t>2. Model Organization</a:t>
            </a:r>
            <a:endParaRPr lang="en-US" sz="2400" b="1"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FF4B5139-AF14-44B6-A1AC-05B3A958EEAF}"/>
              </a:ext>
            </a:extLst>
          </p:cNvPr>
          <p:cNvSpPr>
            <a:spLocks noGrp="1"/>
          </p:cNvSpPr>
          <p:nvPr>
            <p:ph type="body" idx="1"/>
          </p:nvPr>
        </p:nvSpPr>
        <p:spPr>
          <a:xfrm>
            <a:off x="342027" y="1528996"/>
            <a:ext cx="8659566" cy="3320321"/>
          </a:xfrm>
        </p:spPr>
        <p:txBody>
          <a:bodyPr/>
          <a:lstStyle/>
          <a:p>
            <a:pPr marL="0" indent="0">
              <a:buNone/>
            </a:pPr>
            <a:r>
              <a:rPr lang="en-US" sz="1800" b="1" dirty="0">
                <a:solidFill>
                  <a:schemeClr val="bg1"/>
                </a:solidFill>
                <a:latin typeface="Arial Nova Cond Light" panose="020B0306020202020204" pitchFamily="34" charset="0"/>
              </a:rPr>
              <a:t>MO4: Avoid complex cross-tree constraints. </a:t>
            </a:r>
            <a:r>
              <a:rPr lang="en-US" sz="1800" dirty="0">
                <a:solidFill>
                  <a:schemeClr val="bg1"/>
                </a:solidFill>
                <a:latin typeface="Arial Nova Cond Light" panose="020B0306020202020204" pitchFamily="34" charset="0"/>
              </a:rPr>
              <a:t>Cross-tree constraints allow adding dependencies between subtree of a feature model. However, complex constraints, typically in the form of arbitrary Boolean formulas, hamper comprehension, maintenance, and evolution of model.</a:t>
            </a:r>
          </a:p>
          <a:p>
            <a:pPr marL="0" indent="0">
              <a:buNone/>
            </a:pPr>
            <a:endParaRPr lang="en-US" sz="1800" dirty="0">
              <a:solidFill>
                <a:schemeClr val="bg1"/>
              </a:solidFill>
              <a:latin typeface="Arial Nova Cond Light" panose="020B0306020202020204" pitchFamily="34" charset="0"/>
            </a:endParaRPr>
          </a:p>
          <a:p>
            <a:pPr marL="0" indent="0">
              <a:buNone/>
            </a:pPr>
            <a:r>
              <a:rPr lang="en-US" sz="1800" b="1" dirty="0">
                <a:solidFill>
                  <a:schemeClr val="bg1"/>
                </a:solidFill>
                <a:latin typeface="Arial Nova Cond Light" panose="020B0306020202020204" pitchFamily="34" charset="0"/>
              </a:rPr>
              <a:t>MO5: Maximize cohesion and minimize coupling with feature groups. </a:t>
            </a:r>
            <a:r>
              <a:rPr lang="en-US" sz="1800" dirty="0">
                <a:solidFill>
                  <a:schemeClr val="bg1"/>
                </a:solidFill>
                <a:latin typeface="Arial Nova Cond Light" panose="020B0306020202020204" pitchFamily="34" charset="0"/>
              </a:rPr>
              <a:t>A high cohesion within a group and low coupling to other groups (absence of cross-tree constraints) indicates that the features belong together, which will also promote higher reusability.</a:t>
            </a:r>
          </a:p>
          <a:p>
            <a:pPr marL="0" indent="0">
              <a:buNone/>
            </a:pPr>
            <a:endParaRPr lang="en-US" sz="1600" b="1" dirty="0">
              <a:solidFill>
                <a:schemeClr val="bg1"/>
              </a:solidFill>
              <a:latin typeface="Arial Nova Cond Light" panose="020B0306020202020204" pitchFamily="34" charset="0"/>
            </a:endParaRPr>
          </a:p>
          <a:p>
            <a:pPr marL="0" indent="0">
              <a:buNone/>
            </a:pPr>
            <a:endParaRPr lang="en-US" sz="1600" b="1" dirty="0">
              <a:solidFill>
                <a:schemeClr val="bg1"/>
              </a:solidFill>
              <a:latin typeface="Arial Nova Cond Light" panose="020B0306020202020204" pitchFamily="34" charset="0"/>
            </a:endParaRPr>
          </a:p>
        </p:txBody>
      </p:sp>
    </p:spTree>
    <p:extLst>
      <p:ext uri="{BB962C8B-B14F-4D97-AF65-F5344CB8AC3E}">
        <p14:creationId xmlns:p14="http://schemas.microsoft.com/office/powerpoint/2010/main" val="327626272"/>
      </p:ext>
    </p:extLst>
  </p:cSld>
  <p:clrMapOvr>
    <a:masterClrMapping/>
  </p:clrMapOvr>
  <p:transition spd="slow">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7405-566A-443A-B24B-ECD641BFCBA1}"/>
              </a:ext>
            </a:extLst>
          </p:cNvPr>
          <p:cNvSpPr>
            <a:spLocks noGrp="1"/>
          </p:cNvSpPr>
          <p:nvPr>
            <p:ph type="title"/>
          </p:nvPr>
        </p:nvSpPr>
        <p:spPr>
          <a:xfrm>
            <a:off x="342027" y="684055"/>
            <a:ext cx="7594223" cy="717525"/>
          </a:xfrm>
        </p:spPr>
        <p:txBody>
          <a:bodyPr/>
          <a:lstStyle/>
          <a:p>
            <a:pPr algn="l"/>
            <a:r>
              <a:rPr lang="en-US" sz="2400" dirty="0">
                <a:solidFill>
                  <a:schemeClr val="accent1">
                    <a:lumMod val="40000"/>
                    <a:lumOff val="60000"/>
                  </a:schemeClr>
                </a:solidFill>
                <a:latin typeface="Arial Black" panose="020B0A04020102020204" pitchFamily="34" charset="0"/>
              </a:rPr>
              <a:t>Feature-modeling principles</a:t>
            </a:r>
            <a:br>
              <a:rPr lang="en-US" sz="2400" dirty="0">
                <a:solidFill>
                  <a:schemeClr val="bg1"/>
                </a:solidFill>
                <a:latin typeface="Arial Black" panose="020B0A04020102020204" pitchFamily="34" charset="0"/>
              </a:rPr>
            </a:br>
            <a:r>
              <a:rPr lang="en-US" sz="2400" dirty="0">
                <a:solidFill>
                  <a:schemeClr val="bg1"/>
                </a:solidFill>
                <a:latin typeface="Arial Black" panose="020B0A04020102020204" pitchFamily="34" charset="0"/>
              </a:rPr>
              <a:t>3. Modeling </a:t>
            </a:r>
            <a:endParaRPr lang="en-US" sz="2400" b="1"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FF4B5139-AF14-44B6-A1AC-05B3A958EEAF}"/>
              </a:ext>
            </a:extLst>
          </p:cNvPr>
          <p:cNvSpPr>
            <a:spLocks noGrp="1"/>
          </p:cNvSpPr>
          <p:nvPr>
            <p:ph type="body" idx="1"/>
          </p:nvPr>
        </p:nvSpPr>
        <p:spPr>
          <a:xfrm>
            <a:off x="342027" y="1528996"/>
            <a:ext cx="8659566" cy="3320321"/>
          </a:xfrm>
        </p:spPr>
        <p:txBody>
          <a:bodyPr/>
          <a:lstStyle/>
          <a:p>
            <a:pPr marL="0" indent="0">
              <a:buNone/>
            </a:pPr>
            <a:r>
              <a:rPr lang="en-US" sz="1800" b="1" dirty="0">
                <a:solidFill>
                  <a:schemeClr val="bg1"/>
                </a:solidFill>
                <a:latin typeface="Arial Nova Cond Light" panose="020B0306020202020204" pitchFamily="34" charset="0"/>
              </a:rPr>
              <a:t>M1: Use workshops to extract domain knowledge. </a:t>
            </a:r>
            <a:r>
              <a:rPr lang="en-US" sz="1800" dirty="0">
                <a:solidFill>
                  <a:schemeClr val="bg1"/>
                </a:solidFill>
                <a:latin typeface="Arial Nova Cond Light" panose="020B0306020202020204" pitchFamily="34" charset="0"/>
              </a:rPr>
              <a:t>Workshops are used extensively to initiate feature modeling; they  are the most efficient way to start. </a:t>
            </a:r>
          </a:p>
          <a:p>
            <a:pPr marL="0" indent="0">
              <a:buNone/>
            </a:pPr>
            <a:endParaRPr lang="en-US" sz="1800" b="1" dirty="0">
              <a:solidFill>
                <a:schemeClr val="bg1"/>
              </a:solidFill>
              <a:latin typeface="Arial Nova Cond Light" panose="020B0306020202020204" pitchFamily="34" charset="0"/>
            </a:endParaRPr>
          </a:p>
          <a:p>
            <a:pPr marL="0" indent="0">
              <a:buNone/>
            </a:pPr>
            <a:r>
              <a:rPr lang="en-US" sz="1800" b="1" dirty="0">
                <a:solidFill>
                  <a:schemeClr val="bg1"/>
                </a:solidFill>
                <a:latin typeface="Arial Nova Cond Light" panose="020B0306020202020204" pitchFamily="34" charset="0"/>
              </a:rPr>
              <a:t>M2: Focus first on identifying features that distinguish variants. </a:t>
            </a:r>
            <a:r>
              <a:rPr lang="en-US" sz="1800" dirty="0">
                <a:solidFill>
                  <a:schemeClr val="bg1"/>
                </a:solidFill>
                <a:latin typeface="Arial Nova Cond Light" panose="020B0306020202020204" pitchFamily="34" charset="0"/>
              </a:rPr>
              <a:t>it is easier for most stakeholders to describe the features that distinguish variants from each other rather than focusing on the commonalities</a:t>
            </a:r>
          </a:p>
          <a:p>
            <a:pPr marL="0" indent="0">
              <a:buNone/>
            </a:pPr>
            <a:endParaRPr lang="en-US" sz="1800" b="1" dirty="0">
              <a:solidFill>
                <a:schemeClr val="bg1"/>
              </a:solidFill>
              <a:latin typeface="Arial Nova Cond Light" panose="020B0306020202020204" pitchFamily="34" charset="0"/>
            </a:endParaRPr>
          </a:p>
          <a:p>
            <a:pPr marL="0" indent="0">
              <a:buNone/>
            </a:pPr>
            <a:r>
              <a:rPr lang="en-US" sz="1800" b="1" dirty="0">
                <a:solidFill>
                  <a:schemeClr val="bg1"/>
                </a:solidFill>
                <a:latin typeface="Arial Nova Cond Light" panose="020B0306020202020204" pitchFamily="34" charset="0"/>
              </a:rPr>
              <a:t>M3: Apply bottom-up modeling to identify differences between artifacts. </a:t>
            </a:r>
            <a:r>
              <a:rPr lang="en-US" sz="1800" dirty="0">
                <a:solidFill>
                  <a:schemeClr val="bg1"/>
                </a:solidFill>
                <a:latin typeface="Arial Nova Cond Light" panose="020B0306020202020204" pitchFamily="34" charset="0"/>
              </a:rPr>
              <a:t>Different artifacts can be analyzed to identify the differences between existing variants. Source code files are typically the first artifacts to be analyzed, and the analysis can be done automatically by different tools.</a:t>
            </a:r>
            <a:endParaRPr lang="en-US" sz="1800" b="1" dirty="0">
              <a:solidFill>
                <a:schemeClr val="bg1"/>
              </a:solidFill>
              <a:latin typeface="Arial Nova Cond Light" panose="020B0306020202020204" pitchFamily="34" charset="0"/>
            </a:endParaRPr>
          </a:p>
        </p:txBody>
      </p:sp>
    </p:spTree>
    <p:extLst>
      <p:ext uri="{BB962C8B-B14F-4D97-AF65-F5344CB8AC3E}">
        <p14:creationId xmlns:p14="http://schemas.microsoft.com/office/powerpoint/2010/main" val="2785313426"/>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3</a:t>
            </a:fld>
            <a:endParaRPr/>
          </a:p>
        </p:txBody>
      </p:sp>
      <p:sp>
        <p:nvSpPr>
          <p:cNvPr id="164" name="Google Shape;164;p27"/>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Individual Assignment - Jan 13</a:t>
            </a:r>
            <a:endParaRPr/>
          </a:p>
        </p:txBody>
      </p:sp>
      <p:sp>
        <p:nvSpPr>
          <p:cNvPr id="165" name="Google Shape;165;p27"/>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Take home exam.</a:t>
            </a:r>
            <a:endParaRPr/>
          </a:p>
          <a:p>
            <a:pPr marL="457200" lvl="0" indent="-393700" algn="l" rtl="0">
              <a:spcBef>
                <a:spcPts val="1000"/>
              </a:spcBef>
              <a:spcAft>
                <a:spcPts val="0"/>
              </a:spcAft>
              <a:buSzPts val="2600"/>
              <a:buChar char="•"/>
            </a:pPr>
            <a:r>
              <a:rPr lang="sv-SE"/>
              <a:t>Mix of multiple choice, essay, open-ended questions.</a:t>
            </a:r>
            <a:endParaRPr/>
          </a:p>
          <a:p>
            <a:pPr marL="457200" lvl="0" indent="-393700" algn="l" rtl="0">
              <a:spcBef>
                <a:spcPts val="1000"/>
              </a:spcBef>
              <a:spcAft>
                <a:spcPts val="0"/>
              </a:spcAft>
              <a:buSzPts val="2600"/>
              <a:buChar char="•"/>
            </a:pPr>
            <a:r>
              <a:rPr lang="sv-SE"/>
              <a:t>Will be made available on Canvas at 9:00 on January 13th and due at 19:00. </a:t>
            </a:r>
            <a:endParaRPr/>
          </a:p>
          <a:p>
            <a:pPr marL="457200" lvl="0" indent="-393700" algn="l" rtl="0">
              <a:spcBef>
                <a:spcPts val="1000"/>
              </a:spcBef>
              <a:spcAft>
                <a:spcPts val="0"/>
              </a:spcAft>
              <a:buSzPts val="2600"/>
              <a:buChar char="•"/>
            </a:pPr>
            <a:r>
              <a:rPr lang="sv-SE"/>
              <a:t>Based on topics covered in lectures, more theory-based than group assignments.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7405-566A-443A-B24B-ECD641BFCBA1}"/>
              </a:ext>
            </a:extLst>
          </p:cNvPr>
          <p:cNvSpPr>
            <a:spLocks noGrp="1"/>
          </p:cNvSpPr>
          <p:nvPr>
            <p:ph type="title"/>
          </p:nvPr>
        </p:nvSpPr>
        <p:spPr>
          <a:xfrm>
            <a:off x="342027" y="684055"/>
            <a:ext cx="7594223" cy="717525"/>
          </a:xfrm>
        </p:spPr>
        <p:txBody>
          <a:bodyPr/>
          <a:lstStyle/>
          <a:p>
            <a:pPr algn="l"/>
            <a:r>
              <a:rPr lang="en-US" sz="2400" dirty="0">
                <a:solidFill>
                  <a:schemeClr val="accent1">
                    <a:lumMod val="40000"/>
                    <a:lumOff val="60000"/>
                  </a:schemeClr>
                </a:solidFill>
                <a:latin typeface="Arial Black" panose="020B0A04020102020204" pitchFamily="34" charset="0"/>
              </a:rPr>
              <a:t>Feature-modeling principles</a:t>
            </a:r>
            <a:br>
              <a:rPr lang="en-US" sz="2400" dirty="0">
                <a:solidFill>
                  <a:schemeClr val="bg1"/>
                </a:solidFill>
                <a:latin typeface="Arial Black" panose="020B0A04020102020204" pitchFamily="34" charset="0"/>
              </a:rPr>
            </a:br>
            <a:r>
              <a:rPr lang="en-US" sz="2400" dirty="0">
                <a:solidFill>
                  <a:schemeClr val="bg1"/>
                </a:solidFill>
                <a:latin typeface="Arial Black" panose="020B0A04020102020204" pitchFamily="34" charset="0"/>
              </a:rPr>
              <a:t>3. Modeling </a:t>
            </a:r>
            <a:endParaRPr lang="en-US" sz="2400" b="1"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FF4B5139-AF14-44B6-A1AC-05B3A958EEAF}"/>
              </a:ext>
            </a:extLst>
          </p:cNvPr>
          <p:cNvSpPr>
            <a:spLocks noGrp="1"/>
          </p:cNvSpPr>
          <p:nvPr>
            <p:ph type="body" idx="1"/>
          </p:nvPr>
        </p:nvSpPr>
        <p:spPr>
          <a:xfrm>
            <a:off x="342027" y="1528996"/>
            <a:ext cx="8659566" cy="3320321"/>
          </a:xfrm>
        </p:spPr>
        <p:txBody>
          <a:bodyPr/>
          <a:lstStyle/>
          <a:p>
            <a:pPr marL="0" indent="0">
              <a:buNone/>
            </a:pPr>
            <a:r>
              <a:rPr lang="en-US" sz="1800" b="1" dirty="0">
                <a:solidFill>
                  <a:schemeClr val="bg1"/>
                </a:solidFill>
                <a:latin typeface="Arial Nova Cond Light" panose="020B0306020202020204" pitchFamily="34" charset="0"/>
              </a:rPr>
              <a:t>M4: Apply top-down modeling to identify differences in the domain. </a:t>
            </a:r>
            <a:r>
              <a:rPr lang="en-US" sz="1800" dirty="0">
                <a:solidFill>
                  <a:schemeClr val="bg1"/>
                </a:solidFill>
                <a:latin typeface="Arial Nova Cond Light" panose="020B0306020202020204" pitchFamily="34" charset="0"/>
              </a:rPr>
              <a:t>For a top-down analysis, “Top-down is successful with domain experts, more abstract features.” The features that emerge from the top down analysis typically represent commonalities or abstract features that help with feature model structuring</a:t>
            </a:r>
          </a:p>
          <a:p>
            <a:pPr marL="0" indent="0">
              <a:buNone/>
            </a:pPr>
            <a:endParaRPr lang="en-US" sz="1800" dirty="0">
              <a:solidFill>
                <a:schemeClr val="bg1"/>
              </a:solidFill>
              <a:latin typeface="Arial Nova Cond Light" panose="020B0306020202020204" pitchFamily="34" charset="0"/>
            </a:endParaRPr>
          </a:p>
          <a:p>
            <a:pPr marL="0" indent="0">
              <a:buNone/>
            </a:pPr>
            <a:r>
              <a:rPr lang="en-US" sz="1800" b="1" dirty="0">
                <a:solidFill>
                  <a:schemeClr val="bg1"/>
                </a:solidFill>
                <a:latin typeface="Arial Nova Cond Light" panose="020B0306020202020204" pitchFamily="34" charset="0"/>
              </a:rPr>
              <a:t>M5: Use a combination of bottom-up and top-down modeling. </a:t>
            </a:r>
            <a:r>
              <a:rPr lang="en-US" sz="1800" dirty="0">
                <a:solidFill>
                  <a:schemeClr val="bg1"/>
                </a:solidFill>
                <a:latin typeface="Arial Nova Cond Light" panose="020B0306020202020204" pitchFamily="34" charset="0"/>
              </a:rPr>
              <a:t>Due to the different results that can emerge from bottom-up and top-down analyses (M2), it is highly recommended to combine both strategies.</a:t>
            </a:r>
          </a:p>
          <a:p>
            <a:pPr marL="0" indent="0">
              <a:buNone/>
            </a:pPr>
            <a:endParaRPr lang="en-US" sz="1800" b="1" dirty="0">
              <a:solidFill>
                <a:schemeClr val="bg1"/>
              </a:solidFill>
              <a:latin typeface="Arial Nova Cond Light" panose="020B0306020202020204" pitchFamily="34" charset="0"/>
            </a:endParaRPr>
          </a:p>
          <a:p>
            <a:pPr marL="0" indent="0">
              <a:buNone/>
            </a:pPr>
            <a:r>
              <a:rPr lang="en-US" sz="1800" b="1" dirty="0">
                <a:solidFill>
                  <a:schemeClr val="bg1"/>
                </a:solidFill>
                <a:latin typeface="Arial Nova Cond Light" panose="020B0306020202020204" pitchFamily="34" charset="0"/>
              </a:rPr>
              <a:t>M6: A feature typically represents a distinctive, functional abstraction. </a:t>
            </a:r>
            <a:r>
              <a:rPr lang="en-US" sz="1800" dirty="0">
                <a:solidFill>
                  <a:schemeClr val="bg1"/>
                </a:solidFill>
                <a:latin typeface="Arial Nova Cond Light" panose="020B0306020202020204" pitchFamily="34" charset="0"/>
              </a:rPr>
              <a:t>While some works use feature models to represent non-functional properties (e.g., performance requirements or physical properties, such as color, majority emphasize that features should represent functional abstractions .</a:t>
            </a:r>
            <a:endParaRPr lang="en-US" sz="1800" b="1" dirty="0">
              <a:solidFill>
                <a:schemeClr val="bg1"/>
              </a:solidFill>
              <a:latin typeface="Arial Nova Cond Light" panose="020B0306020202020204" pitchFamily="34" charset="0"/>
            </a:endParaRPr>
          </a:p>
        </p:txBody>
      </p:sp>
    </p:spTree>
    <p:extLst>
      <p:ext uri="{BB962C8B-B14F-4D97-AF65-F5344CB8AC3E}">
        <p14:creationId xmlns:p14="http://schemas.microsoft.com/office/powerpoint/2010/main" val="1274451932"/>
      </p:ext>
    </p:extLst>
  </p:cSld>
  <p:clrMapOvr>
    <a:masterClrMapping/>
  </p:clrMapOvr>
  <p:transition spd="slow">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31</a:t>
            </a:fld>
            <a:endParaRPr/>
          </a:p>
        </p:txBody>
      </p:sp>
      <p:sp>
        <p:nvSpPr>
          <p:cNvPr id="303" name="Google Shape;303;p43"/>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sv-SE"/>
              <a:t>Model and Code Analysis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32</a:t>
            </a:fld>
            <a:endParaRPr/>
          </a:p>
        </p:txBody>
      </p:sp>
      <p:sp>
        <p:nvSpPr>
          <p:cNvPr id="310" name="Google Shape;310;p44"/>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Propositional Logic</a:t>
            </a:r>
            <a:endParaRPr/>
          </a:p>
        </p:txBody>
      </p:sp>
      <p:sp>
        <p:nvSpPr>
          <p:cNvPr id="311" name="Google Shape;311;p44"/>
          <p:cNvSpPr txBox="1">
            <a:spLocks noGrp="1"/>
          </p:cNvSpPr>
          <p:nvPr>
            <p:ph type="body" idx="1"/>
          </p:nvPr>
        </p:nvSpPr>
        <p:spPr>
          <a:xfrm>
            <a:off x="468897" y="1282400"/>
            <a:ext cx="55554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b="1"/>
              <a:t>Mandatory:</a:t>
            </a:r>
            <a:r>
              <a:rPr lang="sv-SE"/>
              <a:t> If parent is selected, the child must be.</a:t>
            </a:r>
            <a:endParaRPr/>
          </a:p>
          <a:p>
            <a:pPr marL="914400" lvl="1" indent="-368300" algn="l" rtl="0">
              <a:spcBef>
                <a:spcPts val="500"/>
              </a:spcBef>
              <a:spcAft>
                <a:spcPts val="0"/>
              </a:spcAft>
              <a:buSzPts val="2200"/>
              <a:buFont typeface="Consolas"/>
              <a:buChar char="•"/>
            </a:pPr>
            <a:r>
              <a:rPr lang="sv-SE">
                <a:latin typeface="Consolas"/>
                <a:ea typeface="Consolas"/>
                <a:cs typeface="Consolas"/>
                <a:sym typeface="Consolas"/>
              </a:rPr>
              <a:t>mandatory(p, f) ≡ f ⇔ p</a:t>
            </a:r>
            <a:endParaRPr>
              <a:latin typeface="Consolas"/>
              <a:ea typeface="Consolas"/>
              <a:cs typeface="Consolas"/>
              <a:sym typeface="Consolas"/>
            </a:endParaRPr>
          </a:p>
          <a:p>
            <a:pPr marL="457200" lvl="0" indent="-393700" algn="l" rtl="0">
              <a:spcBef>
                <a:spcPts val="1000"/>
              </a:spcBef>
              <a:spcAft>
                <a:spcPts val="0"/>
              </a:spcAft>
              <a:buSzPts val="2600"/>
              <a:buChar char="•"/>
            </a:pPr>
            <a:r>
              <a:rPr lang="sv-SE" b="1"/>
              <a:t>Optional:</a:t>
            </a:r>
            <a:r>
              <a:rPr lang="sv-SE"/>
              <a:t> Child may only be chosen if the parent is.</a:t>
            </a:r>
            <a:endParaRPr/>
          </a:p>
          <a:p>
            <a:pPr marL="914400" lvl="1" indent="-368300" algn="l" rtl="0">
              <a:spcBef>
                <a:spcPts val="500"/>
              </a:spcBef>
              <a:spcAft>
                <a:spcPts val="0"/>
              </a:spcAft>
              <a:buSzPts val="2200"/>
              <a:buChar char="•"/>
            </a:pPr>
            <a:r>
              <a:rPr lang="sv-SE">
                <a:latin typeface="Consolas"/>
                <a:ea typeface="Consolas"/>
                <a:cs typeface="Consolas"/>
                <a:sym typeface="Consolas"/>
              </a:rPr>
              <a:t>optional(p, f) ≡ f ⇒ p</a:t>
            </a:r>
            <a:endParaRPr/>
          </a:p>
        </p:txBody>
      </p:sp>
      <p:pic>
        <p:nvPicPr>
          <p:cNvPr id="312" name="Google Shape;312;p44"/>
          <p:cNvPicPr preferRelativeResize="0"/>
          <p:nvPr/>
        </p:nvPicPr>
        <p:blipFill>
          <a:blip r:embed="rId3">
            <a:alphaModFix/>
          </a:blip>
          <a:stretch>
            <a:fillRect/>
          </a:stretch>
        </p:blipFill>
        <p:spPr>
          <a:xfrm>
            <a:off x="6089825" y="2114238"/>
            <a:ext cx="2571750" cy="2162175"/>
          </a:xfrm>
          <a:prstGeom prst="rect">
            <a:avLst/>
          </a:prstGeom>
          <a:noFill/>
          <a:ln>
            <a:noFill/>
          </a:ln>
        </p:spPr>
      </p:pic>
      <p:sp>
        <p:nvSpPr>
          <p:cNvPr id="313" name="Google Shape;313;p44"/>
          <p:cNvSpPr/>
          <p:nvPr/>
        </p:nvSpPr>
        <p:spPr>
          <a:xfrm>
            <a:off x="6024300" y="1465050"/>
            <a:ext cx="1060800" cy="53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Mandatory Feature</a:t>
            </a:r>
            <a:endParaRPr/>
          </a:p>
        </p:txBody>
      </p:sp>
      <p:sp>
        <p:nvSpPr>
          <p:cNvPr id="314" name="Google Shape;314;p44"/>
          <p:cNvSpPr/>
          <p:nvPr/>
        </p:nvSpPr>
        <p:spPr>
          <a:xfrm>
            <a:off x="7452325" y="1465050"/>
            <a:ext cx="1060800" cy="53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a:t>Optional Feature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5"/>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33</a:t>
            </a:fld>
            <a:endParaRPr/>
          </a:p>
        </p:txBody>
      </p:sp>
      <p:sp>
        <p:nvSpPr>
          <p:cNvPr id="321" name="Google Shape;321;p45"/>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Propositional Logic</a:t>
            </a:r>
            <a:endParaRPr/>
          </a:p>
        </p:txBody>
      </p:sp>
      <p:sp>
        <p:nvSpPr>
          <p:cNvPr id="322" name="Google Shape;322;p45"/>
          <p:cNvSpPr txBox="1">
            <a:spLocks noGrp="1"/>
          </p:cNvSpPr>
          <p:nvPr>
            <p:ph type="body" idx="1"/>
          </p:nvPr>
        </p:nvSpPr>
        <p:spPr>
          <a:xfrm>
            <a:off x="468898" y="1282400"/>
            <a:ext cx="62880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b="1"/>
              <a:t>Alternative: </a:t>
            </a:r>
            <a:r>
              <a:rPr lang="sv-SE"/>
              <a:t>Choose </a:t>
            </a:r>
            <a:r>
              <a:rPr lang="sv-SE" b="1"/>
              <a:t>exactly</a:t>
            </a:r>
            <a:r>
              <a:rPr lang="sv-SE"/>
              <a:t> one </a:t>
            </a:r>
            <a:endParaRPr/>
          </a:p>
          <a:p>
            <a:pPr marL="914400" lvl="1" indent="-368300" algn="l" rtl="0">
              <a:spcBef>
                <a:spcPts val="500"/>
              </a:spcBef>
              <a:spcAft>
                <a:spcPts val="0"/>
              </a:spcAft>
              <a:buSzPts val="2200"/>
              <a:buChar char="•"/>
            </a:pPr>
            <a:r>
              <a:rPr lang="sv-SE">
                <a:latin typeface="Consolas"/>
                <a:ea typeface="Consolas"/>
                <a:cs typeface="Consolas"/>
                <a:sym typeface="Consolas"/>
              </a:rPr>
              <a:t>alternative(p, {f</a:t>
            </a:r>
            <a:r>
              <a:rPr lang="sv-SE" baseline="-25000">
                <a:latin typeface="Consolas"/>
                <a:ea typeface="Consolas"/>
                <a:cs typeface="Consolas"/>
                <a:sym typeface="Consolas"/>
              </a:rPr>
              <a:t>1</a:t>
            </a:r>
            <a:r>
              <a:rPr lang="sv-SE">
                <a:latin typeface="Consolas"/>
                <a:ea typeface="Consolas"/>
                <a:cs typeface="Consolas"/>
                <a:sym typeface="Consolas"/>
              </a:rPr>
              <a:t>,...,f</a:t>
            </a:r>
            <a:r>
              <a:rPr lang="sv-SE" baseline="-25000">
                <a:latin typeface="Consolas"/>
                <a:ea typeface="Consolas"/>
                <a:cs typeface="Consolas"/>
                <a:sym typeface="Consolas"/>
              </a:rPr>
              <a:t>n</a:t>
            </a:r>
            <a:r>
              <a:rPr lang="sv-SE">
                <a:latin typeface="Consolas"/>
                <a:ea typeface="Consolas"/>
                <a:cs typeface="Consolas"/>
                <a:sym typeface="Consolas"/>
              </a:rPr>
              <a:t>}) ≡ </a:t>
            </a:r>
            <a:br>
              <a:rPr lang="sv-SE">
                <a:latin typeface="Consolas"/>
                <a:ea typeface="Consolas"/>
                <a:cs typeface="Consolas"/>
                <a:sym typeface="Consolas"/>
              </a:rPr>
            </a:br>
            <a:r>
              <a:rPr lang="sv-SE">
                <a:latin typeface="Consolas"/>
                <a:ea typeface="Consolas"/>
                <a:cs typeface="Consolas"/>
                <a:sym typeface="Consolas"/>
              </a:rPr>
              <a:t>((f</a:t>
            </a:r>
            <a:r>
              <a:rPr lang="sv-SE" baseline="-25000">
                <a:latin typeface="Consolas"/>
                <a:ea typeface="Consolas"/>
                <a:cs typeface="Consolas"/>
                <a:sym typeface="Consolas"/>
              </a:rPr>
              <a:t>1</a:t>
            </a:r>
            <a:r>
              <a:rPr lang="sv-SE">
                <a:latin typeface="Consolas"/>
                <a:ea typeface="Consolas"/>
                <a:cs typeface="Consolas"/>
                <a:sym typeface="Consolas"/>
              </a:rPr>
              <a:t> ∨ … ∨ f</a:t>
            </a:r>
            <a:r>
              <a:rPr lang="sv-SE" baseline="-25000">
                <a:latin typeface="Consolas"/>
                <a:ea typeface="Consolas"/>
                <a:cs typeface="Consolas"/>
                <a:sym typeface="Consolas"/>
              </a:rPr>
              <a:t>n</a:t>
            </a:r>
            <a:r>
              <a:rPr lang="sv-SE">
                <a:latin typeface="Consolas"/>
                <a:ea typeface="Consolas"/>
                <a:cs typeface="Consolas"/>
                <a:sym typeface="Consolas"/>
              </a:rPr>
              <a:t>) ⇔ p) </a:t>
            </a:r>
            <a:br>
              <a:rPr lang="sv-SE">
                <a:latin typeface="Consolas"/>
                <a:ea typeface="Consolas"/>
                <a:cs typeface="Consolas"/>
                <a:sym typeface="Consolas"/>
              </a:rPr>
            </a:br>
            <a:r>
              <a:rPr lang="sv-SE">
                <a:latin typeface="Consolas"/>
                <a:ea typeface="Consolas"/>
                <a:cs typeface="Consolas"/>
                <a:sym typeface="Consolas"/>
              </a:rPr>
              <a:t>∧</a:t>
            </a:r>
            <a:r>
              <a:rPr lang="sv-SE" baseline="-25000">
                <a:latin typeface="Consolas"/>
                <a:ea typeface="Consolas"/>
                <a:cs typeface="Consolas"/>
                <a:sym typeface="Consolas"/>
              </a:rPr>
              <a:t>(fi,fj)</a:t>
            </a:r>
            <a:r>
              <a:rPr lang="sv-SE">
                <a:latin typeface="Consolas"/>
                <a:ea typeface="Consolas"/>
                <a:cs typeface="Consolas"/>
                <a:sym typeface="Consolas"/>
              </a:rPr>
              <a:t> ￢(f</a:t>
            </a:r>
            <a:r>
              <a:rPr lang="sv-SE" baseline="-25000">
                <a:latin typeface="Consolas"/>
                <a:ea typeface="Consolas"/>
                <a:cs typeface="Consolas"/>
                <a:sym typeface="Consolas"/>
              </a:rPr>
              <a:t>i</a:t>
            </a:r>
            <a:r>
              <a:rPr lang="sv-SE">
                <a:latin typeface="Consolas"/>
                <a:ea typeface="Consolas"/>
                <a:cs typeface="Consolas"/>
                <a:sym typeface="Consolas"/>
              </a:rPr>
              <a:t> ∧ f</a:t>
            </a:r>
            <a:r>
              <a:rPr lang="sv-SE" baseline="-25000">
                <a:latin typeface="Consolas"/>
                <a:ea typeface="Consolas"/>
                <a:cs typeface="Consolas"/>
                <a:sym typeface="Consolas"/>
              </a:rPr>
              <a:t>j</a:t>
            </a:r>
            <a:r>
              <a:rPr lang="sv-SE">
                <a:latin typeface="Consolas"/>
                <a:ea typeface="Consolas"/>
                <a:cs typeface="Consolas"/>
                <a:sym typeface="Consolas"/>
              </a:rPr>
              <a:t>)</a:t>
            </a:r>
            <a:endParaRPr>
              <a:latin typeface="Consolas"/>
              <a:ea typeface="Consolas"/>
              <a:cs typeface="Consolas"/>
              <a:sym typeface="Consolas"/>
            </a:endParaRPr>
          </a:p>
          <a:p>
            <a:pPr marL="457200" lvl="0" indent="-393700" algn="l" rtl="0">
              <a:spcBef>
                <a:spcPts val="1000"/>
              </a:spcBef>
              <a:spcAft>
                <a:spcPts val="0"/>
              </a:spcAft>
              <a:buSzPts val="2600"/>
              <a:buChar char="•"/>
            </a:pPr>
            <a:r>
              <a:rPr lang="sv-SE" b="1"/>
              <a:t>Or:</a:t>
            </a:r>
            <a:r>
              <a:rPr lang="sv-SE"/>
              <a:t> Choose </a:t>
            </a:r>
            <a:r>
              <a:rPr lang="sv-SE" b="1"/>
              <a:t>at least</a:t>
            </a:r>
            <a:r>
              <a:rPr lang="sv-SE"/>
              <a:t> one</a:t>
            </a:r>
            <a:endParaRPr/>
          </a:p>
          <a:p>
            <a:pPr marL="914400" lvl="1" indent="-368300" algn="l" rtl="0">
              <a:spcBef>
                <a:spcPts val="500"/>
              </a:spcBef>
              <a:spcAft>
                <a:spcPts val="0"/>
              </a:spcAft>
              <a:buSzPts val="2200"/>
              <a:buChar char="•"/>
            </a:pPr>
            <a:r>
              <a:rPr lang="sv-SE">
                <a:latin typeface="Consolas"/>
                <a:ea typeface="Consolas"/>
                <a:cs typeface="Consolas"/>
                <a:sym typeface="Consolas"/>
              </a:rPr>
              <a:t>or(p, {f</a:t>
            </a:r>
            <a:r>
              <a:rPr lang="sv-SE" baseline="-25000">
                <a:latin typeface="Consolas"/>
                <a:ea typeface="Consolas"/>
                <a:cs typeface="Consolas"/>
                <a:sym typeface="Consolas"/>
              </a:rPr>
              <a:t>1</a:t>
            </a:r>
            <a:r>
              <a:rPr lang="sv-SE">
                <a:latin typeface="Consolas"/>
                <a:ea typeface="Consolas"/>
                <a:cs typeface="Consolas"/>
                <a:sym typeface="Consolas"/>
              </a:rPr>
              <a:t>,...,f</a:t>
            </a:r>
            <a:r>
              <a:rPr lang="sv-SE" baseline="-25000">
                <a:latin typeface="Consolas"/>
                <a:ea typeface="Consolas"/>
                <a:cs typeface="Consolas"/>
                <a:sym typeface="Consolas"/>
              </a:rPr>
              <a:t>n</a:t>
            </a:r>
            <a:r>
              <a:rPr lang="sv-SE">
                <a:latin typeface="Consolas"/>
                <a:ea typeface="Consolas"/>
                <a:cs typeface="Consolas"/>
                <a:sym typeface="Consolas"/>
              </a:rPr>
              <a:t>}) ≡ </a:t>
            </a:r>
            <a:br>
              <a:rPr lang="sv-SE">
                <a:latin typeface="Consolas"/>
                <a:ea typeface="Consolas"/>
                <a:cs typeface="Consolas"/>
                <a:sym typeface="Consolas"/>
              </a:rPr>
            </a:br>
            <a:r>
              <a:rPr lang="sv-SE">
                <a:latin typeface="Consolas"/>
                <a:ea typeface="Consolas"/>
                <a:cs typeface="Consolas"/>
                <a:sym typeface="Consolas"/>
              </a:rPr>
              <a:t>((f</a:t>
            </a:r>
            <a:r>
              <a:rPr lang="sv-SE" baseline="-25000">
                <a:latin typeface="Consolas"/>
                <a:ea typeface="Consolas"/>
                <a:cs typeface="Consolas"/>
                <a:sym typeface="Consolas"/>
              </a:rPr>
              <a:t>1</a:t>
            </a:r>
            <a:r>
              <a:rPr lang="sv-SE">
                <a:latin typeface="Consolas"/>
                <a:ea typeface="Consolas"/>
                <a:cs typeface="Consolas"/>
                <a:sym typeface="Consolas"/>
              </a:rPr>
              <a:t> ∨ … ∨ f</a:t>
            </a:r>
            <a:r>
              <a:rPr lang="sv-SE" baseline="-25000">
                <a:latin typeface="Consolas"/>
                <a:ea typeface="Consolas"/>
                <a:cs typeface="Consolas"/>
                <a:sym typeface="Consolas"/>
              </a:rPr>
              <a:t>n</a:t>
            </a:r>
            <a:r>
              <a:rPr lang="sv-SE">
                <a:latin typeface="Consolas"/>
                <a:ea typeface="Consolas"/>
                <a:cs typeface="Consolas"/>
                <a:sym typeface="Consolas"/>
              </a:rPr>
              <a:t>) ⇔ p)</a:t>
            </a:r>
            <a:endParaRPr/>
          </a:p>
        </p:txBody>
      </p:sp>
      <p:pic>
        <p:nvPicPr>
          <p:cNvPr id="323" name="Google Shape;323;p45"/>
          <p:cNvPicPr preferRelativeResize="0"/>
          <p:nvPr/>
        </p:nvPicPr>
        <p:blipFill>
          <a:blip r:embed="rId3">
            <a:alphaModFix/>
          </a:blip>
          <a:stretch>
            <a:fillRect/>
          </a:stretch>
        </p:blipFill>
        <p:spPr>
          <a:xfrm>
            <a:off x="6232624" y="1282399"/>
            <a:ext cx="2655340" cy="3480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34</a:t>
            </a:fld>
            <a:endParaRPr/>
          </a:p>
        </p:txBody>
      </p:sp>
      <p:sp>
        <p:nvSpPr>
          <p:cNvPr id="330" name="Google Shape;330;p46"/>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Propositional Logic</a:t>
            </a:r>
            <a:endParaRPr/>
          </a:p>
        </p:txBody>
      </p:sp>
      <p:sp>
        <p:nvSpPr>
          <p:cNvPr id="331" name="Google Shape;331;p46"/>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b="1"/>
              <a:t>Cross-tree Constraints</a:t>
            </a:r>
            <a:r>
              <a:rPr lang="sv-SE"/>
              <a:t> are predicates imposing constraints between features.</a:t>
            </a:r>
            <a:endParaRPr/>
          </a:p>
          <a:p>
            <a:pPr marL="914400" lvl="1" indent="-368300" algn="l" rtl="0">
              <a:spcBef>
                <a:spcPts val="500"/>
              </a:spcBef>
              <a:spcAft>
                <a:spcPts val="0"/>
              </a:spcAft>
              <a:buSzPts val="2200"/>
              <a:buFont typeface="Consolas"/>
              <a:buChar char="•"/>
            </a:pPr>
            <a:r>
              <a:rPr lang="sv-SE">
                <a:latin typeface="Consolas"/>
                <a:ea typeface="Consolas"/>
                <a:cs typeface="Consolas"/>
                <a:sym typeface="Consolas"/>
              </a:rPr>
              <a:t>DataDictionary ⇒ String</a:t>
            </a:r>
            <a:endParaRPr>
              <a:latin typeface="Consolas"/>
              <a:ea typeface="Consolas"/>
              <a:cs typeface="Consolas"/>
              <a:sym typeface="Consolas"/>
            </a:endParaRPr>
          </a:p>
          <a:p>
            <a:pPr marL="1371600" lvl="2" indent="-342900" algn="l" rtl="0">
              <a:spcBef>
                <a:spcPts val="500"/>
              </a:spcBef>
              <a:spcAft>
                <a:spcPts val="0"/>
              </a:spcAft>
              <a:buSzPts val="1800"/>
              <a:buChar char="•"/>
            </a:pPr>
            <a:r>
              <a:rPr lang="sv-SE"/>
              <a:t>(Storing a data dictionary </a:t>
            </a:r>
            <a:r>
              <a:rPr lang="sv-SE" b="1"/>
              <a:t>requires</a:t>
            </a:r>
            <a:r>
              <a:rPr lang="sv-SE"/>
              <a:t> support for strings)</a:t>
            </a:r>
            <a:endParaRPr/>
          </a:p>
          <a:p>
            <a:pPr marL="914400" lvl="1" indent="-368300" algn="l" rtl="0">
              <a:spcBef>
                <a:spcPts val="500"/>
              </a:spcBef>
              <a:spcAft>
                <a:spcPts val="0"/>
              </a:spcAft>
              <a:buSzPts val="2200"/>
              <a:buFont typeface="Consolas"/>
              <a:buChar char="•"/>
            </a:pPr>
            <a:r>
              <a:rPr lang="sv-SE">
                <a:latin typeface="Consolas"/>
                <a:ea typeface="Consolas"/>
                <a:cs typeface="Consolas"/>
                <a:sym typeface="Consolas"/>
              </a:rPr>
              <a:t>MinimumSpanningTree ⇒ Undirected ∧ Weighted</a:t>
            </a:r>
            <a:endParaRPr>
              <a:latin typeface="Consolas"/>
              <a:ea typeface="Consolas"/>
              <a:cs typeface="Consolas"/>
              <a:sym typeface="Consolas"/>
            </a:endParaRPr>
          </a:p>
          <a:p>
            <a:pPr marL="1371600" lvl="2" indent="-342900" algn="l" rtl="0">
              <a:spcBef>
                <a:spcPts val="500"/>
              </a:spcBef>
              <a:spcAft>
                <a:spcPts val="0"/>
              </a:spcAft>
              <a:buSzPts val="1800"/>
              <a:buChar char="•"/>
            </a:pPr>
            <a:r>
              <a:rPr lang="sv-SE"/>
              <a:t>(Computing a Minimum Spanning Tree </a:t>
            </a:r>
            <a:r>
              <a:rPr lang="sv-SE" b="1"/>
              <a:t>requires</a:t>
            </a:r>
            <a:r>
              <a:rPr lang="sv-SE"/>
              <a:t> support for undirected</a:t>
            </a:r>
            <a:r>
              <a:rPr lang="sv-SE" b="1"/>
              <a:t> and </a:t>
            </a:r>
            <a:r>
              <a:rPr lang="sv-SE"/>
              <a:t>weighted edges)</a:t>
            </a:r>
            <a:endParaRPr/>
          </a:p>
          <a:p>
            <a:pPr marL="914400" lvl="1" indent="-368300" algn="l" rtl="0">
              <a:spcBef>
                <a:spcPts val="500"/>
              </a:spcBef>
              <a:spcAft>
                <a:spcPts val="0"/>
              </a:spcAft>
              <a:buSzPts val="2200"/>
              <a:buChar char="•"/>
            </a:pPr>
            <a:r>
              <a:rPr lang="sv-SE"/>
              <a:t>Constraints over Boolean variables and subexpressions.</a:t>
            </a:r>
            <a:endParaRPr/>
          </a:p>
          <a:p>
            <a:pPr marL="1371600" lvl="2" indent="-342900" algn="l" rtl="0">
              <a:spcBef>
                <a:spcPts val="500"/>
              </a:spcBef>
              <a:spcAft>
                <a:spcPts val="0"/>
              </a:spcAft>
              <a:buSzPts val="1800"/>
              <a:buChar char="•"/>
            </a:pPr>
            <a:r>
              <a:rPr lang="sv-SE"/>
              <a:t>(i.e., </a:t>
            </a:r>
            <a:r>
              <a:rPr lang="sv-SE">
                <a:latin typeface="Consolas"/>
                <a:ea typeface="Consolas"/>
                <a:cs typeface="Consolas"/>
                <a:sym typeface="Consolas"/>
              </a:rPr>
              <a:t>(NumProcesses &gt;= 5)</a:t>
            </a:r>
            <a:r>
              <a:rPr lang="sv-SE"/>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35</a:t>
            </a:fld>
            <a:endParaRPr/>
          </a:p>
        </p:txBody>
      </p:sp>
      <p:sp>
        <p:nvSpPr>
          <p:cNvPr id="338" name="Google Shape;338;p47"/>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Valid Feature Selection</a:t>
            </a:r>
            <a:endParaRPr/>
          </a:p>
        </p:txBody>
      </p:sp>
      <p:sp>
        <p:nvSpPr>
          <p:cNvPr id="339" name="Google Shape;339;p47"/>
          <p:cNvSpPr txBox="1">
            <a:spLocks noGrp="1"/>
          </p:cNvSpPr>
          <p:nvPr>
            <p:ph type="body" idx="1"/>
          </p:nvPr>
        </p:nvSpPr>
        <p:spPr>
          <a:xfrm>
            <a:off x="468897" y="1282400"/>
            <a:ext cx="5403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Translate model into a propositional formula  φ.</a:t>
            </a:r>
            <a:endParaRPr/>
          </a:p>
          <a:p>
            <a:pPr marL="457200" lvl="0" indent="-393700" algn="l" rtl="0">
              <a:spcBef>
                <a:spcPts val="1000"/>
              </a:spcBef>
              <a:spcAft>
                <a:spcPts val="0"/>
              </a:spcAft>
              <a:buSzPts val="2600"/>
              <a:buChar char="•"/>
            </a:pPr>
            <a:r>
              <a:rPr lang="sv-SE"/>
              <a:t>Assign </a:t>
            </a:r>
            <a:r>
              <a:rPr lang="sv-SE">
                <a:latin typeface="Consolas"/>
                <a:ea typeface="Consolas"/>
                <a:cs typeface="Consolas"/>
                <a:sym typeface="Consolas"/>
              </a:rPr>
              <a:t>true</a:t>
            </a:r>
            <a:r>
              <a:rPr lang="sv-SE"/>
              <a:t> to each selected feature, </a:t>
            </a:r>
            <a:r>
              <a:rPr lang="sv-SE">
                <a:latin typeface="Consolas"/>
                <a:ea typeface="Consolas"/>
                <a:cs typeface="Consolas"/>
                <a:sym typeface="Consolas"/>
              </a:rPr>
              <a:t>false </a:t>
            </a:r>
            <a:r>
              <a:rPr lang="sv-SE"/>
              <a:t>to rest.</a:t>
            </a:r>
            <a:endParaRPr/>
          </a:p>
          <a:p>
            <a:pPr marL="457200" lvl="0" indent="-393700" algn="l" rtl="0">
              <a:spcBef>
                <a:spcPts val="1000"/>
              </a:spcBef>
              <a:spcAft>
                <a:spcPts val="0"/>
              </a:spcAft>
              <a:buSzPts val="2600"/>
              <a:buChar char="•"/>
            </a:pPr>
            <a:r>
              <a:rPr lang="sv-SE"/>
              <a:t>Assess whether φ is </a:t>
            </a:r>
            <a:r>
              <a:rPr lang="sv-SE">
                <a:latin typeface="Consolas"/>
                <a:ea typeface="Consolas"/>
                <a:cs typeface="Consolas"/>
                <a:sym typeface="Consolas"/>
              </a:rPr>
              <a:t>true</a:t>
            </a:r>
            <a:r>
              <a:rPr lang="sv-SE"/>
              <a:t>. </a:t>
            </a:r>
            <a:endParaRPr/>
          </a:p>
          <a:p>
            <a:pPr marL="914400" lvl="1" indent="-368300" algn="l" rtl="0">
              <a:spcBef>
                <a:spcPts val="500"/>
              </a:spcBef>
              <a:spcAft>
                <a:spcPts val="0"/>
              </a:spcAft>
              <a:buSzPts val="2200"/>
              <a:buChar char="•"/>
            </a:pPr>
            <a:r>
              <a:rPr lang="sv-SE"/>
              <a:t>If yes, valid selection.</a:t>
            </a:r>
            <a:endParaRPr/>
          </a:p>
        </p:txBody>
      </p:sp>
      <p:pic>
        <p:nvPicPr>
          <p:cNvPr id="340" name="Google Shape;340;p47"/>
          <p:cNvPicPr preferRelativeResize="0"/>
          <p:nvPr/>
        </p:nvPicPr>
        <p:blipFill>
          <a:blip r:embed="rId3">
            <a:alphaModFix/>
          </a:blip>
          <a:stretch>
            <a:fillRect/>
          </a:stretch>
        </p:blipFill>
        <p:spPr>
          <a:xfrm>
            <a:off x="5959300" y="1437577"/>
            <a:ext cx="2843700" cy="1934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8"/>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36</a:t>
            </a:fld>
            <a:endParaRPr/>
          </a:p>
        </p:txBody>
      </p:sp>
      <p:sp>
        <p:nvSpPr>
          <p:cNvPr id="347" name="Google Shape;347;p48"/>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Example - Graph Library</a:t>
            </a:r>
            <a:endParaRPr/>
          </a:p>
        </p:txBody>
      </p:sp>
      <p:pic>
        <p:nvPicPr>
          <p:cNvPr id="348" name="Google Shape;348;p48"/>
          <p:cNvPicPr preferRelativeResize="0"/>
          <p:nvPr/>
        </p:nvPicPr>
        <p:blipFill>
          <a:blip r:embed="rId3">
            <a:alphaModFix/>
          </a:blip>
          <a:stretch>
            <a:fillRect/>
          </a:stretch>
        </p:blipFill>
        <p:spPr>
          <a:xfrm>
            <a:off x="1458450" y="1219250"/>
            <a:ext cx="6227093" cy="3653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37</a:t>
            </a:fld>
            <a:endParaRPr/>
          </a:p>
        </p:txBody>
      </p:sp>
      <p:sp>
        <p:nvSpPr>
          <p:cNvPr id="355" name="Google Shape;355;p49"/>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Example - Graph Library</a:t>
            </a:r>
            <a:endParaRPr/>
          </a:p>
        </p:txBody>
      </p:sp>
      <p:pic>
        <p:nvPicPr>
          <p:cNvPr id="356" name="Google Shape;356;p49"/>
          <p:cNvPicPr preferRelativeResize="0"/>
          <p:nvPr/>
        </p:nvPicPr>
        <p:blipFill>
          <a:blip r:embed="rId3">
            <a:alphaModFix/>
          </a:blip>
          <a:stretch>
            <a:fillRect/>
          </a:stretch>
        </p:blipFill>
        <p:spPr>
          <a:xfrm>
            <a:off x="107075" y="1181375"/>
            <a:ext cx="6227093" cy="3653225"/>
          </a:xfrm>
          <a:prstGeom prst="rect">
            <a:avLst/>
          </a:prstGeom>
          <a:noFill/>
          <a:ln>
            <a:noFill/>
          </a:ln>
        </p:spPr>
      </p:pic>
      <p:sp>
        <p:nvSpPr>
          <p:cNvPr id="357" name="Google Shape;357;p49"/>
          <p:cNvSpPr txBox="1"/>
          <p:nvPr/>
        </p:nvSpPr>
        <p:spPr>
          <a:xfrm>
            <a:off x="4660400" y="1282400"/>
            <a:ext cx="4395300" cy="8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SE" sz="1800" b="1"/>
              <a:t>Selection: </a:t>
            </a:r>
            <a:endParaRPr sz="1800" b="1"/>
          </a:p>
          <a:p>
            <a:pPr marL="0" lvl="0" indent="0" algn="l" rtl="0">
              <a:spcBef>
                <a:spcPts val="0"/>
              </a:spcBef>
              <a:spcAft>
                <a:spcPts val="0"/>
              </a:spcAft>
              <a:buNone/>
            </a:pPr>
            <a:r>
              <a:rPr lang="sv-SE" sz="1800" b="1"/>
              <a:t>{GraphLibrary, EdgeType, Directed}</a:t>
            </a:r>
            <a:endParaRPr sz="1800" b="1"/>
          </a:p>
        </p:txBody>
      </p:sp>
      <p:sp>
        <p:nvSpPr>
          <p:cNvPr id="358" name="Google Shape;358;p49"/>
          <p:cNvSpPr/>
          <p:nvPr/>
        </p:nvSpPr>
        <p:spPr>
          <a:xfrm>
            <a:off x="107075" y="2993275"/>
            <a:ext cx="4012200" cy="102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1000"/>
              </a:spcBef>
              <a:spcAft>
                <a:spcPts val="0"/>
              </a:spcAft>
              <a:buNone/>
            </a:pPr>
            <a:r>
              <a:rPr lang="sv-SE" sz="1800">
                <a:solidFill>
                  <a:schemeClr val="dk1"/>
                </a:solidFill>
                <a:latin typeface="Consolas"/>
                <a:ea typeface="Consolas"/>
                <a:cs typeface="Consolas"/>
                <a:sym typeface="Consolas"/>
              </a:rPr>
              <a:t>φ = T ∧ T ∧ (T) ∧ ￢(F) </a:t>
            </a:r>
            <a:br>
              <a:rPr lang="sv-SE" sz="1800">
                <a:solidFill>
                  <a:schemeClr val="dk1"/>
                </a:solidFill>
                <a:latin typeface="Consolas"/>
                <a:ea typeface="Consolas"/>
                <a:cs typeface="Consolas"/>
                <a:sym typeface="Consolas"/>
              </a:rPr>
            </a:br>
            <a:r>
              <a:rPr lang="sv-SE" sz="1800">
                <a:solidFill>
                  <a:schemeClr val="dk1"/>
                </a:solidFill>
                <a:latin typeface="Consolas"/>
                <a:ea typeface="Consolas"/>
                <a:cs typeface="Consolas"/>
                <a:sym typeface="Consolas"/>
              </a:rPr>
              <a:t>∧ (T) ∧ (T)</a:t>
            </a:r>
            <a:br>
              <a:rPr lang="sv-SE" sz="1800">
                <a:solidFill>
                  <a:schemeClr val="dk1"/>
                </a:solidFill>
                <a:latin typeface="Consolas"/>
                <a:ea typeface="Consolas"/>
                <a:cs typeface="Consolas"/>
                <a:sym typeface="Consolas"/>
              </a:rPr>
            </a:br>
            <a:r>
              <a:rPr lang="sv-SE" sz="1800">
                <a:solidFill>
                  <a:schemeClr val="dk1"/>
                </a:solidFill>
                <a:latin typeface="Consolas"/>
                <a:ea typeface="Consolas"/>
                <a:cs typeface="Consolas"/>
                <a:sym typeface="Consolas"/>
              </a:rPr>
              <a:t>∧ (T) ∧ ￢(F) ∧ (T)</a:t>
            </a:r>
            <a:endParaRPr sz="1800">
              <a:latin typeface="Consolas"/>
              <a:ea typeface="Consolas"/>
              <a:cs typeface="Consolas"/>
              <a:sym typeface="Consolas"/>
            </a:endParaRPr>
          </a:p>
        </p:txBody>
      </p:sp>
      <p:sp>
        <p:nvSpPr>
          <p:cNvPr id="359" name="Google Shape;359;p49"/>
          <p:cNvSpPr/>
          <p:nvPr/>
        </p:nvSpPr>
        <p:spPr>
          <a:xfrm>
            <a:off x="6750175" y="2695750"/>
            <a:ext cx="1358700" cy="1320600"/>
          </a:xfrm>
          <a:prstGeom prst="donut">
            <a:avLst>
              <a:gd name="adj" fmla="val 25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fade">
                                      <p:cBhvr>
                                        <p:cTn id="7" dur="1"/>
                                        <p:tgtEl>
                                          <p:spTgt spid="3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fade">
                                      <p:cBhvr>
                                        <p:cTn id="12" dur="1"/>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0"/>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38</a:t>
            </a:fld>
            <a:endParaRPr/>
          </a:p>
        </p:txBody>
      </p:sp>
      <p:sp>
        <p:nvSpPr>
          <p:cNvPr id="366" name="Google Shape;366;p50"/>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Example - Graph Library</a:t>
            </a:r>
            <a:endParaRPr/>
          </a:p>
        </p:txBody>
      </p:sp>
      <p:pic>
        <p:nvPicPr>
          <p:cNvPr id="367" name="Google Shape;367;p50"/>
          <p:cNvPicPr preferRelativeResize="0"/>
          <p:nvPr/>
        </p:nvPicPr>
        <p:blipFill>
          <a:blip r:embed="rId3">
            <a:alphaModFix/>
          </a:blip>
          <a:stretch>
            <a:fillRect/>
          </a:stretch>
        </p:blipFill>
        <p:spPr>
          <a:xfrm>
            <a:off x="107075" y="1181375"/>
            <a:ext cx="6227093" cy="3653225"/>
          </a:xfrm>
          <a:prstGeom prst="rect">
            <a:avLst/>
          </a:prstGeom>
          <a:noFill/>
          <a:ln>
            <a:noFill/>
          </a:ln>
        </p:spPr>
      </p:pic>
      <p:sp>
        <p:nvSpPr>
          <p:cNvPr id="368" name="Google Shape;368;p50"/>
          <p:cNvSpPr txBox="1"/>
          <p:nvPr/>
        </p:nvSpPr>
        <p:spPr>
          <a:xfrm>
            <a:off x="3666225" y="1282400"/>
            <a:ext cx="5477700" cy="8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SE" sz="1800" b="1"/>
              <a:t>Selection: </a:t>
            </a:r>
            <a:endParaRPr sz="1800" b="1"/>
          </a:p>
          <a:p>
            <a:pPr marL="0" lvl="0" indent="0" algn="l" rtl="0">
              <a:spcBef>
                <a:spcPts val="0"/>
              </a:spcBef>
              <a:spcAft>
                <a:spcPts val="0"/>
              </a:spcAft>
              <a:buNone/>
            </a:pPr>
            <a:r>
              <a:rPr lang="sv-SE" sz="1800" b="1"/>
              <a:t>{GraphLibrary, EdgeType, Directed, Undirected}</a:t>
            </a:r>
            <a:endParaRPr sz="1800" b="1"/>
          </a:p>
        </p:txBody>
      </p:sp>
      <p:sp>
        <p:nvSpPr>
          <p:cNvPr id="369" name="Google Shape;369;p50"/>
          <p:cNvSpPr/>
          <p:nvPr/>
        </p:nvSpPr>
        <p:spPr>
          <a:xfrm>
            <a:off x="107075" y="2993275"/>
            <a:ext cx="4012200" cy="102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1000"/>
              </a:spcBef>
              <a:spcAft>
                <a:spcPts val="0"/>
              </a:spcAft>
              <a:buNone/>
            </a:pPr>
            <a:r>
              <a:rPr lang="sv-SE" sz="1800">
                <a:solidFill>
                  <a:schemeClr val="dk1"/>
                </a:solidFill>
                <a:latin typeface="Consolas"/>
                <a:ea typeface="Consolas"/>
                <a:cs typeface="Consolas"/>
                <a:sym typeface="Consolas"/>
              </a:rPr>
              <a:t>φ = T ∧ T ∧ (T) ∧ </a:t>
            </a:r>
            <a:r>
              <a:rPr lang="sv-SE" sz="1800" b="1">
                <a:solidFill>
                  <a:schemeClr val="dk1"/>
                </a:solidFill>
                <a:latin typeface="Consolas"/>
                <a:ea typeface="Consolas"/>
                <a:cs typeface="Consolas"/>
                <a:sym typeface="Consolas"/>
              </a:rPr>
              <a:t>￢(T) </a:t>
            </a:r>
            <a:br>
              <a:rPr lang="sv-SE" sz="1800">
                <a:solidFill>
                  <a:schemeClr val="dk1"/>
                </a:solidFill>
                <a:latin typeface="Consolas"/>
                <a:ea typeface="Consolas"/>
                <a:cs typeface="Consolas"/>
                <a:sym typeface="Consolas"/>
              </a:rPr>
            </a:br>
            <a:r>
              <a:rPr lang="sv-SE" sz="1800">
                <a:solidFill>
                  <a:schemeClr val="dk1"/>
                </a:solidFill>
                <a:latin typeface="Consolas"/>
                <a:ea typeface="Consolas"/>
                <a:cs typeface="Consolas"/>
                <a:sym typeface="Consolas"/>
              </a:rPr>
              <a:t>∧ (T) ∧ (T)</a:t>
            </a:r>
            <a:br>
              <a:rPr lang="sv-SE" sz="1800">
                <a:solidFill>
                  <a:schemeClr val="dk1"/>
                </a:solidFill>
                <a:latin typeface="Consolas"/>
                <a:ea typeface="Consolas"/>
                <a:cs typeface="Consolas"/>
                <a:sym typeface="Consolas"/>
              </a:rPr>
            </a:br>
            <a:r>
              <a:rPr lang="sv-SE" sz="1800">
                <a:solidFill>
                  <a:schemeClr val="dk1"/>
                </a:solidFill>
                <a:latin typeface="Consolas"/>
                <a:ea typeface="Consolas"/>
                <a:cs typeface="Consolas"/>
                <a:sym typeface="Consolas"/>
              </a:rPr>
              <a:t>∧ (T) ∧ ￢(F) ∧ (T)</a:t>
            </a:r>
            <a:endParaRPr sz="1800">
              <a:latin typeface="Consolas"/>
              <a:ea typeface="Consolas"/>
              <a:cs typeface="Consolas"/>
              <a:sym typeface="Consolas"/>
            </a:endParaRPr>
          </a:p>
        </p:txBody>
      </p:sp>
      <p:sp>
        <p:nvSpPr>
          <p:cNvPr id="370" name="Google Shape;370;p50"/>
          <p:cNvSpPr/>
          <p:nvPr/>
        </p:nvSpPr>
        <p:spPr>
          <a:xfrm>
            <a:off x="7060075" y="2841725"/>
            <a:ext cx="1187100" cy="10989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
                                        <p:tgtEl>
                                          <p:spTgt spid="3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
                                        </p:tgtEl>
                                        <p:attrNameLst>
                                          <p:attrName>style.visibility</p:attrName>
                                        </p:attrNameLst>
                                      </p:cBhvr>
                                      <p:to>
                                        <p:strVal val="visible"/>
                                      </p:to>
                                    </p:set>
                                    <p:animEffect transition="in" filter="fade">
                                      <p:cBhvr>
                                        <p:cTn id="12" dur="1"/>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39</a:t>
            </a:fld>
            <a:endParaRPr/>
          </a:p>
        </p:txBody>
      </p:sp>
      <p:sp>
        <p:nvSpPr>
          <p:cNvPr id="377" name="Google Shape;377;p51"/>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Consistent Feature Models</a:t>
            </a:r>
            <a:endParaRPr/>
          </a:p>
        </p:txBody>
      </p:sp>
      <p:sp>
        <p:nvSpPr>
          <p:cNvPr id="378" name="Google Shape;378;p51"/>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A </a:t>
            </a:r>
            <a:r>
              <a:rPr lang="sv-SE" b="1"/>
              <a:t>consistent</a:t>
            </a:r>
            <a:r>
              <a:rPr lang="sv-SE"/>
              <a:t> model has 1+ valid selections.</a:t>
            </a:r>
            <a:endParaRPr/>
          </a:p>
          <a:p>
            <a:pPr marL="914400" lvl="1" indent="-368300" algn="l" rtl="0">
              <a:spcBef>
                <a:spcPts val="500"/>
              </a:spcBef>
              <a:spcAft>
                <a:spcPts val="0"/>
              </a:spcAft>
              <a:buSzPts val="2200"/>
              <a:buChar char="•"/>
            </a:pPr>
            <a:r>
              <a:rPr lang="sv-SE" b="1"/>
              <a:t>Inconsistent</a:t>
            </a:r>
            <a:r>
              <a:rPr lang="sv-SE"/>
              <a:t> models do not have any valid selection.</a:t>
            </a:r>
            <a:endParaRPr/>
          </a:p>
          <a:p>
            <a:pPr marL="457200" lvl="0" indent="-393700" algn="l" rtl="0">
              <a:spcBef>
                <a:spcPts val="1000"/>
              </a:spcBef>
              <a:spcAft>
                <a:spcPts val="0"/>
              </a:spcAft>
              <a:buSzPts val="2600"/>
              <a:buChar char="•"/>
            </a:pPr>
            <a:r>
              <a:rPr lang="sv-SE"/>
              <a:t>Contradictory constraints are common.</a:t>
            </a:r>
            <a:endParaRPr/>
          </a:p>
          <a:p>
            <a:pPr marL="457200" lvl="0" indent="-393700" algn="l" rtl="0">
              <a:spcBef>
                <a:spcPts val="1000"/>
              </a:spcBef>
              <a:spcAft>
                <a:spcPts val="0"/>
              </a:spcAft>
              <a:buSzPts val="2600"/>
              <a:buChar char="•"/>
            </a:pPr>
            <a:r>
              <a:rPr lang="sv-SE"/>
              <a:t>Find feature selection that results in φ = </a:t>
            </a:r>
            <a:r>
              <a:rPr lang="sv-SE">
                <a:latin typeface="Consolas"/>
                <a:ea typeface="Consolas"/>
                <a:cs typeface="Consolas"/>
                <a:sym typeface="Consolas"/>
              </a:rPr>
              <a:t>true</a:t>
            </a:r>
            <a:endParaRPr>
              <a:latin typeface="Consolas"/>
              <a:ea typeface="Consolas"/>
              <a:cs typeface="Consolas"/>
              <a:sym typeface="Consolas"/>
            </a:endParaRPr>
          </a:p>
          <a:p>
            <a:pPr marL="914400" lvl="1" indent="-368300" algn="l" rtl="0">
              <a:spcBef>
                <a:spcPts val="500"/>
              </a:spcBef>
              <a:spcAft>
                <a:spcPts val="0"/>
              </a:spcAft>
              <a:buSzPts val="2200"/>
              <a:buChar char="•"/>
            </a:pPr>
            <a:r>
              <a:rPr lang="sv-SE"/>
              <a:t>NP-complete problem, but SAT solvers can often find solutions quickly.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Under the Hood</a:t>
            </a:r>
            <a:endParaRPr/>
          </a:p>
        </p:txBody>
      </p:sp>
      <p:sp>
        <p:nvSpPr>
          <p:cNvPr id="171" name="Google Shape;171;p28"/>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Systems have millions of </a:t>
            </a:r>
            <a:br>
              <a:rPr lang="sv-SE"/>
            </a:br>
            <a:r>
              <a:rPr lang="sv-SE"/>
              <a:t>lines of code.</a:t>
            </a:r>
            <a:endParaRPr/>
          </a:p>
          <a:p>
            <a:pPr marL="914400" lvl="1" indent="-368300" algn="l" rtl="0">
              <a:spcBef>
                <a:spcPts val="500"/>
              </a:spcBef>
              <a:spcAft>
                <a:spcPts val="0"/>
              </a:spcAft>
              <a:buSzPts val="2200"/>
              <a:buChar char="•"/>
            </a:pPr>
            <a:r>
              <a:rPr lang="sv-SE"/>
              <a:t>In hundreds of classes.</a:t>
            </a:r>
            <a:endParaRPr/>
          </a:p>
          <a:p>
            <a:pPr marL="457200" lvl="0" indent="-393700" algn="l" rtl="0">
              <a:spcBef>
                <a:spcPts val="1000"/>
              </a:spcBef>
              <a:spcAft>
                <a:spcPts val="0"/>
              </a:spcAft>
              <a:buSzPts val="2600"/>
              <a:buChar char="•"/>
            </a:pPr>
            <a:r>
              <a:rPr lang="sv-SE"/>
              <a:t>We want to reuse code.</a:t>
            </a:r>
            <a:endParaRPr/>
          </a:p>
          <a:p>
            <a:pPr marL="914400" lvl="1" indent="-368300" algn="l" rtl="0">
              <a:spcBef>
                <a:spcPts val="500"/>
              </a:spcBef>
              <a:spcAft>
                <a:spcPts val="0"/>
              </a:spcAft>
              <a:buSzPts val="2200"/>
              <a:buChar char="•"/>
            </a:pPr>
            <a:r>
              <a:rPr lang="sv-SE"/>
              <a:t>On different hardware.</a:t>
            </a:r>
            <a:endParaRPr/>
          </a:p>
          <a:p>
            <a:pPr marL="914400" lvl="1" indent="-368300" algn="l" rtl="0">
              <a:spcBef>
                <a:spcPts val="500"/>
              </a:spcBef>
              <a:spcAft>
                <a:spcPts val="0"/>
              </a:spcAft>
              <a:buSzPts val="2200"/>
              <a:buChar char="•"/>
            </a:pPr>
            <a:r>
              <a:rPr lang="sv-SE"/>
              <a:t>In many different apps.</a:t>
            </a:r>
            <a:endParaRPr/>
          </a:p>
          <a:p>
            <a:pPr marL="457200" lvl="0" indent="-393700" algn="l" rtl="0">
              <a:spcBef>
                <a:spcPts val="1000"/>
              </a:spcBef>
              <a:spcAft>
                <a:spcPts val="0"/>
              </a:spcAft>
              <a:buSzPts val="2600"/>
              <a:buChar char="•"/>
            </a:pPr>
            <a:r>
              <a:rPr lang="sv-SE"/>
              <a:t>We want the systems to live for years.</a:t>
            </a:r>
            <a:endParaRPr/>
          </a:p>
          <a:p>
            <a:pPr marL="0" lvl="0" indent="0" algn="l" rtl="0">
              <a:spcBef>
                <a:spcPts val="1000"/>
              </a:spcBef>
              <a:spcAft>
                <a:spcPts val="0"/>
              </a:spcAft>
              <a:buNone/>
            </a:pPr>
            <a:endParaRPr/>
          </a:p>
        </p:txBody>
      </p:sp>
      <p:sp>
        <p:nvSpPr>
          <p:cNvPr id="172" name="Google Shape;172;p28"/>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4</a:t>
            </a:fld>
            <a:endParaRPr/>
          </a:p>
        </p:txBody>
      </p:sp>
      <p:pic>
        <p:nvPicPr>
          <p:cNvPr id="173" name="Google Shape;173;p28"/>
          <p:cNvPicPr preferRelativeResize="0"/>
          <p:nvPr/>
        </p:nvPicPr>
        <p:blipFill>
          <a:blip r:embed="rId3">
            <a:alphaModFix/>
          </a:blip>
          <a:stretch>
            <a:fillRect/>
          </a:stretch>
        </p:blipFill>
        <p:spPr>
          <a:xfrm>
            <a:off x="5078875" y="1053250"/>
            <a:ext cx="3676800" cy="2640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2"/>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40</a:t>
            </a:fld>
            <a:endParaRPr/>
          </a:p>
        </p:txBody>
      </p:sp>
      <p:sp>
        <p:nvSpPr>
          <p:cNvPr id="385" name="Google Shape;385;p52"/>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sv-SE"/>
              <a:t>Let’s Take a Break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41</a:t>
            </a:fld>
            <a:endParaRPr/>
          </a:p>
        </p:txBody>
      </p:sp>
      <p:sp>
        <p:nvSpPr>
          <p:cNvPr id="392" name="Google Shape;392;p53"/>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sv-SE"/>
              <a:t>Implementation of Variability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42</a:t>
            </a:fld>
            <a:endParaRPr/>
          </a:p>
        </p:txBody>
      </p:sp>
      <p:sp>
        <p:nvSpPr>
          <p:cNvPr id="399" name="Google Shape;399;p54"/>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Variability</a:t>
            </a:r>
            <a:endParaRPr/>
          </a:p>
        </p:txBody>
      </p:sp>
      <p:sp>
        <p:nvSpPr>
          <p:cNvPr id="400" name="Google Shape;400;p54"/>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b="1"/>
              <a:t>The ability to derive different products from a common set of assets.</a:t>
            </a:r>
            <a:endParaRPr b="1"/>
          </a:p>
          <a:p>
            <a:pPr marL="457200" lvl="0" indent="-393700" algn="l" rtl="0">
              <a:spcBef>
                <a:spcPts val="1000"/>
              </a:spcBef>
              <a:spcAft>
                <a:spcPts val="0"/>
              </a:spcAft>
              <a:buSzPts val="2600"/>
              <a:buChar char="•"/>
            </a:pPr>
            <a:r>
              <a:rPr lang="sv-SE"/>
              <a:t>Implementation: </a:t>
            </a:r>
            <a:r>
              <a:rPr lang="sv-SE" i="1"/>
              <a:t>How</a:t>
            </a:r>
            <a:r>
              <a:rPr lang="sv-SE"/>
              <a:t> do we build a custom product from a feature selection?</a:t>
            </a:r>
            <a:endParaRPr/>
          </a:p>
          <a:p>
            <a:pPr marL="914400" lvl="1" indent="-368300" algn="l" rtl="0">
              <a:spcBef>
                <a:spcPts val="500"/>
              </a:spcBef>
              <a:spcAft>
                <a:spcPts val="0"/>
              </a:spcAft>
              <a:buSzPts val="2200"/>
              <a:buChar char="•"/>
            </a:pPr>
            <a:r>
              <a:rPr lang="sv-SE"/>
              <a:t>Binding Time</a:t>
            </a:r>
            <a:endParaRPr/>
          </a:p>
          <a:p>
            <a:pPr marL="914400" lvl="1" indent="-368300" algn="l" rtl="0">
              <a:spcBef>
                <a:spcPts val="500"/>
              </a:spcBef>
              <a:spcAft>
                <a:spcPts val="0"/>
              </a:spcAft>
              <a:buSzPts val="2200"/>
              <a:buChar char="•"/>
            </a:pPr>
            <a:r>
              <a:rPr lang="sv-SE"/>
              <a:t>Technology (Language vs Tool-Based Implementation)</a:t>
            </a:r>
            <a:endParaRPr/>
          </a:p>
          <a:p>
            <a:pPr marL="914400" lvl="1" indent="-368300" algn="l" rtl="0">
              <a:spcBef>
                <a:spcPts val="500"/>
              </a:spcBef>
              <a:spcAft>
                <a:spcPts val="0"/>
              </a:spcAft>
              <a:buSzPts val="2200"/>
              <a:buChar char="•"/>
            </a:pPr>
            <a:r>
              <a:rPr lang="sv-SE"/>
              <a:t>Representation (Annotation vs Composition)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5"/>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43</a:t>
            </a:fld>
            <a:endParaRPr/>
          </a:p>
        </p:txBody>
      </p:sp>
      <p:sp>
        <p:nvSpPr>
          <p:cNvPr id="407" name="Google Shape;407;p55"/>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Binding Time</a:t>
            </a:r>
            <a:endParaRPr/>
          </a:p>
        </p:txBody>
      </p:sp>
      <p:sp>
        <p:nvSpPr>
          <p:cNvPr id="408" name="Google Shape;408;p55"/>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81000" algn="l" rtl="0">
              <a:spcBef>
                <a:spcPts val="1000"/>
              </a:spcBef>
              <a:spcAft>
                <a:spcPts val="0"/>
              </a:spcAft>
              <a:buSzPts val="2400"/>
              <a:buChar char="•"/>
            </a:pPr>
            <a:r>
              <a:rPr lang="sv-SE" sz="2400"/>
              <a:t>Compile-time Binding</a:t>
            </a:r>
            <a:endParaRPr sz="2400"/>
          </a:p>
          <a:p>
            <a:pPr marL="914400" lvl="1" indent="-355600" algn="l" rtl="0">
              <a:spcBef>
                <a:spcPts val="500"/>
              </a:spcBef>
              <a:spcAft>
                <a:spcPts val="0"/>
              </a:spcAft>
              <a:buSzPts val="2000"/>
              <a:buChar char="•"/>
            </a:pPr>
            <a:r>
              <a:rPr lang="sv-SE" sz="2000"/>
              <a:t>Decisions made when we compile.</a:t>
            </a:r>
            <a:endParaRPr sz="2000"/>
          </a:p>
          <a:p>
            <a:pPr marL="914400" lvl="1" indent="-355600" algn="l" rtl="0">
              <a:spcBef>
                <a:spcPts val="500"/>
              </a:spcBef>
              <a:spcAft>
                <a:spcPts val="0"/>
              </a:spcAft>
              <a:buSzPts val="2000"/>
              <a:buChar char="•"/>
            </a:pPr>
            <a:r>
              <a:rPr lang="sv-SE" sz="2000"/>
              <a:t>#IFDEF preprocessor in C/C++.</a:t>
            </a:r>
            <a:endParaRPr sz="2000"/>
          </a:p>
          <a:p>
            <a:pPr marL="457200" lvl="0" indent="-381000" algn="l" rtl="0">
              <a:spcBef>
                <a:spcPts val="1000"/>
              </a:spcBef>
              <a:spcAft>
                <a:spcPts val="0"/>
              </a:spcAft>
              <a:buSzPts val="2400"/>
              <a:buChar char="•"/>
            </a:pPr>
            <a:r>
              <a:rPr lang="sv-SE" sz="2400"/>
              <a:t>Load-time Binding</a:t>
            </a:r>
            <a:endParaRPr sz="2400"/>
          </a:p>
          <a:p>
            <a:pPr marL="914400" lvl="1" indent="-355600" algn="l" rtl="0">
              <a:spcBef>
                <a:spcPts val="500"/>
              </a:spcBef>
              <a:spcAft>
                <a:spcPts val="0"/>
              </a:spcAft>
              <a:buSzPts val="2000"/>
              <a:buChar char="•"/>
            </a:pPr>
            <a:r>
              <a:rPr lang="sv-SE" sz="2000"/>
              <a:t>Decisions made when program starts.</a:t>
            </a:r>
            <a:endParaRPr sz="2000"/>
          </a:p>
          <a:p>
            <a:pPr marL="914400" lvl="1" indent="-355600" algn="l" rtl="0">
              <a:spcBef>
                <a:spcPts val="500"/>
              </a:spcBef>
              <a:spcAft>
                <a:spcPts val="0"/>
              </a:spcAft>
              <a:buSzPts val="2000"/>
              <a:buChar char="•"/>
            </a:pPr>
            <a:r>
              <a:rPr lang="sv-SE" sz="2000"/>
              <a:t>Configuration file or command-line flags.</a:t>
            </a:r>
            <a:endParaRPr sz="2000"/>
          </a:p>
          <a:p>
            <a:pPr marL="457200" lvl="0" indent="-381000" algn="l" rtl="0">
              <a:spcBef>
                <a:spcPts val="1000"/>
              </a:spcBef>
              <a:spcAft>
                <a:spcPts val="0"/>
              </a:spcAft>
              <a:buSzPts val="2400"/>
              <a:buChar char="•"/>
            </a:pPr>
            <a:r>
              <a:rPr lang="sv-SE" sz="2400"/>
              <a:t>Run-time Binding</a:t>
            </a:r>
            <a:endParaRPr sz="2400"/>
          </a:p>
          <a:p>
            <a:pPr marL="914400" lvl="1" indent="-355600" algn="l" rtl="0">
              <a:spcBef>
                <a:spcPts val="500"/>
              </a:spcBef>
              <a:spcAft>
                <a:spcPts val="0"/>
              </a:spcAft>
              <a:buSzPts val="2000"/>
              <a:buChar char="•"/>
            </a:pPr>
            <a:r>
              <a:rPr lang="sv-SE" sz="2000"/>
              <a:t>Decisions made while program runs.</a:t>
            </a:r>
            <a:endParaRPr sz="2000"/>
          </a:p>
          <a:p>
            <a:pPr marL="914400" lvl="1" indent="-355600" algn="l" rtl="0">
              <a:spcBef>
                <a:spcPts val="500"/>
              </a:spcBef>
              <a:spcAft>
                <a:spcPts val="0"/>
              </a:spcAft>
              <a:buSzPts val="2000"/>
              <a:buChar char="•"/>
            </a:pPr>
            <a:r>
              <a:rPr lang="sv-SE" sz="2000"/>
              <a:t>Method or API call.</a:t>
            </a:r>
            <a:endParaRPr sz="2000"/>
          </a:p>
        </p:txBody>
      </p:sp>
      <p:pic>
        <p:nvPicPr>
          <p:cNvPr id="409" name="Google Shape;409;p55"/>
          <p:cNvPicPr preferRelativeResize="0"/>
          <p:nvPr/>
        </p:nvPicPr>
        <p:blipFill>
          <a:blip r:embed="rId3">
            <a:alphaModFix/>
          </a:blip>
          <a:stretch>
            <a:fillRect/>
          </a:stretch>
        </p:blipFill>
        <p:spPr>
          <a:xfrm>
            <a:off x="6589169" y="755300"/>
            <a:ext cx="1522650" cy="1648100"/>
          </a:xfrm>
          <a:prstGeom prst="rect">
            <a:avLst/>
          </a:prstGeom>
          <a:noFill/>
          <a:ln>
            <a:noFill/>
          </a:ln>
        </p:spPr>
      </p:pic>
      <p:pic>
        <p:nvPicPr>
          <p:cNvPr id="410" name="Google Shape;410;p55"/>
          <p:cNvPicPr preferRelativeResize="0"/>
          <p:nvPr/>
        </p:nvPicPr>
        <p:blipFill>
          <a:blip r:embed="rId4">
            <a:alphaModFix/>
          </a:blip>
          <a:stretch>
            <a:fillRect/>
          </a:stretch>
        </p:blipFill>
        <p:spPr>
          <a:xfrm>
            <a:off x="6186575" y="2865150"/>
            <a:ext cx="2789825" cy="415775"/>
          </a:xfrm>
          <a:prstGeom prst="rect">
            <a:avLst/>
          </a:prstGeom>
          <a:noFill/>
          <a:ln>
            <a:noFill/>
          </a:ln>
        </p:spPr>
      </p:pic>
      <p:pic>
        <p:nvPicPr>
          <p:cNvPr id="411" name="Google Shape;411;p55"/>
          <p:cNvPicPr preferRelativeResize="0"/>
          <p:nvPr/>
        </p:nvPicPr>
        <p:blipFill>
          <a:blip r:embed="rId5">
            <a:alphaModFix/>
          </a:blip>
          <a:stretch>
            <a:fillRect/>
          </a:stretch>
        </p:blipFill>
        <p:spPr>
          <a:xfrm>
            <a:off x="6333913" y="3624223"/>
            <a:ext cx="2572176" cy="1062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6"/>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44</a:t>
            </a:fld>
            <a:endParaRPr/>
          </a:p>
        </p:txBody>
      </p:sp>
      <p:sp>
        <p:nvSpPr>
          <p:cNvPr id="418" name="Google Shape;418;p56"/>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Binding Time</a:t>
            </a:r>
            <a:endParaRPr/>
          </a:p>
        </p:txBody>
      </p:sp>
      <p:sp>
        <p:nvSpPr>
          <p:cNvPr id="419" name="Google Shape;419;p56"/>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Compile-time binding improves performance.</a:t>
            </a:r>
            <a:endParaRPr/>
          </a:p>
          <a:p>
            <a:pPr marL="914400" lvl="1" indent="-368300" algn="l" rtl="0">
              <a:spcBef>
                <a:spcPts val="500"/>
              </a:spcBef>
              <a:spcAft>
                <a:spcPts val="0"/>
              </a:spcAft>
              <a:buSzPts val="2200"/>
              <a:buChar char="•"/>
            </a:pPr>
            <a:r>
              <a:rPr lang="sv-SE"/>
              <a:t>… but executable cannot be configured further.</a:t>
            </a:r>
            <a:endParaRPr/>
          </a:p>
          <a:p>
            <a:pPr marL="457200" lvl="0" indent="-393700" algn="l" rtl="0">
              <a:spcBef>
                <a:spcPts val="1000"/>
              </a:spcBef>
              <a:spcAft>
                <a:spcPts val="0"/>
              </a:spcAft>
              <a:buSzPts val="2600"/>
              <a:buChar char="•"/>
            </a:pPr>
            <a:r>
              <a:rPr lang="sv-SE"/>
              <a:t>Load-time binding configured at execution.</a:t>
            </a:r>
            <a:endParaRPr/>
          </a:p>
          <a:p>
            <a:pPr marL="457200" lvl="0" indent="-393700" algn="l" rtl="0">
              <a:spcBef>
                <a:spcPts val="1000"/>
              </a:spcBef>
              <a:spcAft>
                <a:spcPts val="0"/>
              </a:spcAft>
              <a:buSzPts val="2600"/>
              <a:buChar char="•"/>
            </a:pPr>
            <a:r>
              <a:rPr lang="sv-SE"/>
              <a:t>Run-time binding can be configured any time.</a:t>
            </a:r>
            <a:endParaRPr/>
          </a:p>
          <a:p>
            <a:pPr marL="914400" lvl="1" indent="-368300" algn="l" rtl="0">
              <a:spcBef>
                <a:spcPts val="500"/>
              </a:spcBef>
              <a:spcAft>
                <a:spcPts val="0"/>
              </a:spcAft>
              <a:buSzPts val="2200"/>
              <a:buChar char="•"/>
            </a:pPr>
            <a:r>
              <a:rPr lang="sv-SE"/>
              <a:t>… but results in reduced performance, security hazards, and program complexity.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7"/>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45</a:t>
            </a:fld>
            <a:endParaRPr/>
          </a:p>
        </p:txBody>
      </p:sp>
      <p:sp>
        <p:nvSpPr>
          <p:cNvPr id="426" name="Google Shape;426;p57"/>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Technology</a:t>
            </a:r>
            <a:endParaRPr/>
          </a:p>
        </p:txBody>
      </p:sp>
      <p:sp>
        <p:nvSpPr>
          <p:cNvPr id="427" name="Google Shape;427;p57"/>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Language-based Implementation</a:t>
            </a:r>
            <a:endParaRPr/>
          </a:p>
          <a:p>
            <a:pPr marL="914400" lvl="1" indent="-368300" algn="l" rtl="0">
              <a:spcBef>
                <a:spcPts val="500"/>
              </a:spcBef>
              <a:spcAft>
                <a:spcPts val="0"/>
              </a:spcAft>
              <a:buSzPts val="2200"/>
              <a:buChar char="•"/>
            </a:pPr>
            <a:r>
              <a:rPr lang="sv-SE"/>
              <a:t>Use programming language mechanisms to implement features and derive product.</a:t>
            </a:r>
            <a:endParaRPr/>
          </a:p>
          <a:p>
            <a:pPr marL="914400" lvl="1" indent="-368300" algn="l" rtl="0">
              <a:spcBef>
                <a:spcPts val="500"/>
              </a:spcBef>
              <a:spcAft>
                <a:spcPts val="0"/>
              </a:spcAft>
              <a:buSzPts val="2200"/>
              <a:buChar char="•"/>
            </a:pPr>
            <a:r>
              <a:rPr lang="sv-SE"/>
              <a:t>Pass parameters at run-time.</a:t>
            </a:r>
            <a:endParaRPr/>
          </a:p>
          <a:p>
            <a:pPr marL="457200" lvl="0" indent="-393700" algn="l" rtl="0">
              <a:spcBef>
                <a:spcPts val="1000"/>
              </a:spcBef>
              <a:spcAft>
                <a:spcPts val="0"/>
              </a:spcAft>
              <a:buSzPts val="2600"/>
              <a:buChar char="•"/>
            </a:pPr>
            <a:r>
              <a:rPr lang="sv-SE"/>
              <a:t>Tool-based Implementation</a:t>
            </a:r>
            <a:endParaRPr/>
          </a:p>
          <a:p>
            <a:pPr marL="914400" lvl="1" indent="-368300" algn="l" rtl="0">
              <a:spcBef>
                <a:spcPts val="500"/>
              </a:spcBef>
              <a:spcAft>
                <a:spcPts val="0"/>
              </a:spcAft>
              <a:buSzPts val="2200"/>
              <a:buChar char="•"/>
            </a:pPr>
            <a:r>
              <a:rPr lang="sv-SE"/>
              <a:t>Use external tools to derive a product.</a:t>
            </a:r>
            <a:endParaRPr/>
          </a:p>
          <a:p>
            <a:pPr marL="914400" lvl="1" indent="-368300" algn="l" rtl="0">
              <a:spcBef>
                <a:spcPts val="500"/>
              </a:spcBef>
              <a:spcAft>
                <a:spcPts val="0"/>
              </a:spcAft>
              <a:buSzPts val="2200"/>
              <a:buChar char="•"/>
            </a:pPr>
            <a:r>
              <a:rPr lang="sv-SE"/>
              <a:t>Use preprocessor to compile only the requested features.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8"/>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46</a:t>
            </a:fld>
            <a:endParaRPr/>
          </a:p>
        </p:txBody>
      </p:sp>
      <p:sp>
        <p:nvSpPr>
          <p:cNvPr id="434" name="Google Shape;434;p58"/>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Annotation-Based Representation</a:t>
            </a:r>
            <a:endParaRPr/>
          </a:p>
        </p:txBody>
      </p:sp>
      <p:sp>
        <p:nvSpPr>
          <p:cNvPr id="435" name="Google Shape;435;p58"/>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All code in common code base.</a:t>
            </a:r>
            <a:endParaRPr/>
          </a:p>
          <a:p>
            <a:pPr marL="457200" lvl="0" indent="-393700" algn="l" rtl="0">
              <a:spcBef>
                <a:spcPts val="1000"/>
              </a:spcBef>
              <a:spcAft>
                <a:spcPts val="0"/>
              </a:spcAft>
              <a:buSzPts val="2600"/>
              <a:buChar char="•"/>
            </a:pPr>
            <a:r>
              <a:rPr lang="sv-SE"/>
              <a:t>Code related to a feature marked in some form.</a:t>
            </a:r>
            <a:endParaRPr/>
          </a:p>
          <a:p>
            <a:pPr marL="914400" lvl="1" indent="-368300" algn="l" rtl="0">
              <a:spcBef>
                <a:spcPts val="500"/>
              </a:spcBef>
              <a:spcAft>
                <a:spcPts val="0"/>
              </a:spcAft>
              <a:buSzPts val="2200"/>
              <a:buChar char="•"/>
            </a:pPr>
            <a:r>
              <a:rPr lang="sv-SE"/>
              <a:t>Preprocessor annotations, if-statement that checks input.</a:t>
            </a:r>
            <a:endParaRPr/>
          </a:p>
          <a:p>
            <a:pPr marL="457200" lvl="0" indent="-393700" algn="l" rtl="0">
              <a:spcBef>
                <a:spcPts val="1000"/>
              </a:spcBef>
              <a:spcAft>
                <a:spcPts val="0"/>
              </a:spcAft>
              <a:buSzPts val="2600"/>
              <a:buChar char="•"/>
            </a:pPr>
            <a:r>
              <a:rPr lang="sv-SE"/>
              <a:t>Code belonging to deselected features ignored (run-time) or removed (compile-time).</a:t>
            </a:r>
            <a:endParaRPr/>
          </a:p>
          <a:p>
            <a:pPr marL="457200" lvl="0" indent="-393700" algn="l" rtl="0">
              <a:spcBef>
                <a:spcPts val="1000"/>
              </a:spcBef>
              <a:spcAft>
                <a:spcPts val="0"/>
              </a:spcAft>
              <a:buSzPts val="2600"/>
              <a:buChar char="•"/>
            </a:pPr>
            <a:r>
              <a:rPr lang="sv-SE"/>
              <a:t>Adds complexity, reduces modularity/readability.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9"/>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47</a:t>
            </a:fld>
            <a:endParaRPr/>
          </a:p>
        </p:txBody>
      </p:sp>
      <p:sp>
        <p:nvSpPr>
          <p:cNvPr id="442" name="Google Shape;442;p59"/>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Composition-based Representation</a:t>
            </a:r>
            <a:endParaRPr/>
          </a:p>
        </p:txBody>
      </p:sp>
      <p:sp>
        <p:nvSpPr>
          <p:cNvPr id="443" name="Google Shape;443;p59"/>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Code belonging to feature in dedicated location.</a:t>
            </a:r>
            <a:endParaRPr/>
          </a:p>
          <a:p>
            <a:pPr marL="914400" lvl="1" indent="-368300" algn="l" rtl="0">
              <a:spcBef>
                <a:spcPts val="500"/>
              </a:spcBef>
              <a:spcAft>
                <a:spcPts val="0"/>
              </a:spcAft>
              <a:buSzPts val="2200"/>
              <a:buChar char="•"/>
            </a:pPr>
            <a:r>
              <a:rPr lang="sv-SE"/>
              <a:t>Class, file, package, service</a:t>
            </a:r>
            <a:endParaRPr/>
          </a:p>
          <a:p>
            <a:pPr marL="457200" lvl="0" indent="-393700" algn="l" rtl="0">
              <a:spcBef>
                <a:spcPts val="1000"/>
              </a:spcBef>
              <a:spcAft>
                <a:spcPts val="0"/>
              </a:spcAft>
              <a:buSzPts val="2600"/>
              <a:buChar char="•"/>
            </a:pPr>
            <a:r>
              <a:rPr lang="sv-SE"/>
              <a:t>Selected units combined to form final product.</a:t>
            </a:r>
            <a:endParaRPr/>
          </a:p>
          <a:p>
            <a:pPr marL="457200" lvl="0" indent="-393700" algn="l" rtl="0">
              <a:spcBef>
                <a:spcPts val="1000"/>
              </a:spcBef>
              <a:spcAft>
                <a:spcPts val="0"/>
              </a:spcAft>
              <a:buSzPts val="2600"/>
              <a:buChar char="•"/>
            </a:pPr>
            <a:r>
              <a:rPr lang="sv-SE"/>
              <a:t>Requires clear mapping between features and units</a:t>
            </a:r>
            <a:endParaRPr/>
          </a:p>
          <a:p>
            <a:pPr marL="457200" lvl="0" indent="-393700" algn="l" rtl="0">
              <a:spcBef>
                <a:spcPts val="1000"/>
              </a:spcBef>
              <a:spcAft>
                <a:spcPts val="0"/>
              </a:spcAft>
              <a:buSzPts val="2600"/>
              <a:buChar char="•"/>
            </a:pPr>
            <a:r>
              <a:rPr lang="sv-SE"/>
              <a:t>Can combine annotation and composition.</a:t>
            </a:r>
            <a:endParaRPr/>
          </a:p>
          <a:p>
            <a:pPr marL="914400" lvl="1" indent="-368300" algn="l" rtl="0">
              <a:spcBef>
                <a:spcPts val="500"/>
              </a:spcBef>
              <a:spcAft>
                <a:spcPts val="0"/>
              </a:spcAft>
              <a:buSzPts val="2200"/>
              <a:buChar char="•"/>
            </a:pPr>
            <a:r>
              <a:rPr lang="sv-SE"/>
              <a:t>Annotation-based approaches remove code.</a:t>
            </a:r>
            <a:endParaRPr/>
          </a:p>
          <a:p>
            <a:pPr marL="914400" lvl="1" indent="-368300" algn="l" rtl="0">
              <a:spcBef>
                <a:spcPts val="500"/>
              </a:spcBef>
              <a:spcAft>
                <a:spcPts val="0"/>
              </a:spcAft>
              <a:buSzPts val="2200"/>
              <a:buChar char="•"/>
            </a:pPr>
            <a:r>
              <a:rPr lang="sv-SE"/>
              <a:t>Composition-based approaches add code.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0"/>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48</a:t>
            </a:fld>
            <a:endParaRPr/>
          </a:p>
        </p:txBody>
      </p:sp>
      <p:sp>
        <p:nvSpPr>
          <p:cNvPr id="450" name="Google Shape;450;p60"/>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Some Examples</a:t>
            </a:r>
            <a:endParaRPr/>
          </a:p>
        </p:txBody>
      </p:sp>
      <p:sp>
        <p:nvSpPr>
          <p:cNvPr id="451" name="Google Shape;451;p60"/>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Preprocessors</a:t>
            </a:r>
            <a:endParaRPr/>
          </a:p>
          <a:p>
            <a:pPr marL="914400" lvl="1" indent="-368300" algn="l" rtl="0">
              <a:spcBef>
                <a:spcPts val="500"/>
              </a:spcBef>
              <a:spcAft>
                <a:spcPts val="0"/>
              </a:spcAft>
              <a:buSzPts val="2200"/>
              <a:buChar char="•"/>
            </a:pPr>
            <a:r>
              <a:rPr lang="sv-SE"/>
              <a:t>Compile-time, tool-based, annotation-based</a:t>
            </a:r>
            <a:endParaRPr/>
          </a:p>
          <a:p>
            <a:pPr marL="457200" lvl="0" indent="-393700" algn="l" rtl="0">
              <a:spcBef>
                <a:spcPts val="1000"/>
              </a:spcBef>
              <a:spcAft>
                <a:spcPts val="0"/>
              </a:spcAft>
              <a:buSzPts val="2600"/>
              <a:buChar char="•"/>
            </a:pPr>
            <a:r>
              <a:rPr lang="sv-SE"/>
              <a:t>Parameters</a:t>
            </a:r>
            <a:endParaRPr/>
          </a:p>
          <a:p>
            <a:pPr marL="914400" lvl="1" indent="-368300" algn="l" rtl="0">
              <a:spcBef>
                <a:spcPts val="500"/>
              </a:spcBef>
              <a:spcAft>
                <a:spcPts val="0"/>
              </a:spcAft>
              <a:buSzPts val="2200"/>
              <a:buChar char="•"/>
            </a:pPr>
            <a:r>
              <a:rPr lang="sv-SE"/>
              <a:t>Load or run-time, language-based, annotation-based</a:t>
            </a:r>
            <a:endParaRPr/>
          </a:p>
          <a:p>
            <a:pPr marL="457200" lvl="0" indent="-393700" algn="l" rtl="0">
              <a:spcBef>
                <a:spcPts val="1000"/>
              </a:spcBef>
              <a:spcAft>
                <a:spcPts val="0"/>
              </a:spcAft>
              <a:buSzPts val="2600"/>
              <a:buChar char="•"/>
            </a:pPr>
            <a:r>
              <a:rPr lang="sv-SE"/>
              <a:t>Design Patterns</a:t>
            </a:r>
            <a:endParaRPr/>
          </a:p>
          <a:p>
            <a:pPr marL="914400" lvl="1" indent="-368300" algn="l" rtl="0">
              <a:spcBef>
                <a:spcPts val="500"/>
              </a:spcBef>
              <a:spcAft>
                <a:spcPts val="0"/>
              </a:spcAft>
              <a:buSzPts val="2200"/>
              <a:buChar char="•"/>
            </a:pPr>
            <a:r>
              <a:rPr lang="sv-SE"/>
              <a:t>Load or run-time, language-based, composition-based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1"/>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49</a:t>
            </a:fld>
            <a:endParaRPr/>
          </a:p>
        </p:txBody>
      </p:sp>
      <p:sp>
        <p:nvSpPr>
          <p:cNvPr id="458" name="Google Shape;458;p61"/>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Preprocessors</a:t>
            </a:r>
            <a:endParaRPr/>
          </a:p>
        </p:txBody>
      </p:sp>
      <p:sp>
        <p:nvSpPr>
          <p:cNvPr id="459" name="Google Shape;459;p61"/>
          <p:cNvSpPr txBox="1">
            <a:spLocks noGrp="1"/>
          </p:cNvSpPr>
          <p:nvPr>
            <p:ph type="body" idx="1"/>
          </p:nvPr>
        </p:nvSpPr>
        <p:spPr>
          <a:xfrm>
            <a:off x="468900" y="1282400"/>
            <a:ext cx="56673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Optimize code before compilation.</a:t>
            </a:r>
            <a:endParaRPr/>
          </a:p>
          <a:p>
            <a:pPr marL="914400" lvl="1" indent="-368300" algn="l" rtl="0">
              <a:spcBef>
                <a:spcPts val="500"/>
              </a:spcBef>
              <a:spcAft>
                <a:spcPts val="0"/>
              </a:spcAft>
              <a:buSzPts val="2200"/>
              <a:buChar char="•"/>
            </a:pPr>
            <a:r>
              <a:rPr lang="sv-SE"/>
              <a:t>Often used by compilers to produce faster executable.</a:t>
            </a:r>
            <a:endParaRPr/>
          </a:p>
          <a:p>
            <a:pPr marL="914400" lvl="1" indent="-368300" algn="l" rtl="0">
              <a:spcBef>
                <a:spcPts val="500"/>
              </a:spcBef>
              <a:spcAft>
                <a:spcPts val="0"/>
              </a:spcAft>
              <a:buSzPts val="2200"/>
              <a:buChar char="•"/>
            </a:pPr>
            <a:r>
              <a:rPr lang="sv-SE"/>
              <a:t>Can selectively include or exclude code.</a:t>
            </a:r>
            <a:endParaRPr/>
          </a:p>
          <a:p>
            <a:pPr marL="457200" lvl="0" indent="-393700" algn="l" rtl="0">
              <a:spcBef>
                <a:spcPts val="1000"/>
              </a:spcBef>
              <a:spcAft>
                <a:spcPts val="0"/>
              </a:spcAft>
              <a:buSzPts val="2600"/>
              <a:buChar char="•"/>
            </a:pPr>
            <a:r>
              <a:rPr lang="sv-SE"/>
              <a:t>Most famous - cpp</a:t>
            </a:r>
            <a:endParaRPr/>
          </a:p>
          <a:p>
            <a:pPr marL="914400" lvl="1" indent="-368300" algn="l" rtl="0">
              <a:spcBef>
                <a:spcPts val="500"/>
              </a:spcBef>
              <a:spcAft>
                <a:spcPts val="0"/>
              </a:spcAft>
              <a:buSzPts val="2200"/>
              <a:buChar char="•"/>
            </a:pPr>
            <a:r>
              <a:rPr lang="sv-SE"/>
              <a:t>“The C Preprocessor”</a:t>
            </a:r>
            <a:endParaRPr/>
          </a:p>
          <a:p>
            <a:pPr marL="457200" lvl="0" indent="-393700" algn="l" rtl="0">
              <a:spcBef>
                <a:spcPts val="1000"/>
              </a:spcBef>
              <a:spcAft>
                <a:spcPts val="0"/>
              </a:spcAft>
              <a:buSzPts val="2600"/>
              <a:buChar char="•"/>
            </a:pPr>
            <a:r>
              <a:rPr lang="sv-SE"/>
              <a:t>Exist for many languages.</a:t>
            </a:r>
            <a:endParaRPr/>
          </a:p>
        </p:txBody>
      </p:sp>
      <p:pic>
        <p:nvPicPr>
          <p:cNvPr id="460" name="Google Shape;460;p61"/>
          <p:cNvPicPr preferRelativeResize="0"/>
          <p:nvPr/>
        </p:nvPicPr>
        <p:blipFill>
          <a:blip r:embed="rId3">
            <a:alphaModFix/>
          </a:blip>
          <a:stretch>
            <a:fillRect/>
          </a:stretch>
        </p:blipFill>
        <p:spPr>
          <a:xfrm>
            <a:off x="6082400" y="1196425"/>
            <a:ext cx="2967800" cy="321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5</a:t>
            </a:fld>
            <a:endParaRPr/>
          </a:p>
        </p:txBody>
      </p:sp>
      <p:sp>
        <p:nvSpPr>
          <p:cNvPr id="180" name="Google Shape;180;p29"/>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Complex???????????</a:t>
            </a:r>
            <a:endParaRPr/>
          </a:p>
        </p:txBody>
      </p:sp>
      <p:sp>
        <p:nvSpPr>
          <p:cNvPr id="181" name="Google Shape;181;p29"/>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b="1"/>
              <a:t>Variability</a:t>
            </a:r>
            <a:endParaRPr b="1"/>
          </a:p>
          <a:p>
            <a:pPr marL="914400" lvl="1" indent="-368300" algn="l" rtl="0">
              <a:spcBef>
                <a:spcPts val="500"/>
              </a:spcBef>
              <a:spcAft>
                <a:spcPts val="0"/>
              </a:spcAft>
              <a:buSzPts val="2200"/>
              <a:buChar char="•"/>
            </a:pPr>
            <a:r>
              <a:rPr lang="sv-SE"/>
              <a:t>The ability to change and customize software to deliver </a:t>
            </a:r>
            <a:r>
              <a:rPr lang="sv-SE" b="1"/>
              <a:t>variants </a:t>
            </a:r>
            <a:r>
              <a:rPr lang="sv-SE"/>
              <a:t>to new users.</a:t>
            </a:r>
            <a:endParaRPr/>
          </a:p>
          <a:p>
            <a:pPr marL="914400" lvl="1" indent="-368300" algn="l" rtl="0">
              <a:spcBef>
                <a:spcPts val="500"/>
              </a:spcBef>
              <a:spcAft>
                <a:spcPts val="0"/>
              </a:spcAft>
              <a:buSzPts val="2200"/>
              <a:buChar char="•"/>
            </a:pPr>
            <a:r>
              <a:rPr lang="sv-SE"/>
              <a:t>Requires designing code </a:t>
            </a:r>
            <a:r>
              <a:rPr lang="sv-SE" b="1"/>
              <a:t>to be reused</a:t>
            </a:r>
            <a:r>
              <a:rPr lang="sv-SE"/>
              <a:t> and to </a:t>
            </a:r>
            <a:r>
              <a:rPr lang="sv-SE" b="1"/>
              <a:t>work with reused code</a:t>
            </a:r>
            <a:r>
              <a:rPr lang="sv-SE"/>
              <a:t>.</a:t>
            </a:r>
            <a:endParaRPr/>
          </a:p>
          <a:p>
            <a:pPr marL="457200" lvl="0" indent="-393700" algn="l" rtl="0">
              <a:spcBef>
                <a:spcPts val="1000"/>
              </a:spcBef>
              <a:spcAft>
                <a:spcPts val="0"/>
              </a:spcAft>
              <a:buSzPts val="2600"/>
              <a:buChar char="•"/>
            </a:pPr>
            <a:r>
              <a:rPr lang="sv-SE" b="1"/>
              <a:t>Changeability and Maintainability</a:t>
            </a:r>
            <a:endParaRPr b="1"/>
          </a:p>
          <a:p>
            <a:pPr marL="914400" lvl="1" indent="-368300" algn="l" rtl="0">
              <a:spcBef>
                <a:spcPts val="500"/>
              </a:spcBef>
              <a:spcAft>
                <a:spcPts val="0"/>
              </a:spcAft>
              <a:buSzPts val="2200"/>
              <a:buChar char="•"/>
            </a:pPr>
            <a:r>
              <a:rPr lang="sv-SE"/>
              <a:t>The ability to </a:t>
            </a:r>
            <a:r>
              <a:rPr lang="sv-SE" b="1"/>
              <a:t>add new features and options</a:t>
            </a:r>
            <a:r>
              <a:rPr lang="sv-SE"/>
              <a:t> while ensuring that </a:t>
            </a:r>
            <a:r>
              <a:rPr lang="sv-SE" b="1"/>
              <a:t>existing code still works</a:t>
            </a:r>
            <a:r>
              <a:rPr lang="sv-SE"/>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2"/>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50</a:t>
            </a:fld>
            <a:endParaRPr/>
          </a:p>
        </p:txBody>
      </p:sp>
      <p:sp>
        <p:nvSpPr>
          <p:cNvPr id="467" name="Google Shape;467;p62"/>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Implementation with Antenna (Java)</a:t>
            </a:r>
            <a:endParaRPr/>
          </a:p>
        </p:txBody>
      </p:sp>
      <p:sp>
        <p:nvSpPr>
          <p:cNvPr id="468" name="Google Shape;468;p62"/>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Annotate code using comments:</a:t>
            </a:r>
            <a:endParaRPr/>
          </a:p>
          <a:p>
            <a:pPr marL="914400" lvl="1" indent="-368300" algn="l" rtl="0">
              <a:spcBef>
                <a:spcPts val="500"/>
              </a:spcBef>
              <a:spcAft>
                <a:spcPts val="0"/>
              </a:spcAft>
              <a:buSzPts val="2200"/>
              <a:buFont typeface="Consolas"/>
              <a:buChar char="•"/>
            </a:pPr>
            <a:r>
              <a:rPr lang="sv-SE">
                <a:latin typeface="Consolas"/>
                <a:ea typeface="Consolas"/>
                <a:cs typeface="Consolas"/>
                <a:sym typeface="Consolas"/>
              </a:rPr>
              <a:t>//#if FEATURE_NAME </a:t>
            </a:r>
            <a:endParaRPr>
              <a:latin typeface="Consolas"/>
              <a:ea typeface="Consolas"/>
              <a:cs typeface="Consolas"/>
              <a:sym typeface="Consolas"/>
            </a:endParaRPr>
          </a:p>
          <a:p>
            <a:pPr marL="1371600" lvl="2" indent="-342900" algn="l" rtl="0">
              <a:spcBef>
                <a:spcPts val="500"/>
              </a:spcBef>
              <a:spcAft>
                <a:spcPts val="0"/>
              </a:spcAft>
              <a:buSzPts val="1800"/>
              <a:buChar char="•"/>
            </a:pPr>
            <a:r>
              <a:rPr lang="sv-SE"/>
              <a:t>If  FEATURE_NAME is chosen, include this code.</a:t>
            </a:r>
            <a:endParaRPr/>
          </a:p>
          <a:p>
            <a:pPr marL="914400" lvl="1" indent="-368300" algn="l" rtl="0">
              <a:spcBef>
                <a:spcPts val="500"/>
              </a:spcBef>
              <a:spcAft>
                <a:spcPts val="0"/>
              </a:spcAft>
              <a:buSzPts val="2200"/>
              <a:buFont typeface="Consolas"/>
              <a:buChar char="•"/>
            </a:pPr>
            <a:r>
              <a:rPr lang="sv-SE">
                <a:latin typeface="Consolas"/>
                <a:ea typeface="Consolas"/>
                <a:cs typeface="Consolas"/>
                <a:sym typeface="Consolas"/>
              </a:rPr>
              <a:t>//#elif OTHER_FEATURE</a:t>
            </a:r>
            <a:endParaRPr>
              <a:latin typeface="Consolas"/>
              <a:ea typeface="Consolas"/>
              <a:cs typeface="Consolas"/>
              <a:sym typeface="Consolas"/>
            </a:endParaRPr>
          </a:p>
          <a:p>
            <a:pPr marL="1371600" lvl="2" indent="-342900" algn="l" rtl="0">
              <a:spcBef>
                <a:spcPts val="500"/>
              </a:spcBef>
              <a:spcAft>
                <a:spcPts val="0"/>
              </a:spcAft>
              <a:buSzPts val="1800"/>
              <a:buChar char="•"/>
            </a:pPr>
            <a:r>
              <a:rPr lang="sv-SE"/>
              <a:t>else if OTHER_FEATURE chosen, include this code.</a:t>
            </a:r>
            <a:endParaRPr/>
          </a:p>
          <a:p>
            <a:pPr marL="914400" lvl="1" indent="-368300" algn="l" rtl="0">
              <a:spcBef>
                <a:spcPts val="500"/>
              </a:spcBef>
              <a:spcAft>
                <a:spcPts val="0"/>
              </a:spcAft>
              <a:buSzPts val="2200"/>
              <a:buFont typeface="Consolas"/>
              <a:buChar char="•"/>
            </a:pPr>
            <a:r>
              <a:rPr lang="sv-SE">
                <a:latin typeface="Consolas"/>
                <a:ea typeface="Consolas"/>
                <a:cs typeface="Consolas"/>
                <a:sym typeface="Consolas"/>
              </a:rPr>
              <a:t>//#else</a:t>
            </a:r>
            <a:endParaRPr>
              <a:latin typeface="Consolas"/>
              <a:ea typeface="Consolas"/>
              <a:cs typeface="Consolas"/>
              <a:sym typeface="Consolas"/>
            </a:endParaRPr>
          </a:p>
          <a:p>
            <a:pPr marL="914400" lvl="1" indent="-368300" algn="l" rtl="0">
              <a:spcBef>
                <a:spcPts val="500"/>
              </a:spcBef>
              <a:spcAft>
                <a:spcPts val="0"/>
              </a:spcAft>
              <a:buSzPts val="2200"/>
              <a:buFont typeface="Consolas"/>
              <a:buChar char="•"/>
            </a:pPr>
            <a:r>
              <a:rPr lang="sv-SE">
                <a:latin typeface="Consolas"/>
                <a:ea typeface="Consolas"/>
                <a:cs typeface="Consolas"/>
                <a:sym typeface="Consolas"/>
              </a:rPr>
              <a:t>//#endif</a:t>
            </a:r>
            <a:endParaRPr>
              <a:latin typeface="Consolas"/>
              <a:ea typeface="Consolas"/>
              <a:cs typeface="Consolas"/>
              <a:sym typeface="Consolas"/>
            </a:endParaRPr>
          </a:p>
          <a:p>
            <a:pPr marL="457200" lvl="0" indent="-393700" algn="l" rtl="0">
              <a:spcBef>
                <a:spcPts val="1000"/>
              </a:spcBef>
              <a:spcAft>
                <a:spcPts val="0"/>
              </a:spcAft>
              <a:buSzPts val="2600"/>
              <a:buChar char="•"/>
            </a:pPr>
            <a:r>
              <a:rPr lang="sv-SE"/>
              <a:t>Instead of removing lines, Antenna comments out lines, inserting </a:t>
            </a:r>
            <a:r>
              <a:rPr lang="sv-SE">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3"/>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51</a:t>
            </a:fld>
            <a:endParaRPr/>
          </a:p>
        </p:txBody>
      </p:sp>
      <p:sp>
        <p:nvSpPr>
          <p:cNvPr id="475" name="Google Shape;475;p63"/>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Examples</a:t>
            </a:r>
            <a:endParaRPr/>
          </a:p>
        </p:txBody>
      </p:sp>
      <p:sp>
        <p:nvSpPr>
          <p:cNvPr id="476" name="Google Shape;476;p63"/>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sv-SE"/>
              <a:t>     (Hello, Beautiful, World)   (Hello, Wonderful, World)</a:t>
            </a:r>
            <a:endParaRPr/>
          </a:p>
        </p:txBody>
      </p:sp>
      <p:pic>
        <p:nvPicPr>
          <p:cNvPr id="477" name="Google Shape;477;p63"/>
          <p:cNvPicPr preferRelativeResize="0"/>
          <p:nvPr/>
        </p:nvPicPr>
        <p:blipFill>
          <a:blip r:embed="rId3">
            <a:alphaModFix/>
          </a:blip>
          <a:stretch>
            <a:fillRect/>
          </a:stretch>
        </p:blipFill>
        <p:spPr>
          <a:xfrm>
            <a:off x="1331575" y="1835451"/>
            <a:ext cx="6480848" cy="30063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4"/>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52</a:t>
            </a:fld>
            <a:endParaRPr/>
          </a:p>
        </p:txBody>
      </p:sp>
      <p:sp>
        <p:nvSpPr>
          <p:cNvPr id="484" name="Google Shape;484;p64"/>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Parameter-based Implementation</a:t>
            </a:r>
            <a:endParaRPr/>
          </a:p>
        </p:txBody>
      </p:sp>
      <p:sp>
        <p:nvSpPr>
          <p:cNvPr id="485" name="Google Shape;485;p64"/>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Use conditional statements to alter control flow based on features selected.</a:t>
            </a:r>
            <a:endParaRPr/>
          </a:p>
          <a:p>
            <a:pPr marL="457200" lvl="0" indent="-393700" algn="l" rtl="0">
              <a:spcBef>
                <a:spcPts val="1000"/>
              </a:spcBef>
              <a:spcAft>
                <a:spcPts val="0"/>
              </a:spcAft>
              <a:buSzPts val="2600"/>
              <a:buChar char="•"/>
            </a:pPr>
            <a:r>
              <a:rPr lang="sv-SE"/>
              <a:t>Boolean variable based on feature, set globally or passed directly to methods:</a:t>
            </a:r>
            <a:endParaRPr/>
          </a:p>
          <a:p>
            <a:pPr marL="914400" lvl="1" indent="-368300" algn="l" rtl="0">
              <a:spcBef>
                <a:spcPts val="500"/>
              </a:spcBef>
              <a:spcAft>
                <a:spcPts val="0"/>
              </a:spcAft>
              <a:buSzPts val="2200"/>
              <a:buChar char="•"/>
            </a:pPr>
            <a:r>
              <a:rPr lang="sv-SE"/>
              <a:t>From command line or config file (load-time binding)</a:t>
            </a:r>
            <a:endParaRPr/>
          </a:p>
          <a:p>
            <a:pPr marL="914400" lvl="1" indent="-368300" algn="l" rtl="0">
              <a:spcBef>
                <a:spcPts val="500"/>
              </a:spcBef>
              <a:spcAft>
                <a:spcPts val="0"/>
              </a:spcAft>
              <a:buSzPts val="2200"/>
              <a:buChar char="•"/>
            </a:pPr>
            <a:r>
              <a:rPr lang="sv-SE"/>
              <a:t>From GUI or API (run-time binding)</a:t>
            </a:r>
            <a:endParaRPr/>
          </a:p>
          <a:p>
            <a:pPr marL="914400" lvl="1" indent="-368300" algn="l" rtl="0">
              <a:spcBef>
                <a:spcPts val="500"/>
              </a:spcBef>
              <a:spcAft>
                <a:spcPts val="0"/>
              </a:spcAft>
              <a:buSzPts val="2200"/>
              <a:buChar char="•"/>
            </a:pPr>
            <a:r>
              <a:rPr lang="sv-SE"/>
              <a:t>Hard-coded in program (compile-time binding)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5"/>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53</a:t>
            </a:fld>
            <a:endParaRPr/>
          </a:p>
        </p:txBody>
      </p:sp>
      <p:sp>
        <p:nvSpPr>
          <p:cNvPr id="492" name="Google Shape;492;p65"/>
          <p:cNvSpPr txBox="1">
            <a:spLocks noGrp="1"/>
          </p:cNvSpPr>
          <p:nvPr>
            <p:ph type="body" idx="1"/>
          </p:nvPr>
        </p:nvSpPr>
        <p:spPr>
          <a:xfrm>
            <a:off x="5299819" y="1282400"/>
            <a:ext cx="3387000" cy="3480300"/>
          </a:xfrm>
          <a:prstGeom prst="rect">
            <a:avLst/>
          </a:prstGeom>
        </p:spPr>
        <p:txBody>
          <a:bodyPr spcFirstLastPara="1" wrap="square" lIns="91425" tIns="45700" rIns="91425" bIns="45700" anchor="t" anchorCtr="0">
            <a:noAutofit/>
          </a:bodyPr>
          <a:lstStyle/>
          <a:p>
            <a:pPr marL="457200" lvl="0" indent="-368300" algn="l" rtl="0">
              <a:spcBef>
                <a:spcPts val="1000"/>
              </a:spcBef>
              <a:spcAft>
                <a:spcPts val="0"/>
              </a:spcAft>
              <a:buSzPts val="2200"/>
              <a:buChar char="•"/>
            </a:pPr>
            <a:r>
              <a:rPr lang="sv-SE" sz="2200"/>
              <a:t>Choices read from command line and stored in </a:t>
            </a:r>
            <a:r>
              <a:rPr lang="sv-SE" sz="2200">
                <a:latin typeface="Consolas"/>
                <a:ea typeface="Consolas"/>
                <a:cs typeface="Consolas"/>
                <a:sym typeface="Consolas"/>
              </a:rPr>
              <a:t>Conf</a:t>
            </a:r>
            <a:r>
              <a:rPr lang="sv-SE" sz="2200"/>
              <a:t>.</a:t>
            </a:r>
            <a:endParaRPr sz="2200"/>
          </a:p>
          <a:p>
            <a:pPr marL="457200" lvl="0" indent="-368300" algn="l" rtl="0">
              <a:spcBef>
                <a:spcPts val="0"/>
              </a:spcBef>
              <a:spcAft>
                <a:spcPts val="0"/>
              </a:spcAft>
              <a:buSzPts val="2200"/>
              <a:buChar char="•"/>
            </a:pPr>
            <a:r>
              <a:rPr lang="sv-SE" sz="2200"/>
              <a:t>Other classes check variables and invoke code appropriately.</a:t>
            </a:r>
            <a:endParaRPr sz="2200"/>
          </a:p>
        </p:txBody>
      </p:sp>
      <p:pic>
        <p:nvPicPr>
          <p:cNvPr id="493" name="Google Shape;493;p65"/>
          <p:cNvPicPr preferRelativeResize="0"/>
          <p:nvPr/>
        </p:nvPicPr>
        <p:blipFill>
          <a:blip r:embed="rId3">
            <a:alphaModFix/>
          </a:blip>
          <a:stretch>
            <a:fillRect/>
          </a:stretch>
        </p:blipFill>
        <p:spPr>
          <a:xfrm>
            <a:off x="221577" y="549425"/>
            <a:ext cx="4957250" cy="430709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6"/>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54</a:t>
            </a:fld>
            <a:endParaRPr/>
          </a:p>
        </p:txBody>
      </p:sp>
      <p:sp>
        <p:nvSpPr>
          <p:cNvPr id="500" name="Google Shape;500;p66"/>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sv-SE"/>
              <a:t>Design Patterns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7"/>
          <p:cNvSpPr txBox="1">
            <a:spLocks noGrp="1"/>
          </p:cNvSpPr>
          <p:nvPr>
            <p:ph type="dt" idx="10"/>
          </p:nvPr>
        </p:nvSpPr>
        <p:spPr>
          <a:xfrm>
            <a:off x="468890" y="4935625"/>
            <a:ext cx="2133600" cy="207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sv-SE"/>
              <a:t>2018-08-27</a:t>
            </a:r>
            <a:endParaRPr/>
          </a:p>
        </p:txBody>
      </p:sp>
      <p:sp>
        <p:nvSpPr>
          <p:cNvPr id="506" name="Google Shape;506;p67"/>
          <p:cNvSpPr txBox="1">
            <a:spLocks noGrp="1"/>
          </p:cNvSpPr>
          <p:nvPr>
            <p:ph type="ftr" idx="11"/>
          </p:nvPr>
        </p:nvSpPr>
        <p:spPr>
          <a:xfrm>
            <a:off x="3124200" y="4935625"/>
            <a:ext cx="2895600" cy="2079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sv-SE"/>
              <a:t>Chalmers University of Technology</a:t>
            </a:r>
            <a:endParaRPr/>
          </a:p>
        </p:txBody>
      </p:sp>
      <p:sp>
        <p:nvSpPr>
          <p:cNvPr id="507" name="Google Shape;507;p67"/>
          <p:cNvSpPr txBox="1">
            <a:spLocks noGrp="1"/>
          </p:cNvSpPr>
          <p:nvPr>
            <p:ph type="sldNum" idx="12"/>
          </p:nvPr>
        </p:nvSpPr>
        <p:spPr>
          <a:xfrm>
            <a:off x="6553200" y="4935625"/>
            <a:ext cx="2133600" cy="207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55</a:t>
            </a:fld>
            <a:endParaRPr/>
          </a:p>
        </p:txBody>
      </p:sp>
      <p:sp>
        <p:nvSpPr>
          <p:cNvPr id="508" name="Google Shape;508;p67"/>
          <p:cNvSpPr txBox="1">
            <a:spLocks noGrp="1"/>
          </p:cNvSpPr>
          <p:nvPr>
            <p:ph type="title"/>
          </p:nvPr>
        </p:nvSpPr>
        <p:spPr>
          <a:xfrm>
            <a:off x="468890" y="614003"/>
            <a:ext cx="8217900" cy="668400"/>
          </a:xfrm>
          <a:prstGeom prst="rect">
            <a:avLst/>
          </a:prstGeom>
          <a:noFill/>
          <a:ln>
            <a:noFill/>
          </a:ln>
        </p:spPr>
        <p:txBody>
          <a:bodyPr spcFirstLastPara="1" wrap="square" lIns="91425" tIns="45700" rIns="91425" bIns="45700" anchor="t" anchorCtr="0">
            <a:noAutofit/>
          </a:bodyPr>
          <a:lstStyle/>
          <a:p>
            <a:pPr marL="0" lvl="0" indent="0" algn="l" rtl="0">
              <a:lnSpc>
                <a:spcPct val="108333"/>
              </a:lnSpc>
              <a:spcBef>
                <a:spcPts val="0"/>
              </a:spcBef>
              <a:spcAft>
                <a:spcPts val="0"/>
              </a:spcAft>
              <a:buClr>
                <a:schemeClr val="dk1"/>
              </a:buClr>
              <a:buSzPts val="3600"/>
              <a:buFont typeface="Arial"/>
              <a:buNone/>
            </a:pPr>
            <a:r>
              <a:rPr lang="sv-SE"/>
              <a:t>Design Patterns</a:t>
            </a:r>
            <a:endParaRPr/>
          </a:p>
        </p:txBody>
      </p:sp>
      <p:sp>
        <p:nvSpPr>
          <p:cNvPr id="509" name="Google Shape;509;p67"/>
          <p:cNvSpPr txBox="1">
            <a:spLocks noGrp="1"/>
          </p:cNvSpPr>
          <p:nvPr>
            <p:ph type="body" idx="1"/>
          </p:nvPr>
        </p:nvSpPr>
        <p:spPr>
          <a:xfrm>
            <a:off x="468890" y="1282390"/>
            <a:ext cx="8217900" cy="3480300"/>
          </a:xfrm>
          <a:prstGeom prst="rect">
            <a:avLst/>
          </a:prstGeom>
          <a:noFill/>
          <a:ln>
            <a:noFill/>
          </a:ln>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Patterns for implementing OO design lessons.</a:t>
            </a:r>
            <a:endParaRPr/>
          </a:p>
          <a:p>
            <a:pPr marL="914400" lvl="1" indent="-368300" algn="l" rtl="0">
              <a:spcBef>
                <a:spcPts val="500"/>
              </a:spcBef>
              <a:spcAft>
                <a:spcPts val="0"/>
              </a:spcAft>
              <a:buSzPts val="2200"/>
              <a:buChar char="•"/>
            </a:pPr>
            <a:r>
              <a:rPr lang="sv-SE"/>
              <a:t>Class interface and structuring guidelines that structure how variable elements are implemented.</a:t>
            </a:r>
            <a:endParaRPr/>
          </a:p>
          <a:p>
            <a:pPr marL="457200" lvl="0" indent="-393700" algn="l" rtl="0">
              <a:spcBef>
                <a:spcPts val="1000"/>
              </a:spcBef>
              <a:spcAft>
                <a:spcPts val="0"/>
              </a:spcAft>
              <a:buSzPts val="2600"/>
              <a:buChar char="•"/>
            </a:pPr>
            <a:r>
              <a:rPr lang="sv-SE"/>
              <a:t>Load or run-time, language-based, composition-based.</a:t>
            </a:r>
            <a:endParaRPr/>
          </a:p>
          <a:p>
            <a:pPr marL="457200" lvl="0" indent="-393700" algn="l" rtl="0">
              <a:spcBef>
                <a:spcPts val="1000"/>
              </a:spcBef>
              <a:spcAft>
                <a:spcPts val="0"/>
              </a:spcAft>
              <a:buSzPts val="2600"/>
              <a:buChar char="•"/>
            </a:pPr>
            <a:r>
              <a:rPr lang="sv-SE"/>
              <a:t>Strategy, Factory, Decorator, Adapter, Facade, Template Method Patterns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8"/>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Strategy Pattern</a:t>
            </a:r>
            <a:endParaRPr/>
          </a:p>
        </p:txBody>
      </p:sp>
      <p:sp>
        <p:nvSpPr>
          <p:cNvPr id="515" name="Google Shape;515;p68"/>
          <p:cNvSpPr txBox="1">
            <a:spLocks noGrp="1"/>
          </p:cNvSpPr>
          <p:nvPr>
            <p:ph type="body" idx="1"/>
          </p:nvPr>
        </p:nvSpPr>
        <p:spPr>
          <a:xfrm>
            <a:off x="468899" y="1282400"/>
            <a:ext cx="3203700" cy="3480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r>
              <a:rPr lang="sv-SE"/>
              <a:t>Defines family of algorithms, encapsulates them, makes them interchangeable.</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16" name="Google Shape;516;p68"/>
          <p:cNvPicPr preferRelativeResize="0"/>
          <p:nvPr/>
        </p:nvPicPr>
        <p:blipFill>
          <a:blip r:embed="rId3">
            <a:alphaModFix/>
          </a:blip>
          <a:stretch>
            <a:fillRect/>
          </a:stretch>
        </p:blipFill>
        <p:spPr>
          <a:xfrm>
            <a:off x="6987100" y="3084061"/>
            <a:ext cx="1637850" cy="1640662"/>
          </a:xfrm>
          <a:prstGeom prst="rect">
            <a:avLst/>
          </a:prstGeom>
          <a:noFill/>
          <a:ln>
            <a:noFill/>
          </a:ln>
        </p:spPr>
      </p:pic>
      <p:pic>
        <p:nvPicPr>
          <p:cNvPr id="517" name="Google Shape;517;p68"/>
          <p:cNvPicPr preferRelativeResize="0"/>
          <p:nvPr/>
        </p:nvPicPr>
        <p:blipFill>
          <a:blip r:embed="rId4">
            <a:alphaModFix/>
          </a:blip>
          <a:stretch>
            <a:fillRect/>
          </a:stretch>
        </p:blipFill>
        <p:spPr>
          <a:xfrm>
            <a:off x="6617695" y="1900800"/>
            <a:ext cx="1782487" cy="1183256"/>
          </a:xfrm>
          <a:prstGeom prst="rect">
            <a:avLst/>
          </a:prstGeom>
          <a:noFill/>
          <a:ln>
            <a:noFill/>
          </a:ln>
        </p:spPr>
      </p:pic>
      <p:pic>
        <p:nvPicPr>
          <p:cNvPr id="518" name="Google Shape;518;p68"/>
          <p:cNvPicPr preferRelativeResize="0"/>
          <p:nvPr/>
        </p:nvPicPr>
        <p:blipFill>
          <a:blip r:embed="rId5">
            <a:alphaModFix/>
          </a:blip>
          <a:stretch>
            <a:fillRect/>
          </a:stretch>
        </p:blipFill>
        <p:spPr>
          <a:xfrm>
            <a:off x="3846275" y="1435163"/>
            <a:ext cx="2143125" cy="1928813"/>
          </a:xfrm>
          <a:prstGeom prst="rect">
            <a:avLst/>
          </a:prstGeom>
          <a:noFill/>
          <a:ln>
            <a:noFill/>
          </a:ln>
        </p:spPr>
      </p:pic>
      <p:pic>
        <p:nvPicPr>
          <p:cNvPr id="519" name="Google Shape;519;p68"/>
          <p:cNvPicPr preferRelativeResize="0"/>
          <p:nvPr/>
        </p:nvPicPr>
        <p:blipFill>
          <a:blip r:embed="rId6">
            <a:alphaModFix/>
          </a:blip>
          <a:stretch>
            <a:fillRect/>
          </a:stretch>
        </p:blipFill>
        <p:spPr>
          <a:xfrm>
            <a:off x="5071775" y="3363975"/>
            <a:ext cx="1504330" cy="1499307"/>
          </a:xfrm>
          <a:prstGeom prst="rect">
            <a:avLst/>
          </a:prstGeom>
          <a:noFill/>
          <a:ln>
            <a:noFill/>
          </a:ln>
        </p:spPr>
      </p:pic>
      <p:sp>
        <p:nvSpPr>
          <p:cNvPr id="520" name="Google Shape;520;p68"/>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9"/>
          <p:cNvSpPr/>
          <p:nvPr/>
        </p:nvSpPr>
        <p:spPr>
          <a:xfrm>
            <a:off x="4962450" y="1625944"/>
            <a:ext cx="3399300" cy="16770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9"/>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Strategy Pattern</a:t>
            </a:r>
            <a:endParaRPr sz="3000"/>
          </a:p>
        </p:txBody>
      </p:sp>
      <p:sp>
        <p:nvSpPr>
          <p:cNvPr id="527" name="Google Shape;527;p69"/>
          <p:cNvSpPr txBox="1">
            <a:spLocks noGrp="1"/>
          </p:cNvSpPr>
          <p:nvPr>
            <p:ph type="body" idx="1"/>
          </p:nvPr>
        </p:nvSpPr>
        <p:spPr>
          <a:xfrm>
            <a:off x="468900" y="1022150"/>
            <a:ext cx="8217900" cy="3719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sv-SE"/>
              <a:t>Principle: Favor composition over inheritance.</a:t>
            </a:r>
            <a:endParaRPr/>
          </a:p>
          <a:p>
            <a:pPr marL="0" lvl="0" indent="0" algn="l" rtl="0">
              <a:spcBef>
                <a:spcPts val="1000"/>
              </a:spcBef>
              <a:spcAft>
                <a:spcPts val="0"/>
              </a:spcAft>
              <a:buNone/>
            </a:pPr>
            <a:endParaRPr/>
          </a:p>
        </p:txBody>
      </p:sp>
      <p:sp>
        <p:nvSpPr>
          <p:cNvPr id="528" name="Google Shape;528;p69"/>
          <p:cNvSpPr/>
          <p:nvPr/>
        </p:nvSpPr>
        <p:spPr>
          <a:xfrm>
            <a:off x="5901775" y="1720453"/>
            <a:ext cx="1925400" cy="6288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i="1"/>
              <a:t>&lt;&lt;interface&gt;&gt;</a:t>
            </a:r>
            <a:endParaRPr b="1" i="1"/>
          </a:p>
          <a:p>
            <a:pPr marL="0" lvl="0" indent="0" algn="ctr" rtl="0">
              <a:spcBef>
                <a:spcPts val="0"/>
              </a:spcBef>
              <a:spcAft>
                <a:spcPts val="0"/>
              </a:spcAft>
              <a:buNone/>
            </a:pPr>
            <a:r>
              <a:rPr lang="sv-SE" b="1" i="1"/>
              <a:t>FlyBehavior</a:t>
            </a:r>
            <a:endParaRPr b="1" i="1"/>
          </a:p>
          <a:p>
            <a:pPr marL="0" lvl="0" indent="0" algn="l" rtl="0">
              <a:spcBef>
                <a:spcPts val="0"/>
              </a:spcBef>
              <a:spcAft>
                <a:spcPts val="0"/>
              </a:spcAft>
              <a:buNone/>
            </a:pPr>
            <a:r>
              <a:rPr lang="sv-SE" i="1"/>
              <a:t>fly()</a:t>
            </a:r>
            <a:endParaRPr i="1"/>
          </a:p>
        </p:txBody>
      </p:sp>
      <p:cxnSp>
        <p:nvCxnSpPr>
          <p:cNvPr id="529" name="Google Shape;529;p69"/>
          <p:cNvCxnSpPr/>
          <p:nvPr/>
        </p:nvCxnSpPr>
        <p:spPr>
          <a:xfrm>
            <a:off x="5904619" y="2141578"/>
            <a:ext cx="1919700" cy="0"/>
          </a:xfrm>
          <a:prstGeom prst="straightConnector1">
            <a:avLst/>
          </a:prstGeom>
          <a:noFill/>
          <a:ln w="19050" cap="flat" cmpd="sng">
            <a:solidFill>
              <a:schemeClr val="dk2"/>
            </a:solidFill>
            <a:prstDash val="solid"/>
            <a:round/>
            <a:headEnd type="none" w="med" len="med"/>
            <a:tailEnd type="none" w="med" len="med"/>
          </a:ln>
        </p:spPr>
      </p:cxnSp>
      <p:sp>
        <p:nvSpPr>
          <p:cNvPr id="530" name="Google Shape;530;p69"/>
          <p:cNvSpPr/>
          <p:nvPr/>
        </p:nvSpPr>
        <p:spPr>
          <a:xfrm>
            <a:off x="5009731" y="2630721"/>
            <a:ext cx="1508400" cy="6288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FlyWithWings</a:t>
            </a:r>
            <a:endParaRPr b="1"/>
          </a:p>
          <a:p>
            <a:pPr marL="0" lvl="0" indent="0" algn="l" rtl="0">
              <a:spcBef>
                <a:spcPts val="0"/>
              </a:spcBef>
              <a:spcAft>
                <a:spcPts val="0"/>
              </a:spcAft>
              <a:buNone/>
            </a:pPr>
            <a:r>
              <a:rPr lang="sv-SE"/>
              <a:t>fly() { .. }</a:t>
            </a:r>
            <a:endParaRPr/>
          </a:p>
          <a:p>
            <a:pPr marL="0" lvl="0" indent="0" algn="l" rtl="0">
              <a:spcBef>
                <a:spcPts val="0"/>
              </a:spcBef>
              <a:spcAft>
                <a:spcPts val="0"/>
              </a:spcAft>
              <a:buNone/>
            </a:pPr>
            <a:endParaRPr/>
          </a:p>
        </p:txBody>
      </p:sp>
      <p:cxnSp>
        <p:nvCxnSpPr>
          <p:cNvPr id="531" name="Google Shape;531;p69"/>
          <p:cNvCxnSpPr/>
          <p:nvPr/>
        </p:nvCxnSpPr>
        <p:spPr>
          <a:xfrm>
            <a:off x="5009731" y="2841162"/>
            <a:ext cx="1503900" cy="0"/>
          </a:xfrm>
          <a:prstGeom prst="straightConnector1">
            <a:avLst/>
          </a:prstGeom>
          <a:noFill/>
          <a:ln w="19050" cap="flat" cmpd="sng">
            <a:solidFill>
              <a:schemeClr val="dk2"/>
            </a:solidFill>
            <a:prstDash val="solid"/>
            <a:round/>
            <a:headEnd type="none" w="med" len="med"/>
            <a:tailEnd type="none" w="med" len="med"/>
          </a:ln>
        </p:spPr>
      </p:cxnSp>
      <p:sp>
        <p:nvSpPr>
          <p:cNvPr id="532" name="Google Shape;532;p69"/>
          <p:cNvSpPr/>
          <p:nvPr/>
        </p:nvSpPr>
        <p:spPr>
          <a:xfrm>
            <a:off x="6856273" y="2630720"/>
            <a:ext cx="1505400" cy="6288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FlyNotAllowed</a:t>
            </a:r>
            <a:endParaRPr b="1"/>
          </a:p>
          <a:p>
            <a:pPr marL="0" lvl="0" indent="0" algn="l" rtl="0">
              <a:spcBef>
                <a:spcPts val="0"/>
              </a:spcBef>
              <a:spcAft>
                <a:spcPts val="0"/>
              </a:spcAft>
              <a:buNone/>
            </a:pPr>
            <a:r>
              <a:rPr lang="sv-SE"/>
              <a:t>fly() { .. }</a:t>
            </a:r>
            <a:endParaRPr/>
          </a:p>
          <a:p>
            <a:pPr marL="0" lvl="0" indent="0" algn="l" rtl="0">
              <a:spcBef>
                <a:spcPts val="0"/>
              </a:spcBef>
              <a:spcAft>
                <a:spcPts val="0"/>
              </a:spcAft>
              <a:buNone/>
            </a:pPr>
            <a:endParaRPr/>
          </a:p>
        </p:txBody>
      </p:sp>
      <p:cxnSp>
        <p:nvCxnSpPr>
          <p:cNvPr id="533" name="Google Shape;533;p69"/>
          <p:cNvCxnSpPr/>
          <p:nvPr/>
        </p:nvCxnSpPr>
        <p:spPr>
          <a:xfrm>
            <a:off x="6856273" y="2841159"/>
            <a:ext cx="1500900" cy="0"/>
          </a:xfrm>
          <a:prstGeom prst="straightConnector1">
            <a:avLst/>
          </a:prstGeom>
          <a:noFill/>
          <a:ln w="19050" cap="flat" cmpd="sng">
            <a:solidFill>
              <a:schemeClr val="dk2"/>
            </a:solidFill>
            <a:prstDash val="solid"/>
            <a:round/>
            <a:headEnd type="none" w="med" len="med"/>
            <a:tailEnd type="none" w="med" len="med"/>
          </a:ln>
        </p:spPr>
      </p:cxnSp>
      <p:cxnSp>
        <p:nvCxnSpPr>
          <p:cNvPr id="534" name="Google Shape;534;p69"/>
          <p:cNvCxnSpPr>
            <a:stCxn id="530" idx="0"/>
            <a:endCxn id="528" idx="2"/>
          </p:cNvCxnSpPr>
          <p:nvPr/>
        </p:nvCxnSpPr>
        <p:spPr>
          <a:xfrm rot="10800000" flipH="1">
            <a:off x="5763931" y="2349321"/>
            <a:ext cx="1100400" cy="281400"/>
          </a:xfrm>
          <a:prstGeom prst="straightConnector1">
            <a:avLst/>
          </a:prstGeom>
          <a:noFill/>
          <a:ln w="28575" cap="flat" cmpd="sng">
            <a:solidFill>
              <a:schemeClr val="dk2"/>
            </a:solidFill>
            <a:prstDash val="dot"/>
            <a:round/>
            <a:headEnd type="none" w="med" len="med"/>
            <a:tailEnd type="triangle" w="med" len="med"/>
          </a:ln>
        </p:spPr>
      </p:cxnSp>
      <p:cxnSp>
        <p:nvCxnSpPr>
          <p:cNvPr id="535" name="Google Shape;535;p69"/>
          <p:cNvCxnSpPr>
            <a:stCxn id="532" idx="0"/>
            <a:endCxn id="528" idx="2"/>
          </p:cNvCxnSpPr>
          <p:nvPr/>
        </p:nvCxnSpPr>
        <p:spPr>
          <a:xfrm rot="10800000">
            <a:off x="6864373" y="2349320"/>
            <a:ext cx="744600" cy="281400"/>
          </a:xfrm>
          <a:prstGeom prst="straightConnector1">
            <a:avLst/>
          </a:prstGeom>
          <a:noFill/>
          <a:ln w="28575" cap="flat" cmpd="sng">
            <a:solidFill>
              <a:schemeClr val="dk2"/>
            </a:solidFill>
            <a:prstDash val="dot"/>
            <a:round/>
            <a:headEnd type="none" w="med" len="med"/>
            <a:tailEnd type="triangle" w="med" len="med"/>
          </a:ln>
        </p:spPr>
      </p:cxnSp>
      <p:sp>
        <p:nvSpPr>
          <p:cNvPr id="536" name="Google Shape;536;p69"/>
          <p:cNvSpPr/>
          <p:nvPr/>
        </p:nvSpPr>
        <p:spPr>
          <a:xfrm>
            <a:off x="952100" y="1625950"/>
            <a:ext cx="2159700" cy="22338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Duck</a:t>
            </a:r>
            <a:endParaRPr b="1"/>
          </a:p>
          <a:p>
            <a:pPr marL="0" lvl="0" indent="0" algn="l" rtl="0">
              <a:spcBef>
                <a:spcPts val="0"/>
              </a:spcBef>
              <a:spcAft>
                <a:spcPts val="0"/>
              </a:spcAft>
              <a:buNone/>
            </a:pPr>
            <a:r>
              <a:rPr lang="sv-SE"/>
              <a:t>FlyBehavior flyB</a:t>
            </a:r>
            <a:endParaRPr/>
          </a:p>
          <a:p>
            <a:pPr marL="0" lvl="0" indent="0" algn="l" rtl="0">
              <a:spcBef>
                <a:spcPts val="0"/>
              </a:spcBef>
              <a:spcAft>
                <a:spcPts val="0"/>
              </a:spcAft>
              <a:buNone/>
            </a:pPr>
            <a:r>
              <a:rPr lang="sv-SE"/>
              <a:t>QuackBehavior quackB</a:t>
            </a:r>
            <a:endParaRPr/>
          </a:p>
          <a:p>
            <a:pPr marL="0" lvl="0" indent="0" algn="l" rtl="0">
              <a:spcBef>
                <a:spcPts val="0"/>
              </a:spcBef>
              <a:spcAft>
                <a:spcPts val="0"/>
              </a:spcAft>
              <a:buNone/>
            </a:pPr>
            <a:endParaRPr/>
          </a:p>
          <a:p>
            <a:pPr marL="0" lvl="0" indent="0" algn="l" rtl="0">
              <a:spcBef>
                <a:spcPts val="0"/>
              </a:spcBef>
              <a:spcAft>
                <a:spcPts val="0"/>
              </a:spcAft>
              <a:buNone/>
            </a:pPr>
            <a:r>
              <a:rPr lang="sv-SE"/>
              <a:t>quack()</a:t>
            </a:r>
            <a:endParaRPr/>
          </a:p>
          <a:p>
            <a:pPr marL="0" lvl="0" indent="0" algn="l" rtl="0">
              <a:spcBef>
                <a:spcPts val="0"/>
              </a:spcBef>
              <a:spcAft>
                <a:spcPts val="0"/>
              </a:spcAft>
              <a:buNone/>
            </a:pPr>
            <a:r>
              <a:rPr lang="sv-SE"/>
              <a:t>fly()</a:t>
            </a:r>
            <a:endParaRPr/>
          </a:p>
          <a:p>
            <a:pPr marL="0" lvl="0" indent="0" algn="l" rtl="0">
              <a:spcBef>
                <a:spcPts val="0"/>
              </a:spcBef>
              <a:spcAft>
                <a:spcPts val="0"/>
              </a:spcAft>
              <a:buNone/>
            </a:pPr>
            <a:r>
              <a:rPr lang="sv-SE"/>
              <a:t>swim()</a:t>
            </a:r>
            <a:endParaRPr/>
          </a:p>
          <a:p>
            <a:pPr marL="0" lvl="0" indent="0" algn="l" rtl="0">
              <a:spcBef>
                <a:spcPts val="0"/>
              </a:spcBef>
              <a:spcAft>
                <a:spcPts val="0"/>
              </a:spcAft>
              <a:buNone/>
            </a:pPr>
            <a:r>
              <a:rPr lang="sv-SE" i="1"/>
              <a:t>display()</a:t>
            </a:r>
            <a:endParaRPr i="1"/>
          </a:p>
          <a:p>
            <a:pPr marL="0" lvl="0" indent="0" algn="l" rtl="0">
              <a:spcBef>
                <a:spcPts val="0"/>
              </a:spcBef>
              <a:spcAft>
                <a:spcPts val="0"/>
              </a:spcAft>
              <a:buNone/>
            </a:pPr>
            <a:r>
              <a:rPr lang="sv-SE"/>
              <a:t>setFlyBehavior()</a:t>
            </a:r>
            <a:endParaRPr/>
          </a:p>
          <a:p>
            <a:pPr marL="0" lvl="0" indent="0" algn="l" rtl="0">
              <a:spcBef>
                <a:spcPts val="0"/>
              </a:spcBef>
              <a:spcAft>
                <a:spcPts val="0"/>
              </a:spcAft>
              <a:buNone/>
            </a:pPr>
            <a:r>
              <a:rPr lang="sv-SE"/>
              <a:t>setQuackBehavior()</a:t>
            </a:r>
            <a:endParaRPr/>
          </a:p>
        </p:txBody>
      </p:sp>
      <p:cxnSp>
        <p:nvCxnSpPr>
          <p:cNvPr id="537" name="Google Shape;537;p69"/>
          <p:cNvCxnSpPr/>
          <p:nvPr/>
        </p:nvCxnSpPr>
        <p:spPr>
          <a:xfrm>
            <a:off x="975345" y="1905015"/>
            <a:ext cx="2113200" cy="0"/>
          </a:xfrm>
          <a:prstGeom prst="straightConnector1">
            <a:avLst/>
          </a:prstGeom>
          <a:noFill/>
          <a:ln w="19050" cap="flat" cmpd="sng">
            <a:solidFill>
              <a:schemeClr val="dk2"/>
            </a:solidFill>
            <a:prstDash val="solid"/>
            <a:round/>
            <a:headEnd type="none" w="med" len="med"/>
            <a:tailEnd type="none" w="med" len="med"/>
          </a:ln>
        </p:spPr>
      </p:cxnSp>
      <p:cxnSp>
        <p:nvCxnSpPr>
          <p:cNvPr id="538" name="Google Shape;538;p69"/>
          <p:cNvCxnSpPr/>
          <p:nvPr/>
        </p:nvCxnSpPr>
        <p:spPr>
          <a:xfrm>
            <a:off x="972045" y="2445155"/>
            <a:ext cx="2119800" cy="0"/>
          </a:xfrm>
          <a:prstGeom prst="straightConnector1">
            <a:avLst/>
          </a:prstGeom>
          <a:noFill/>
          <a:ln w="19050" cap="flat" cmpd="sng">
            <a:solidFill>
              <a:schemeClr val="dk2"/>
            </a:solidFill>
            <a:prstDash val="solid"/>
            <a:round/>
            <a:headEnd type="none" w="med" len="med"/>
            <a:tailEnd type="none" w="med" len="med"/>
          </a:ln>
        </p:spPr>
      </p:cxnSp>
      <p:sp>
        <p:nvSpPr>
          <p:cNvPr id="539" name="Google Shape;539;p69"/>
          <p:cNvSpPr/>
          <p:nvPr/>
        </p:nvSpPr>
        <p:spPr>
          <a:xfrm>
            <a:off x="4962300" y="3355463"/>
            <a:ext cx="3399300" cy="15558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9"/>
          <p:cNvSpPr/>
          <p:nvPr/>
        </p:nvSpPr>
        <p:spPr>
          <a:xfrm>
            <a:off x="5901775" y="3398944"/>
            <a:ext cx="1925400" cy="738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i="1"/>
              <a:t>&lt;&lt;interface&gt;&gt;</a:t>
            </a:r>
            <a:endParaRPr b="1" i="1"/>
          </a:p>
          <a:p>
            <a:pPr marL="0" lvl="0" indent="0" algn="ctr" rtl="0">
              <a:spcBef>
                <a:spcPts val="0"/>
              </a:spcBef>
              <a:spcAft>
                <a:spcPts val="0"/>
              </a:spcAft>
              <a:buNone/>
            </a:pPr>
            <a:r>
              <a:rPr lang="sv-SE" b="1" i="1"/>
              <a:t>QuackBehavior</a:t>
            </a:r>
            <a:endParaRPr b="1" i="1"/>
          </a:p>
          <a:p>
            <a:pPr marL="0" lvl="0" indent="0" algn="l" rtl="0">
              <a:spcBef>
                <a:spcPts val="0"/>
              </a:spcBef>
              <a:spcAft>
                <a:spcPts val="0"/>
              </a:spcAft>
              <a:buNone/>
            </a:pPr>
            <a:r>
              <a:rPr lang="sv-SE" i="1"/>
              <a:t>quack()</a:t>
            </a:r>
            <a:endParaRPr i="1"/>
          </a:p>
        </p:txBody>
      </p:sp>
      <p:cxnSp>
        <p:nvCxnSpPr>
          <p:cNvPr id="541" name="Google Shape;541;p69"/>
          <p:cNvCxnSpPr/>
          <p:nvPr/>
        </p:nvCxnSpPr>
        <p:spPr>
          <a:xfrm>
            <a:off x="5904619" y="3882837"/>
            <a:ext cx="1919700" cy="0"/>
          </a:xfrm>
          <a:prstGeom prst="straightConnector1">
            <a:avLst/>
          </a:prstGeom>
          <a:noFill/>
          <a:ln w="19050" cap="flat" cmpd="sng">
            <a:solidFill>
              <a:schemeClr val="dk2"/>
            </a:solidFill>
            <a:prstDash val="solid"/>
            <a:round/>
            <a:headEnd type="none" w="med" len="med"/>
            <a:tailEnd type="none" w="med" len="med"/>
          </a:ln>
        </p:spPr>
      </p:cxnSp>
      <p:sp>
        <p:nvSpPr>
          <p:cNvPr id="542" name="Google Shape;542;p69"/>
          <p:cNvSpPr/>
          <p:nvPr/>
        </p:nvSpPr>
        <p:spPr>
          <a:xfrm>
            <a:off x="5028294" y="4277467"/>
            <a:ext cx="1508400" cy="6288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NormalQuack</a:t>
            </a:r>
            <a:endParaRPr b="1"/>
          </a:p>
          <a:p>
            <a:pPr marL="0" lvl="0" indent="0" algn="l" rtl="0">
              <a:spcBef>
                <a:spcPts val="0"/>
              </a:spcBef>
              <a:spcAft>
                <a:spcPts val="0"/>
              </a:spcAft>
              <a:buNone/>
            </a:pPr>
            <a:r>
              <a:rPr lang="sv-SE"/>
              <a:t>quack() { .. }</a:t>
            </a:r>
            <a:endParaRPr/>
          </a:p>
          <a:p>
            <a:pPr marL="0" lvl="0" indent="0" algn="l" rtl="0">
              <a:spcBef>
                <a:spcPts val="0"/>
              </a:spcBef>
              <a:spcAft>
                <a:spcPts val="0"/>
              </a:spcAft>
              <a:buNone/>
            </a:pPr>
            <a:endParaRPr/>
          </a:p>
        </p:txBody>
      </p:sp>
      <p:cxnSp>
        <p:nvCxnSpPr>
          <p:cNvPr id="543" name="Google Shape;543;p69"/>
          <p:cNvCxnSpPr/>
          <p:nvPr/>
        </p:nvCxnSpPr>
        <p:spPr>
          <a:xfrm>
            <a:off x="5028294" y="4487909"/>
            <a:ext cx="1503900" cy="0"/>
          </a:xfrm>
          <a:prstGeom prst="straightConnector1">
            <a:avLst/>
          </a:prstGeom>
          <a:noFill/>
          <a:ln w="19050" cap="flat" cmpd="sng">
            <a:solidFill>
              <a:schemeClr val="dk2"/>
            </a:solidFill>
            <a:prstDash val="solid"/>
            <a:round/>
            <a:headEnd type="none" w="med" len="med"/>
            <a:tailEnd type="none" w="med" len="med"/>
          </a:ln>
        </p:spPr>
      </p:cxnSp>
      <p:sp>
        <p:nvSpPr>
          <p:cNvPr id="544" name="Google Shape;544;p69"/>
          <p:cNvSpPr/>
          <p:nvPr/>
        </p:nvSpPr>
        <p:spPr>
          <a:xfrm>
            <a:off x="6923238" y="4277467"/>
            <a:ext cx="1438500" cy="6288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Squeek</a:t>
            </a:r>
            <a:endParaRPr b="1"/>
          </a:p>
          <a:p>
            <a:pPr marL="0" lvl="0" indent="0" algn="l" rtl="0">
              <a:spcBef>
                <a:spcPts val="0"/>
              </a:spcBef>
              <a:spcAft>
                <a:spcPts val="0"/>
              </a:spcAft>
              <a:buNone/>
            </a:pPr>
            <a:r>
              <a:rPr lang="sv-SE"/>
              <a:t>quack() { .. }</a:t>
            </a:r>
            <a:endParaRPr/>
          </a:p>
          <a:p>
            <a:pPr marL="0" lvl="0" indent="0" algn="l" rtl="0">
              <a:spcBef>
                <a:spcPts val="0"/>
              </a:spcBef>
              <a:spcAft>
                <a:spcPts val="0"/>
              </a:spcAft>
              <a:buNone/>
            </a:pPr>
            <a:endParaRPr/>
          </a:p>
        </p:txBody>
      </p:sp>
      <p:cxnSp>
        <p:nvCxnSpPr>
          <p:cNvPr id="545" name="Google Shape;545;p69"/>
          <p:cNvCxnSpPr/>
          <p:nvPr/>
        </p:nvCxnSpPr>
        <p:spPr>
          <a:xfrm>
            <a:off x="6923238" y="4487909"/>
            <a:ext cx="1434000" cy="0"/>
          </a:xfrm>
          <a:prstGeom prst="straightConnector1">
            <a:avLst/>
          </a:prstGeom>
          <a:noFill/>
          <a:ln w="19050" cap="flat" cmpd="sng">
            <a:solidFill>
              <a:schemeClr val="dk2"/>
            </a:solidFill>
            <a:prstDash val="solid"/>
            <a:round/>
            <a:headEnd type="none" w="med" len="med"/>
            <a:tailEnd type="none" w="med" len="med"/>
          </a:ln>
        </p:spPr>
      </p:cxnSp>
      <p:cxnSp>
        <p:nvCxnSpPr>
          <p:cNvPr id="546" name="Google Shape;546;p69"/>
          <p:cNvCxnSpPr>
            <a:stCxn id="542" idx="0"/>
            <a:endCxn id="540" idx="2"/>
          </p:cNvCxnSpPr>
          <p:nvPr/>
        </p:nvCxnSpPr>
        <p:spPr>
          <a:xfrm rot="10800000" flipH="1">
            <a:off x="5782494" y="4137367"/>
            <a:ext cx="1082100" cy="140100"/>
          </a:xfrm>
          <a:prstGeom prst="straightConnector1">
            <a:avLst/>
          </a:prstGeom>
          <a:noFill/>
          <a:ln w="28575" cap="flat" cmpd="sng">
            <a:solidFill>
              <a:schemeClr val="dk2"/>
            </a:solidFill>
            <a:prstDash val="dot"/>
            <a:round/>
            <a:headEnd type="none" w="med" len="med"/>
            <a:tailEnd type="triangle" w="med" len="med"/>
          </a:ln>
        </p:spPr>
      </p:cxnSp>
      <p:cxnSp>
        <p:nvCxnSpPr>
          <p:cNvPr id="547" name="Google Shape;547;p69"/>
          <p:cNvCxnSpPr>
            <a:stCxn id="544" idx="0"/>
            <a:endCxn id="540" idx="2"/>
          </p:cNvCxnSpPr>
          <p:nvPr/>
        </p:nvCxnSpPr>
        <p:spPr>
          <a:xfrm rot="10800000">
            <a:off x="6864588" y="4137367"/>
            <a:ext cx="777900" cy="140100"/>
          </a:xfrm>
          <a:prstGeom prst="straightConnector1">
            <a:avLst/>
          </a:prstGeom>
          <a:noFill/>
          <a:ln w="28575" cap="flat" cmpd="sng">
            <a:solidFill>
              <a:schemeClr val="dk2"/>
            </a:solidFill>
            <a:prstDash val="dot"/>
            <a:round/>
            <a:headEnd type="none" w="med" len="med"/>
            <a:tailEnd type="triangle" w="med" len="med"/>
          </a:ln>
        </p:spPr>
      </p:cxnSp>
      <p:sp>
        <p:nvSpPr>
          <p:cNvPr id="548" name="Google Shape;548;p69"/>
          <p:cNvSpPr/>
          <p:nvPr/>
        </p:nvSpPr>
        <p:spPr>
          <a:xfrm>
            <a:off x="432475" y="4143525"/>
            <a:ext cx="1426500" cy="738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MallardDuck</a:t>
            </a:r>
            <a:endParaRPr b="1"/>
          </a:p>
          <a:p>
            <a:pPr marL="0" lvl="0" indent="0" algn="l" rtl="0">
              <a:spcBef>
                <a:spcPts val="0"/>
              </a:spcBef>
              <a:spcAft>
                <a:spcPts val="0"/>
              </a:spcAft>
              <a:buNone/>
            </a:pPr>
            <a:endParaRPr/>
          </a:p>
          <a:p>
            <a:pPr marL="0" lvl="0" indent="0" algn="l" rtl="0">
              <a:spcBef>
                <a:spcPts val="0"/>
              </a:spcBef>
              <a:spcAft>
                <a:spcPts val="0"/>
              </a:spcAft>
              <a:buNone/>
            </a:pPr>
            <a:r>
              <a:rPr lang="sv-SE"/>
              <a:t>display() { .. }</a:t>
            </a:r>
            <a:endParaRPr/>
          </a:p>
          <a:p>
            <a:pPr marL="0" lvl="0" indent="0" algn="l" rtl="0">
              <a:spcBef>
                <a:spcPts val="0"/>
              </a:spcBef>
              <a:spcAft>
                <a:spcPts val="0"/>
              </a:spcAft>
              <a:buNone/>
            </a:pPr>
            <a:endParaRPr/>
          </a:p>
        </p:txBody>
      </p:sp>
      <p:cxnSp>
        <p:nvCxnSpPr>
          <p:cNvPr id="549" name="Google Shape;549;p69"/>
          <p:cNvCxnSpPr/>
          <p:nvPr/>
        </p:nvCxnSpPr>
        <p:spPr>
          <a:xfrm>
            <a:off x="436950" y="4416687"/>
            <a:ext cx="1422000" cy="0"/>
          </a:xfrm>
          <a:prstGeom prst="straightConnector1">
            <a:avLst/>
          </a:prstGeom>
          <a:noFill/>
          <a:ln w="19050" cap="flat" cmpd="sng">
            <a:solidFill>
              <a:schemeClr val="dk2"/>
            </a:solidFill>
            <a:prstDash val="solid"/>
            <a:round/>
            <a:headEnd type="none" w="med" len="med"/>
            <a:tailEnd type="none" w="med" len="med"/>
          </a:ln>
        </p:spPr>
      </p:cxnSp>
      <p:sp>
        <p:nvSpPr>
          <p:cNvPr id="550" name="Google Shape;550;p69"/>
          <p:cNvSpPr/>
          <p:nvPr/>
        </p:nvSpPr>
        <p:spPr>
          <a:xfrm>
            <a:off x="1997950" y="4143525"/>
            <a:ext cx="1399500" cy="738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RedheadDuck</a:t>
            </a:r>
            <a:endParaRPr b="1"/>
          </a:p>
          <a:p>
            <a:pPr marL="0" lvl="0" indent="0" algn="l" rtl="0">
              <a:spcBef>
                <a:spcPts val="0"/>
              </a:spcBef>
              <a:spcAft>
                <a:spcPts val="0"/>
              </a:spcAft>
              <a:buNone/>
            </a:pPr>
            <a:endParaRPr/>
          </a:p>
          <a:p>
            <a:pPr marL="0" lvl="0" indent="0" algn="l" rtl="0">
              <a:spcBef>
                <a:spcPts val="0"/>
              </a:spcBef>
              <a:spcAft>
                <a:spcPts val="0"/>
              </a:spcAft>
              <a:buNone/>
            </a:pPr>
            <a:r>
              <a:rPr lang="sv-SE"/>
              <a:t>display() { .. }</a:t>
            </a:r>
            <a:endParaRPr/>
          </a:p>
          <a:p>
            <a:pPr marL="0" lvl="0" indent="0" algn="l" rtl="0">
              <a:spcBef>
                <a:spcPts val="0"/>
              </a:spcBef>
              <a:spcAft>
                <a:spcPts val="0"/>
              </a:spcAft>
              <a:buNone/>
            </a:pPr>
            <a:endParaRPr/>
          </a:p>
        </p:txBody>
      </p:sp>
      <p:cxnSp>
        <p:nvCxnSpPr>
          <p:cNvPr id="551" name="Google Shape;551;p69"/>
          <p:cNvCxnSpPr/>
          <p:nvPr/>
        </p:nvCxnSpPr>
        <p:spPr>
          <a:xfrm>
            <a:off x="2000208" y="4485674"/>
            <a:ext cx="1422000" cy="0"/>
          </a:xfrm>
          <a:prstGeom prst="straightConnector1">
            <a:avLst/>
          </a:prstGeom>
          <a:noFill/>
          <a:ln w="19050" cap="flat" cmpd="sng">
            <a:solidFill>
              <a:schemeClr val="dk2"/>
            </a:solidFill>
            <a:prstDash val="solid"/>
            <a:round/>
            <a:headEnd type="none" w="med" len="med"/>
            <a:tailEnd type="none" w="med" len="med"/>
          </a:ln>
        </p:spPr>
      </p:cxnSp>
      <p:sp>
        <p:nvSpPr>
          <p:cNvPr id="552" name="Google Shape;552;p69"/>
          <p:cNvSpPr/>
          <p:nvPr/>
        </p:nvSpPr>
        <p:spPr>
          <a:xfrm>
            <a:off x="3536450" y="4119075"/>
            <a:ext cx="1312500" cy="738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RubberDuck</a:t>
            </a:r>
            <a:endParaRPr b="1"/>
          </a:p>
          <a:p>
            <a:pPr marL="0" lvl="0" indent="0" algn="l" rtl="0">
              <a:spcBef>
                <a:spcPts val="0"/>
              </a:spcBef>
              <a:spcAft>
                <a:spcPts val="0"/>
              </a:spcAft>
              <a:buNone/>
            </a:pPr>
            <a:endParaRPr/>
          </a:p>
          <a:p>
            <a:pPr marL="0" lvl="0" indent="0" algn="l" rtl="0">
              <a:spcBef>
                <a:spcPts val="0"/>
              </a:spcBef>
              <a:spcAft>
                <a:spcPts val="0"/>
              </a:spcAft>
              <a:buNone/>
            </a:pPr>
            <a:r>
              <a:rPr lang="sv-SE"/>
              <a:t>display() { .. }</a:t>
            </a:r>
            <a:endParaRPr/>
          </a:p>
          <a:p>
            <a:pPr marL="0" lvl="0" indent="0" algn="l" rtl="0">
              <a:spcBef>
                <a:spcPts val="0"/>
              </a:spcBef>
              <a:spcAft>
                <a:spcPts val="0"/>
              </a:spcAft>
              <a:buNone/>
            </a:pPr>
            <a:endParaRPr/>
          </a:p>
        </p:txBody>
      </p:sp>
      <p:cxnSp>
        <p:nvCxnSpPr>
          <p:cNvPr id="553" name="Google Shape;553;p69"/>
          <p:cNvCxnSpPr/>
          <p:nvPr/>
        </p:nvCxnSpPr>
        <p:spPr>
          <a:xfrm>
            <a:off x="3536425" y="4510147"/>
            <a:ext cx="1312500" cy="0"/>
          </a:xfrm>
          <a:prstGeom prst="straightConnector1">
            <a:avLst/>
          </a:prstGeom>
          <a:noFill/>
          <a:ln w="19050" cap="flat" cmpd="sng">
            <a:solidFill>
              <a:schemeClr val="dk2"/>
            </a:solidFill>
            <a:prstDash val="solid"/>
            <a:round/>
            <a:headEnd type="none" w="med" len="med"/>
            <a:tailEnd type="none" w="med" len="med"/>
          </a:ln>
        </p:spPr>
      </p:cxnSp>
      <p:cxnSp>
        <p:nvCxnSpPr>
          <p:cNvPr id="554" name="Google Shape;554;p69"/>
          <p:cNvCxnSpPr>
            <a:stCxn id="548" idx="0"/>
            <a:endCxn id="536" idx="2"/>
          </p:cNvCxnSpPr>
          <p:nvPr/>
        </p:nvCxnSpPr>
        <p:spPr>
          <a:xfrm rot="10800000" flipH="1">
            <a:off x="1145725" y="3859725"/>
            <a:ext cx="886200" cy="283800"/>
          </a:xfrm>
          <a:prstGeom prst="straightConnector1">
            <a:avLst/>
          </a:prstGeom>
          <a:noFill/>
          <a:ln w="28575" cap="flat" cmpd="sng">
            <a:solidFill>
              <a:schemeClr val="dk2"/>
            </a:solidFill>
            <a:prstDash val="solid"/>
            <a:round/>
            <a:headEnd type="none" w="med" len="med"/>
            <a:tailEnd type="triangle" w="med" len="med"/>
          </a:ln>
        </p:spPr>
      </p:cxnSp>
      <p:cxnSp>
        <p:nvCxnSpPr>
          <p:cNvPr id="555" name="Google Shape;555;p69"/>
          <p:cNvCxnSpPr>
            <a:stCxn id="550" idx="0"/>
            <a:endCxn id="536" idx="2"/>
          </p:cNvCxnSpPr>
          <p:nvPr/>
        </p:nvCxnSpPr>
        <p:spPr>
          <a:xfrm rot="10800000">
            <a:off x="2032000" y="3859725"/>
            <a:ext cx="665700" cy="283800"/>
          </a:xfrm>
          <a:prstGeom prst="straightConnector1">
            <a:avLst/>
          </a:prstGeom>
          <a:noFill/>
          <a:ln w="28575" cap="flat" cmpd="sng">
            <a:solidFill>
              <a:schemeClr val="dk2"/>
            </a:solidFill>
            <a:prstDash val="solid"/>
            <a:round/>
            <a:headEnd type="none" w="med" len="med"/>
            <a:tailEnd type="triangle" w="med" len="med"/>
          </a:ln>
        </p:spPr>
      </p:cxnSp>
      <p:cxnSp>
        <p:nvCxnSpPr>
          <p:cNvPr id="556" name="Google Shape;556;p69"/>
          <p:cNvCxnSpPr>
            <a:stCxn id="552" idx="0"/>
          </p:cNvCxnSpPr>
          <p:nvPr/>
        </p:nvCxnSpPr>
        <p:spPr>
          <a:xfrm rot="10800000">
            <a:off x="2317700" y="3895575"/>
            <a:ext cx="1875000" cy="223500"/>
          </a:xfrm>
          <a:prstGeom prst="straightConnector1">
            <a:avLst/>
          </a:prstGeom>
          <a:noFill/>
          <a:ln w="28575" cap="flat" cmpd="sng">
            <a:solidFill>
              <a:schemeClr val="dk2"/>
            </a:solidFill>
            <a:prstDash val="solid"/>
            <a:round/>
            <a:headEnd type="none" w="med" len="med"/>
            <a:tailEnd type="triangle" w="med" len="med"/>
          </a:ln>
        </p:spPr>
      </p:cxnSp>
      <p:cxnSp>
        <p:nvCxnSpPr>
          <p:cNvPr id="557" name="Google Shape;557;p69"/>
          <p:cNvCxnSpPr>
            <a:endCxn id="528" idx="1"/>
          </p:cNvCxnSpPr>
          <p:nvPr/>
        </p:nvCxnSpPr>
        <p:spPr>
          <a:xfrm>
            <a:off x="2584975" y="2023453"/>
            <a:ext cx="3316800" cy="11400"/>
          </a:xfrm>
          <a:prstGeom prst="straightConnector1">
            <a:avLst/>
          </a:prstGeom>
          <a:noFill/>
          <a:ln w="28575" cap="flat" cmpd="sng">
            <a:solidFill>
              <a:schemeClr val="dk2"/>
            </a:solidFill>
            <a:prstDash val="solid"/>
            <a:round/>
            <a:headEnd type="diamond" w="med" len="med"/>
            <a:tailEnd type="none" w="med" len="med"/>
          </a:ln>
        </p:spPr>
      </p:cxnSp>
      <p:cxnSp>
        <p:nvCxnSpPr>
          <p:cNvPr id="558" name="Google Shape;558;p69"/>
          <p:cNvCxnSpPr>
            <a:endCxn id="540" idx="1"/>
          </p:cNvCxnSpPr>
          <p:nvPr/>
        </p:nvCxnSpPr>
        <p:spPr>
          <a:xfrm>
            <a:off x="2968375" y="2335594"/>
            <a:ext cx="2933400" cy="1432500"/>
          </a:xfrm>
          <a:prstGeom prst="straightConnector1">
            <a:avLst/>
          </a:prstGeom>
          <a:noFill/>
          <a:ln w="28575" cap="flat" cmpd="sng">
            <a:solidFill>
              <a:schemeClr val="dk2"/>
            </a:solidFill>
            <a:prstDash val="solid"/>
            <a:round/>
            <a:headEnd type="diamond" w="med" len="med"/>
            <a:tailEnd type="none" w="med" len="med"/>
          </a:ln>
        </p:spPr>
      </p:cxnSp>
      <p:sp>
        <p:nvSpPr>
          <p:cNvPr id="559" name="Google Shape;559;p69"/>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0"/>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Factory Pattern</a:t>
            </a:r>
            <a:endParaRPr/>
          </a:p>
        </p:txBody>
      </p:sp>
      <p:sp>
        <p:nvSpPr>
          <p:cNvPr id="565" name="Google Shape;565;p70"/>
          <p:cNvSpPr txBox="1">
            <a:spLocks noGrp="1"/>
          </p:cNvSpPr>
          <p:nvPr>
            <p:ph type="body" idx="1"/>
          </p:nvPr>
        </p:nvSpPr>
        <p:spPr>
          <a:xfrm>
            <a:off x="468900" y="1185601"/>
            <a:ext cx="8217900" cy="1105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sv-SE" sz="2500"/>
              <a:t>Defines interface for creating an object, lets subclasses decide which object to instantiate. Allows reasoning about </a:t>
            </a:r>
            <a:r>
              <a:rPr lang="sv-SE" sz="2500" b="1"/>
              <a:t>creators</a:t>
            </a:r>
            <a:r>
              <a:rPr lang="sv-SE" sz="2500"/>
              <a:t> and </a:t>
            </a:r>
            <a:r>
              <a:rPr lang="sv-SE" sz="2500" b="1"/>
              <a:t>products</a:t>
            </a:r>
            <a:r>
              <a:rPr lang="sv-SE" sz="2500"/>
              <a:t>.</a:t>
            </a:r>
            <a:endParaRPr sz="2500"/>
          </a:p>
        </p:txBody>
      </p:sp>
      <p:sp>
        <p:nvSpPr>
          <p:cNvPr id="566" name="Google Shape;566;p70"/>
          <p:cNvSpPr/>
          <p:nvPr/>
        </p:nvSpPr>
        <p:spPr>
          <a:xfrm>
            <a:off x="1379275" y="2870376"/>
            <a:ext cx="2456400" cy="853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&lt;&lt;interface&gt;&gt;</a:t>
            </a:r>
            <a:endParaRPr b="1"/>
          </a:p>
          <a:p>
            <a:pPr marL="0" lvl="0" indent="0" algn="ctr" rtl="0">
              <a:spcBef>
                <a:spcPts val="0"/>
              </a:spcBef>
              <a:spcAft>
                <a:spcPts val="0"/>
              </a:spcAft>
              <a:buNone/>
            </a:pPr>
            <a:r>
              <a:rPr lang="sv-SE" b="1" i="1"/>
              <a:t>PizzaFactory</a:t>
            </a:r>
            <a:endParaRPr b="1" i="1"/>
          </a:p>
          <a:p>
            <a:pPr marL="0" lvl="0" indent="0" algn="l" rtl="0">
              <a:spcBef>
                <a:spcPts val="0"/>
              </a:spcBef>
              <a:spcAft>
                <a:spcPts val="0"/>
              </a:spcAft>
              <a:buNone/>
            </a:pPr>
            <a:endParaRPr i="1"/>
          </a:p>
          <a:p>
            <a:pPr marL="0" lvl="0" indent="0" algn="l" rtl="0">
              <a:spcBef>
                <a:spcPts val="0"/>
              </a:spcBef>
              <a:spcAft>
                <a:spcPts val="0"/>
              </a:spcAft>
              <a:buNone/>
            </a:pPr>
            <a:r>
              <a:rPr lang="sv-SE" i="1"/>
              <a:t>createPizza(String)</a:t>
            </a:r>
            <a:endParaRPr/>
          </a:p>
        </p:txBody>
      </p:sp>
      <p:cxnSp>
        <p:nvCxnSpPr>
          <p:cNvPr id="567" name="Google Shape;567;p70"/>
          <p:cNvCxnSpPr/>
          <p:nvPr/>
        </p:nvCxnSpPr>
        <p:spPr>
          <a:xfrm>
            <a:off x="1379270" y="3337540"/>
            <a:ext cx="2456400" cy="0"/>
          </a:xfrm>
          <a:prstGeom prst="straightConnector1">
            <a:avLst/>
          </a:prstGeom>
          <a:noFill/>
          <a:ln w="19050" cap="flat" cmpd="sng">
            <a:solidFill>
              <a:schemeClr val="dk2"/>
            </a:solidFill>
            <a:prstDash val="solid"/>
            <a:round/>
            <a:headEnd type="none" w="med" len="med"/>
            <a:tailEnd type="none" w="med" len="med"/>
          </a:ln>
        </p:spPr>
      </p:cxnSp>
      <p:sp>
        <p:nvSpPr>
          <p:cNvPr id="568" name="Google Shape;568;p70"/>
          <p:cNvSpPr/>
          <p:nvPr/>
        </p:nvSpPr>
        <p:spPr>
          <a:xfrm>
            <a:off x="257029" y="4163406"/>
            <a:ext cx="2136600" cy="772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NewYorkPizzaFactory</a:t>
            </a:r>
            <a:endParaRPr b="1"/>
          </a:p>
          <a:p>
            <a:pPr marL="0" lvl="0" indent="0" algn="l" rtl="0">
              <a:spcBef>
                <a:spcPts val="0"/>
              </a:spcBef>
              <a:spcAft>
                <a:spcPts val="0"/>
              </a:spcAft>
              <a:buNone/>
            </a:pPr>
            <a:endParaRPr/>
          </a:p>
          <a:p>
            <a:pPr marL="0" lvl="0" indent="0" algn="l" rtl="0">
              <a:spcBef>
                <a:spcPts val="0"/>
              </a:spcBef>
              <a:spcAft>
                <a:spcPts val="0"/>
              </a:spcAft>
              <a:buNone/>
            </a:pPr>
            <a:r>
              <a:rPr lang="sv-SE"/>
              <a:t>createPizza(String)</a:t>
            </a:r>
            <a:endParaRPr/>
          </a:p>
          <a:p>
            <a:pPr marL="0" lvl="0" indent="0" algn="l" rtl="0">
              <a:spcBef>
                <a:spcPts val="0"/>
              </a:spcBef>
              <a:spcAft>
                <a:spcPts val="0"/>
              </a:spcAft>
              <a:buNone/>
            </a:pPr>
            <a:endParaRPr/>
          </a:p>
        </p:txBody>
      </p:sp>
      <p:cxnSp>
        <p:nvCxnSpPr>
          <p:cNvPr id="569" name="Google Shape;569;p70"/>
          <p:cNvCxnSpPr/>
          <p:nvPr/>
        </p:nvCxnSpPr>
        <p:spPr>
          <a:xfrm>
            <a:off x="257025" y="4549502"/>
            <a:ext cx="2136600" cy="0"/>
          </a:xfrm>
          <a:prstGeom prst="straightConnector1">
            <a:avLst/>
          </a:prstGeom>
          <a:noFill/>
          <a:ln w="19050" cap="flat" cmpd="sng">
            <a:solidFill>
              <a:schemeClr val="dk2"/>
            </a:solidFill>
            <a:prstDash val="solid"/>
            <a:round/>
            <a:headEnd type="none" w="med" len="med"/>
            <a:tailEnd type="none" w="med" len="med"/>
          </a:ln>
        </p:spPr>
      </p:cxnSp>
      <p:sp>
        <p:nvSpPr>
          <p:cNvPr id="570" name="Google Shape;570;p70"/>
          <p:cNvSpPr/>
          <p:nvPr/>
        </p:nvSpPr>
        <p:spPr>
          <a:xfrm>
            <a:off x="2482492" y="4163420"/>
            <a:ext cx="2203200" cy="772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ChicagoPizzaFactory</a:t>
            </a:r>
            <a:endParaRPr b="1"/>
          </a:p>
          <a:p>
            <a:pPr marL="0" lvl="0" indent="0" algn="l" rtl="0">
              <a:spcBef>
                <a:spcPts val="0"/>
              </a:spcBef>
              <a:spcAft>
                <a:spcPts val="0"/>
              </a:spcAft>
              <a:buNone/>
            </a:pPr>
            <a:endParaRPr/>
          </a:p>
          <a:p>
            <a:pPr marL="0" lvl="0" indent="0" algn="l" rtl="0">
              <a:spcBef>
                <a:spcPts val="0"/>
              </a:spcBef>
              <a:spcAft>
                <a:spcPts val="0"/>
              </a:spcAft>
              <a:buNone/>
            </a:pPr>
            <a:r>
              <a:rPr lang="sv-SE"/>
              <a:t>createPizza(String)</a:t>
            </a:r>
            <a:endParaRPr/>
          </a:p>
          <a:p>
            <a:pPr marL="0" lvl="0" indent="0" algn="l" rtl="0">
              <a:spcBef>
                <a:spcPts val="0"/>
              </a:spcBef>
              <a:spcAft>
                <a:spcPts val="0"/>
              </a:spcAft>
              <a:buNone/>
            </a:pPr>
            <a:endParaRPr/>
          </a:p>
        </p:txBody>
      </p:sp>
      <p:cxnSp>
        <p:nvCxnSpPr>
          <p:cNvPr id="571" name="Google Shape;571;p70"/>
          <p:cNvCxnSpPr/>
          <p:nvPr/>
        </p:nvCxnSpPr>
        <p:spPr>
          <a:xfrm>
            <a:off x="2482488" y="4549515"/>
            <a:ext cx="2203200" cy="0"/>
          </a:xfrm>
          <a:prstGeom prst="straightConnector1">
            <a:avLst/>
          </a:prstGeom>
          <a:noFill/>
          <a:ln w="19050" cap="flat" cmpd="sng">
            <a:solidFill>
              <a:schemeClr val="dk2"/>
            </a:solidFill>
            <a:prstDash val="solid"/>
            <a:round/>
            <a:headEnd type="none" w="med" len="med"/>
            <a:tailEnd type="none" w="med" len="med"/>
          </a:ln>
        </p:spPr>
      </p:cxnSp>
      <p:cxnSp>
        <p:nvCxnSpPr>
          <p:cNvPr id="572" name="Google Shape;572;p70"/>
          <p:cNvCxnSpPr>
            <a:stCxn id="568" idx="0"/>
            <a:endCxn id="566" idx="2"/>
          </p:cNvCxnSpPr>
          <p:nvPr/>
        </p:nvCxnSpPr>
        <p:spPr>
          <a:xfrm rot="10800000" flipH="1">
            <a:off x="1325329" y="3723606"/>
            <a:ext cx="1282200" cy="439800"/>
          </a:xfrm>
          <a:prstGeom prst="straightConnector1">
            <a:avLst/>
          </a:prstGeom>
          <a:noFill/>
          <a:ln w="28575" cap="flat" cmpd="sng">
            <a:solidFill>
              <a:schemeClr val="dk2"/>
            </a:solidFill>
            <a:prstDash val="dot"/>
            <a:round/>
            <a:headEnd type="none" w="med" len="med"/>
            <a:tailEnd type="triangle" w="med" len="med"/>
          </a:ln>
        </p:spPr>
      </p:cxnSp>
      <p:cxnSp>
        <p:nvCxnSpPr>
          <p:cNvPr id="573" name="Google Shape;573;p70"/>
          <p:cNvCxnSpPr>
            <a:stCxn id="570" idx="0"/>
            <a:endCxn id="566" idx="2"/>
          </p:cNvCxnSpPr>
          <p:nvPr/>
        </p:nvCxnSpPr>
        <p:spPr>
          <a:xfrm rot="10800000">
            <a:off x="2607592" y="3723620"/>
            <a:ext cx="976500" cy="439800"/>
          </a:xfrm>
          <a:prstGeom prst="straightConnector1">
            <a:avLst/>
          </a:prstGeom>
          <a:noFill/>
          <a:ln w="28575" cap="flat" cmpd="sng">
            <a:solidFill>
              <a:schemeClr val="dk2"/>
            </a:solidFill>
            <a:prstDash val="dot"/>
            <a:round/>
            <a:headEnd type="none" w="med" len="med"/>
            <a:tailEnd type="triangle" w="med" len="med"/>
          </a:ln>
        </p:spPr>
      </p:cxnSp>
      <p:sp>
        <p:nvSpPr>
          <p:cNvPr id="574" name="Google Shape;574;p70"/>
          <p:cNvSpPr/>
          <p:nvPr/>
        </p:nvSpPr>
        <p:spPr>
          <a:xfrm>
            <a:off x="4375500" y="2438000"/>
            <a:ext cx="2456400" cy="1368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&lt;&lt;interface&gt;&gt;</a:t>
            </a:r>
            <a:endParaRPr b="1"/>
          </a:p>
          <a:p>
            <a:pPr marL="0" lvl="0" indent="0" algn="ctr" rtl="0">
              <a:spcBef>
                <a:spcPts val="0"/>
              </a:spcBef>
              <a:spcAft>
                <a:spcPts val="0"/>
              </a:spcAft>
              <a:buNone/>
            </a:pPr>
            <a:r>
              <a:rPr lang="sv-SE" b="1" i="1"/>
              <a:t>Pizza</a:t>
            </a:r>
            <a:endParaRPr i="1"/>
          </a:p>
          <a:p>
            <a:pPr marL="0" lvl="0" indent="0" algn="l" rtl="0">
              <a:spcBef>
                <a:spcPts val="0"/>
              </a:spcBef>
              <a:spcAft>
                <a:spcPts val="0"/>
              </a:spcAft>
              <a:buNone/>
            </a:pPr>
            <a:r>
              <a:rPr lang="sv-SE" i="1"/>
              <a:t>prepare()</a:t>
            </a:r>
            <a:endParaRPr i="1"/>
          </a:p>
          <a:p>
            <a:pPr marL="0" lvl="0" indent="0" algn="l" rtl="0">
              <a:spcBef>
                <a:spcPts val="0"/>
              </a:spcBef>
              <a:spcAft>
                <a:spcPts val="0"/>
              </a:spcAft>
              <a:buNone/>
            </a:pPr>
            <a:r>
              <a:rPr lang="sv-SE" i="1"/>
              <a:t>bake()</a:t>
            </a:r>
            <a:endParaRPr i="1"/>
          </a:p>
          <a:p>
            <a:pPr marL="0" lvl="0" indent="0" algn="l" rtl="0">
              <a:spcBef>
                <a:spcPts val="0"/>
              </a:spcBef>
              <a:spcAft>
                <a:spcPts val="0"/>
              </a:spcAft>
              <a:buNone/>
            </a:pPr>
            <a:r>
              <a:rPr lang="sv-SE" i="1"/>
              <a:t>cut()</a:t>
            </a:r>
            <a:endParaRPr i="1"/>
          </a:p>
          <a:p>
            <a:pPr marL="0" lvl="0" indent="0" algn="l" rtl="0">
              <a:spcBef>
                <a:spcPts val="0"/>
              </a:spcBef>
              <a:spcAft>
                <a:spcPts val="0"/>
              </a:spcAft>
              <a:buNone/>
            </a:pPr>
            <a:r>
              <a:rPr lang="sv-SE" i="1"/>
              <a:t>box()</a:t>
            </a:r>
            <a:endParaRPr/>
          </a:p>
        </p:txBody>
      </p:sp>
      <p:cxnSp>
        <p:nvCxnSpPr>
          <p:cNvPr id="575" name="Google Shape;575;p70"/>
          <p:cNvCxnSpPr/>
          <p:nvPr/>
        </p:nvCxnSpPr>
        <p:spPr>
          <a:xfrm>
            <a:off x="4375495" y="2882727"/>
            <a:ext cx="2456400" cy="0"/>
          </a:xfrm>
          <a:prstGeom prst="straightConnector1">
            <a:avLst/>
          </a:prstGeom>
          <a:noFill/>
          <a:ln w="19050" cap="flat" cmpd="sng">
            <a:solidFill>
              <a:schemeClr val="dk2"/>
            </a:solidFill>
            <a:prstDash val="solid"/>
            <a:round/>
            <a:headEnd type="none" w="med" len="med"/>
            <a:tailEnd type="none" w="med" len="med"/>
          </a:ln>
        </p:spPr>
      </p:cxnSp>
      <p:sp>
        <p:nvSpPr>
          <p:cNvPr id="576" name="Google Shape;576;p70"/>
          <p:cNvSpPr/>
          <p:nvPr/>
        </p:nvSpPr>
        <p:spPr>
          <a:xfrm>
            <a:off x="7580425" y="3526099"/>
            <a:ext cx="1527000" cy="1234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NYVeggiePizza</a:t>
            </a:r>
            <a:endParaRPr b="1"/>
          </a:p>
          <a:p>
            <a:pPr marL="0" lvl="0" indent="0" algn="l" rtl="0">
              <a:spcBef>
                <a:spcPts val="0"/>
              </a:spcBef>
              <a:spcAft>
                <a:spcPts val="0"/>
              </a:spcAft>
              <a:buNone/>
            </a:pPr>
            <a:endParaRPr/>
          </a:p>
          <a:p>
            <a:pPr marL="0" lvl="0" indent="0" algn="l" rtl="0">
              <a:spcBef>
                <a:spcPts val="0"/>
              </a:spcBef>
              <a:spcAft>
                <a:spcPts val="0"/>
              </a:spcAft>
              <a:buNone/>
            </a:pPr>
            <a:r>
              <a:rPr lang="sv-SE"/>
              <a:t>prepare()</a:t>
            </a:r>
            <a:endParaRPr/>
          </a:p>
          <a:p>
            <a:pPr marL="0" lvl="0" indent="0" algn="l" rtl="0">
              <a:spcBef>
                <a:spcPts val="0"/>
              </a:spcBef>
              <a:spcAft>
                <a:spcPts val="0"/>
              </a:spcAft>
              <a:buNone/>
            </a:pPr>
            <a:r>
              <a:rPr lang="sv-SE"/>
              <a:t>bake()</a:t>
            </a:r>
            <a:endParaRPr/>
          </a:p>
          <a:p>
            <a:pPr marL="0" lvl="0" indent="0" algn="l" rtl="0">
              <a:spcBef>
                <a:spcPts val="0"/>
              </a:spcBef>
              <a:spcAft>
                <a:spcPts val="0"/>
              </a:spcAft>
              <a:buNone/>
            </a:pPr>
            <a:r>
              <a:rPr lang="sv-SE"/>
              <a:t>cut()</a:t>
            </a:r>
            <a:endParaRPr/>
          </a:p>
          <a:p>
            <a:pPr marL="0" lvl="0" indent="0" algn="l" rtl="0">
              <a:spcBef>
                <a:spcPts val="0"/>
              </a:spcBef>
              <a:spcAft>
                <a:spcPts val="0"/>
              </a:spcAft>
              <a:buNone/>
            </a:pPr>
            <a:r>
              <a:rPr lang="sv-SE"/>
              <a:t>box()</a:t>
            </a:r>
            <a:endParaRPr/>
          </a:p>
        </p:txBody>
      </p:sp>
      <p:cxnSp>
        <p:nvCxnSpPr>
          <p:cNvPr id="577" name="Google Shape;577;p70"/>
          <p:cNvCxnSpPr/>
          <p:nvPr/>
        </p:nvCxnSpPr>
        <p:spPr>
          <a:xfrm>
            <a:off x="7580413" y="3767313"/>
            <a:ext cx="1527000" cy="0"/>
          </a:xfrm>
          <a:prstGeom prst="straightConnector1">
            <a:avLst/>
          </a:prstGeom>
          <a:noFill/>
          <a:ln w="19050" cap="flat" cmpd="sng">
            <a:solidFill>
              <a:schemeClr val="dk2"/>
            </a:solidFill>
            <a:prstDash val="solid"/>
            <a:round/>
            <a:headEnd type="none" w="med" len="med"/>
            <a:tailEnd type="none" w="med" len="med"/>
          </a:ln>
        </p:spPr>
      </p:cxnSp>
      <p:cxnSp>
        <p:nvCxnSpPr>
          <p:cNvPr id="578" name="Google Shape;578;p70"/>
          <p:cNvCxnSpPr>
            <a:stCxn id="576" idx="0"/>
            <a:endCxn id="574" idx="3"/>
          </p:cNvCxnSpPr>
          <p:nvPr/>
        </p:nvCxnSpPr>
        <p:spPr>
          <a:xfrm rot="10800000">
            <a:off x="6831925" y="3122299"/>
            <a:ext cx="1512000" cy="403800"/>
          </a:xfrm>
          <a:prstGeom prst="straightConnector1">
            <a:avLst/>
          </a:prstGeom>
          <a:noFill/>
          <a:ln w="28575" cap="flat" cmpd="sng">
            <a:solidFill>
              <a:schemeClr val="dk2"/>
            </a:solidFill>
            <a:prstDash val="dot"/>
            <a:round/>
            <a:headEnd type="none" w="med" len="med"/>
            <a:tailEnd type="triangle" w="med" len="med"/>
          </a:ln>
        </p:spPr>
      </p:cxnSp>
      <p:sp>
        <p:nvSpPr>
          <p:cNvPr id="579" name="Google Shape;579;p70"/>
          <p:cNvSpPr/>
          <p:nvPr/>
        </p:nvSpPr>
        <p:spPr>
          <a:xfrm>
            <a:off x="5482200" y="3877700"/>
            <a:ext cx="2013300" cy="1234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ChicagoVeggiePizza</a:t>
            </a:r>
            <a:endParaRPr b="1"/>
          </a:p>
          <a:p>
            <a:pPr marL="0" lvl="0" indent="0" algn="l" rtl="0">
              <a:spcBef>
                <a:spcPts val="0"/>
              </a:spcBef>
              <a:spcAft>
                <a:spcPts val="0"/>
              </a:spcAft>
              <a:buNone/>
            </a:pPr>
            <a:endParaRPr/>
          </a:p>
          <a:p>
            <a:pPr marL="0" lvl="0" indent="0" algn="l" rtl="0">
              <a:spcBef>
                <a:spcPts val="0"/>
              </a:spcBef>
              <a:spcAft>
                <a:spcPts val="0"/>
              </a:spcAft>
              <a:buNone/>
            </a:pPr>
            <a:r>
              <a:rPr lang="sv-SE"/>
              <a:t>prepare()</a:t>
            </a:r>
            <a:endParaRPr/>
          </a:p>
          <a:p>
            <a:pPr marL="0" lvl="0" indent="0" algn="l" rtl="0">
              <a:spcBef>
                <a:spcPts val="0"/>
              </a:spcBef>
              <a:spcAft>
                <a:spcPts val="0"/>
              </a:spcAft>
              <a:buNone/>
            </a:pPr>
            <a:r>
              <a:rPr lang="sv-SE"/>
              <a:t>bake()</a:t>
            </a:r>
            <a:endParaRPr/>
          </a:p>
          <a:p>
            <a:pPr marL="0" lvl="0" indent="0" algn="l" rtl="0">
              <a:spcBef>
                <a:spcPts val="0"/>
              </a:spcBef>
              <a:spcAft>
                <a:spcPts val="0"/>
              </a:spcAft>
              <a:buNone/>
            </a:pPr>
            <a:r>
              <a:rPr lang="sv-SE"/>
              <a:t>cut()</a:t>
            </a:r>
            <a:endParaRPr/>
          </a:p>
          <a:p>
            <a:pPr marL="0" lvl="0" indent="0" algn="l" rtl="0">
              <a:spcBef>
                <a:spcPts val="0"/>
              </a:spcBef>
              <a:spcAft>
                <a:spcPts val="0"/>
              </a:spcAft>
              <a:buNone/>
            </a:pPr>
            <a:r>
              <a:rPr lang="sv-SE"/>
              <a:t>box()</a:t>
            </a:r>
            <a:endParaRPr/>
          </a:p>
        </p:txBody>
      </p:sp>
      <p:cxnSp>
        <p:nvCxnSpPr>
          <p:cNvPr id="580" name="Google Shape;580;p70"/>
          <p:cNvCxnSpPr/>
          <p:nvPr/>
        </p:nvCxnSpPr>
        <p:spPr>
          <a:xfrm>
            <a:off x="5482191" y="4118896"/>
            <a:ext cx="2013300" cy="0"/>
          </a:xfrm>
          <a:prstGeom prst="straightConnector1">
            <a:avLst/>
          </a:prstGeom>
          <a:noFill/>
          <a:ln w="19050" cap="flat" cmpd="sng">
            <a:solidFill>
              <a:schemeClr val="dk2"/>
            </a:solidFill>
            <a:prstDash val="solid"/>
            <a:round/>
            <a:headEnd type="none" w="med" len="med"/>
            <a:tailEnd type="none" w="med" len="med"/>
          </a:ln>
        </p:spPr>
      </p:cxnSp>
      <p:cxnSp>
        <p:nvCxnSpPr>
          <p:cNvPr id="581" name="Google Shape;581;p70"/>
          <p:cNvCxnSpPr>
            <a:stCxn id="579" idx="0"/>
            <a:endCxn id="574" idx="2"/>
          </p:cNvCxnSpPr>
          <p:nvPr/>
        </p:nvCxnSpPr>
        <p:spPr>
          <a:xfrm rot="10800000">
            <a:off x="5603550" y="3806600"/>
            <a:ext cx="885300" cy="71100"/>
          </a:xfrm>
          <a:prstGeom prst="straightConnector1">
            <a:avLst/>
          </a:prstGeom>
          <a:noFill/>
          <a:ln w="28575" cap="flat" cmpd="sng">
            <a:solidFill>
              <a:schemeClr val="dk2"/>
            </a:solidFill>
            <a:prstDash val="dot"/>
            <a:round/>
            <a:headEnd type="none" w="med" len="med"/>
            <a:tailEnd type="triangle" w="med" len="med"/>
          </a:ln>
        </p:spPr>
      </p:cxnSp>
      <p:sp>
        <p:nvSpPr>
          <p:cNvPr id="582" name="Google Shape;582;p70"/>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Factory Pattern - In Practice</a:t>
            </a:r>
            <a:endParaRPr/>
          </a:p>
        </p:txBody>
      </p:sp>
      <p:sp>
        <p:nvSpPr>
          <p:cNvPr id="588" name="Google Shape;588;p71"/>
          <p:cNvSpPr/>
          <p:nvPr/>
        </p:nvSpPr>
        <p:spPr>
          <a:xfrm>
            <a:off x="3122550" y="1212000"/>
            <a:ext cx="2456400" cy="318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Client</a:t>
            </a:r>
            <a:endParaRPr/>
          </a:p>
        </p:txBody>
      </p:sp>
      <p:sp>
        <p:nvSpPr>
          <p:cNvPr id="589" name="Google Shape;589;p71"/>
          <p:cNvSpPr/>
          <p:nvPr/>
        </p:nvSpPr>
        <p:spPr>
          <a:xfrm>
            <a:off x="3751654" y="1930681"/>
            <a:ext cx="1652400" cy="8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&lt;&lt;interface&gt;&gt;</a:t>
            </a:r>
            <a:endParaRPr b="1"/>
          </a:p>
          <a:p>
            <a:pPr marL="0" lvl="0" indent="0" algn="ctr" rtl="0">
              <a:spcBef>
                <a:spcPts val="0"/>
              </a:spcBef>
              <a:spcAft>
                <a:spcPts val="0"/>
              </a:spcAft>
              <a:buNone/>
            </a:pPr>
            <a:r>
              <a:rPr lang="sv-SE" b="1" i="1"/>
              <a:t>ProductA</a:t>
            </a:r>
            <a:endParaRPr b="1" i="1"/>
          </a:p>
          <a:p>
            <a:pPr marL="0" lvl="0" indent="0" algn="l" rtl="0">
              <a:spcBef>
                <a:spcPts val="0"/>
              </a:spcBef>
              <a:spcAft>
                <a:spcPts val="0"/>
              </a:spcAft>
              <a:buNone/>
            </a:pPr>
            <a:endParaRPr i="1"/>
          </a:p>
          <a:p>
            <a:pPr marL="0" lvl="0" indent="0" algn="l" rtl="0">
              <a:spcBef>
                <a:spcPts val="0"/>
              </a:spcBef>
              <a:spcAft>
                <a:spcPts val="0"/>
              </a:spcAft>
              <a:buNone/>
            </a:pPr>
            <a:r>
              <a:rPr lang="sv-SE" i="1"/>
              <a:t>// methods</a:t>
            </a:r>
            <a:endParaRPr/>
          </a:p>
        </p:txBody>
      </p:sp>
      <p:cxnSp>
        <p:nvCxnSpPr>
          <p:cNvPr id="590" name="Google Shape;590;p71"/>
          <p:cNvCxnSpPr/>
          <p:nvPr/>
        </p:nvCxnSpPr>
        <p:spPr>
          <a:xfrm>
            <a:off x="3751650" y="2333868"/>
            <a:ext cx="1652400" cy="0"/>
          </a:xfrm>
          <a:prstGeom prst="straightConnector1">
            <a:avLst/>
          </a:prstGeom>
          <a:noFill/>
          <a:ln w="19050" cap="flat" cmpd="sng">
            <a:solidFill>
              <a:schemeClr val="dk2"/>
            </a:solidFill>
            <a:prstDash val="solid"/>
            <a:round/>
            <a:headEnd type="none" w="med" len="med"/>
            <a:tailEnd type="none" w="med" len="med"/>
          </a:ln>
        </p:spPr>
      </p:cxnSp>
      <p:sp>
        <p:nvSpPr>
          <p:cNvPr id="591" name="Google Shape;591;p71"/>
          <p:cNvSpPr/>
          <p:nvPr/>
        </p:nvSpPr>
        <p:spPr>
          <a:xfrm>
            <a:off x="680050" y="1852200"/>
            <a:ext cx="1907400" cy="1120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&lt;&lt;interface&gt;&gt;</a:t>
            </a:r>
            <a:endParaRPr b="1"/>
          </a:p>
          <a:p>
            <a:pPr marL="0" lvl="0" indent="0" algn="ctr" rtl="0">
              <a:spcBef>
                <a:spcPts val="0"/>
              </a:spcBef>
              <a:spcAft>
                <a:spcPts val="0"/>
              </a:spcAft>
              <a:buNone/>
            </a:pPr>
            <a:r>
              <a:rPr lang="sv-SE" b="1" i="1"/>
              <a:t>Factory</a:t>
            </a:r>
            <a:endParaRPr b="1" i="1"/>
          </a:p>
          <a:p>
            <a:pPr marL="0" lvl="0" indent="0" algn="l" rtl="0">
              <a:spcBef>
                <a:spcPts val="0"/>
              </a:spcBef>
              <a:spcAft>
                <a:spcPts val="0"/>
              </a:spcAft>
              <a:buNone/>
            </a:pPr>
            <a:endParaRPr i="1"/>
          </a:p>
          <a:p>
            <a:pPr marL="0" lvl="0" indent="0" algn="l" rtl="0">
              <a:spcBef>
                <a:spcPts val="0"/>
              </a:spcBef>
              <a:spcAft>
                <a:spcPts val="0"/>
              </a:spcAft>
              <a:buNone/>
            </a:pPr>
            <a:r>
              <a:rPr lang="sv-SE" i="1"/>
              <a:t>createProductA()</a:t>
            </a:r>
            <a:endParaRPr i="1"/>
          </a:p>
          <a:p>
            <a:pPr marL="0" lvl="0" indent="0" algn="l" rtl="0">
              <a:spcBef>
                <a:spcPts val="0"/>
              </a:spcBef>
              <a:spcAft>
                <a:spcPts val="0"/>
              </a:spcAft>
              <a:buNone/>
            </a:pPr>
            <a:r>
              <a:rPr lang="sv-SE" i="1"/>
              <a:t>createProductB()</a:t>
            </a:r>
            <a:endParaRPr/>
          </a:p>
        </p:txBody>
      </p:sp>
      <p:cxnSp>
        <p:nvCxnSpPr>
          <p:cNvPr id="592" name="Google Shape;592;p71"/>
          <p:cNvCxnSpPr/>
          <p:nvPr/>
        </p:nvCxnSpPr>
        <p:spPr>
          <a:xfrm>
            <a:off x="699254" y="2377439"/>
            <a:ext cx="1907400" cy="0"/>
          </a:xfrm>
          <a:prstGeom prst="straightConnector1">
            <a:avLst/>
          </a:prstGeom>
          <a:noFill/>
          <a:ln w="19050" cap="flat" cmpd="sng">
            <a:solidFill>
              <a:schemeClr val="dk2"/>
            </a:solidFill>
            <a:prstDash val="solid"/>
            <a:round/>
            <a:headEnd type="none" w="med" len="med"/>
            <a:tailEnd type="none" w="med" len="med"/>
          </a:ln>
        </p:spPr>
      </p:cxnSp>
      <p:sp>
        <p:nvSpPr>
          <p:cNvPr id="593" name="Google Shape;593;p71"/>
          <p:cNvSpPr/>
          <p:nvPr/>
        </p:nvSpPr>
        <p:spPr>
          <a:xfrm>
            <a:off x="349625" y="3132830"/>
            <a:ext cx="1782900" cy="8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ConcreteFactory1</a:t>
            </a:r>
            <a:endParaRPr b="1"/>
          </a:p>
          <a:p>
            <a:pPr marL="0" lvl="0" indent="0" algn="l" rtl="0">
              <a:spcBef>
                <a:spcPts val="0"/>
              </a:spcBef>
              <a:spcAft>
                <a:spcPts val="0"/>
              </a:spcAft>
              <a:buNone/>
            </a:pPr>
            <a:endParaRPr/>
          </a:p>
          <a:p>
            <a:pPr marL="0" lvl="0" indent="0" algn="l" rtl="0">
              <a:spcBef>
                <a:spcPts val="0"/>
              </a:spcBef>
              <a:spcAft>
                <a:spcPts val="0"/>
              </a:spcAft>
              <a:buNone/>
            </a:pPr>
            <a:r>
              <a:rPr lang="sv-SE"/>
              <a:t>createProductA()</a:t>
            </a:r>
            <a:endParaRPr/>
          </a:p>
          <a:p>
            <a:pPr marL="0" lvl="0" indent="0" algn="l" rtl="0">
              <a:spcBef>
                <a:spcPts val="0"/>
              </a:spcBef>
              <a:spcAft>
                <a:spcPts val="0"/>
              </a:spcAft>
              <a:buNone/>
            </a:pPr>
            <a:r>
              <a:rPr lang="sv-SE"/>
              <a:t>createProductB()</a:t>
            </a:r>
            <a:endParaRPr/>
          </a:p>
        </p:txBody>
      </p:sp>
      <p:cxnSp>
        <p:nvCxnSpPr>
          <p:cNvPr id="594" name="Google Shape;594;p71"/>
          <p:cNvCxnSpPr/>
          <p:nvPr/>
        </p:nvCxnSpPr>
        <p:spPr>
          <a:xfrm>
            <a:off x="349619" y="3455366"/>
            <a:ext cx="1782900" cy="0"/>
          </a:xfrm>
          <a:prstGeom prst="straightConnector1">
            <a:avLst/>
          </a:prstGeom>
          <a:noFill/>
          <a:ln w="19050" cap="flat" cmpd="sng">
            <a:solidFill>
              <a:schemeClr val="dk2"/>
            </a:solidFill>
            <a:prstDash val="solid"/>
            <a:round/>
            <a:headEnd type="none" w="med" len="med"/>
            <a:tailEnd type="none" w="med" len="med"/>
          </a:ln>
        </p:spPr>
      </p:cxnSp>
      <p:sp>
        <p:nvSpPr>
          <p:cNvPr id="595" name="Google Shape;595;p71"/>
          <p:cNvSpPr/>
          <p:nvPr/>
        </p:nvSpPr>
        <p:spPr>
          <a:xfrm>
            <a:off x="349637" y="4060350"/>
            <a:ext cx="1782900" cy="8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ConcreteFactory2</a:t>
            </a:r>
            <a:endParaRPr b="1"/>
          </a:p>
          <a:p>
            <a:pPr marL="0" lvl="0" indent="0" algn="l" rtl="0">
              <a:spcBef>
                <a:spcPts val="0"/>
              </a:spcBef>
              <a:spcAft>
                <a:spcPts val="0"/>
              </a:spcAft>
              <a:buNone/>
            </a:pPr>
            <a:endParaRPr/>
          </a:p>
          <a:p>
            <a:pPr marL="0" lvl="0" indent="0" algn="l" rtl="0">
              <a:spcBef>
                <a:spcPts val="0"/>
              </a:spcBef>
              <a:spcAft>
                <a:spcPts val="0"/>
              </a:spcAft>
              <a:buNone/>
            </a:pPr>
            <a:r>
              <a:rPr lang="sv-SE"/>
              <a:t>createProductA()</a:t>
            </a:r>
            <a:endParaRPr/>
          </a:p>
          <a:p>
            <a:pPr marL="0" lvl="0" indent="0" algn="l" rtl="0">
              <a:spcBef>
                <a:spcPts val="0"/>
              </a:spcBef>
              <a:spcAft>
                <a:spcPts val="0"/>
              </a:spcAft>
              <a:buNone/>
            </a:pPr>
            <a:r>
              <a:rPr lang="sv-SE"/>
              <a:t>createProductB()</a:t>
            </a:r>
            <a:endParaRPr/>
          </a:p>
        </p:txBody>
      </p:sp>
      <p:cxnSp>
        <p:nvCxnSpPr>
          <p:cNvPr id="596" name="Google Shape;596;p71"/>
          <p:cNvCxnSpPr/>
          <p:nvPr/>
        </p:nvCxnSpPr>
        <p:spPr>
          <a:xfrm>
            <a:off x="349625" y="4296154"/>
            <a:ext cx="1782900" cy="0"/>
          </a:xfrm>
          <a:prstGeom prst="straightConnector1">
            <a:avLst/>
          </a:prstGeom>
          <a:noFill/>
          <a:ln w="19050" cap="flat" cmpd="sng">
            <a:solidFill>
              <a:schemeClr val="dk2"/>
            </a:solidFill>
            <a:prstDash val="solid"/>
            <a:round/>
            <a:headEnd type="none" w="med" len="med"/>
            <a:tailEnd type="none" w="med" len="med"/>
          </a:ln>
        </p:spPr>
      </p:cxnSp>
      <p:sp>
        <p:nvSpPr>
          <p:cNvPr id="597" name="Google Shape;597;p71"/>
          <p:cNvSpPr/>
          <p:nvPr/>
        </p:nvSpPr>
        <p:spPr>
          <a:xfrm>
            <a:off x="5767379" y="1930675"/>
            <a:ext cx="1613700" cy="8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&lt;&lt;interface&gt;&gt;</a:t>
            </a:r>
            <a:endParaRPr b="1"/>
          </a:p>
          <a:p>
            <a:pPr marL="0" lvl="0" indent="0" algn="ctr" rtl="0">
              <a:spcBef>
                <a:spcPts val="0"/>
              </a:spcBef>
              <a:spcAft>
                <a:spcPts val="0"/>
              </a:spcAft>
              <a:buNone/>
            </a:pPr>
            <a:r>
              <a:rPr lang="sv-SE" b="1" i="1"/>
              <a:t>ProductB</a:t>
            </a:r>
            <a:endParaRPr b="1" i="1"/>
          </a:p>
          <a:p>
            <a:pPr marL="0" lvl="0" indent="0" algn="l" rtl="0">
              <a:spcBef>
                <a:spcPts val="0"/>
              </a:spcBef>
              <a:spcAft>
                <a:spcPts val="0"/>
              </a:spcAft>
              <a:buNone/>
            </a:pPr>
            <a:endParaRPr i="1"/>
          </a:p>
          <a:p>
            <a:pPr marL="0" lvl="0" indent="0" algn="l" rtl="0">
              <a:spcBef>
                <a:spcPts val="0"/>
              </a:spcBef>
              <a:spcAft>
                <a:spcPts val="0"/>
              </a:spcAft>
              <a:buNone/>
            </a:pPr>
            <a:r>
              <a:rPr lang="sv-SE" i="1"/>
              <a:t>// methods</a:t>
            </a:r>
            <a:endParaRPr/>
          </a:p>
        </p:txBody>
      </p:sp>
      <p:cxnSp>
        <p:nvCxnSpPr>
          <p:cNvPr id="598" name="Google Shape;598;p71"/>
          <p:cNvCxnSpPr/>
          <p:nvPr/>
        </p:nvCxnSpPr>
        <p:spPr>
          <a:xfrm>
            <a:off x="5767375" y="2333871"/>
            <a:ext cx="1613700" cy="0"/>
          </a:xfrm>
          <a:prstGeom prst="straightConnector1">
            <a:avLst/>
          </a:prstGeom>
          <a:noFill/>
          <a:ln w="19050" cap="flat" cmpd="sng">
            <a:solidFill>
              <a:schemeClr val="dk2"/>
            </a:solidFill>
            <a:prstDash val="solid"/>
            <a:round/>
            <a:headEnd type="none" w="med" len="med"/>
            <a:tailEnd type="none" w="med" len="med"/>
          </a:ln>
        </p:spPr>
      </p:cxnSp>
      <p:sp>
        <p:nvSpPr>
          <p:cNvPr id="599" name="Google Shape;599;p71"/>
          <p:cNvSpPr/>
          <p:nvPr/>
        </p:nvSpPr>
        <p:spPr>
          <a:xfrm>
            <a:off x="3335550" y="3137452"/>
            <a:ext cx="1413900" cy="400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Concrete</a:t>
            </a:r>
            <a:endParaRPr b="1"/>
          </a:p>
          <a:p>
            <a:pPr marL="0" lvl="0" indent="0" algn="ctr" rtl="0">
              <a:spcBef>
                <a:spcPts val="0"/>
              </a:spcBef>
              <a:spcAft>
                <a:spcPts val="0"/>
              </a:spcAft>
              <a:buNone/>
            </a:pPr>
            <a:r>
              <a:rPr lang="sv-SE" b="1"/>
              <a:t>ProductA1</a:t>
            </a:r>
            <a:endParaRPr/>
          </a:p>
        </p:txBody>
      </p:sp>
      <p:sp>
        <p:nvSpPr>
          <p:cNvPr id="600" name="Google Shape;600;p71"/>
          <p:cNvSpPr/>
          <p:nvPr/>
        </p:nvSpPr>
        <p:spPr>
          <a:xfrm>
            <a:off x="5578950" y="3434499"/>
            <a:ext cx="1505400" cy="400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Concrete</a:t>
            </a:r>
            <a:endParaRPr b="1"/>
          </a:p>
          <a:p>
            <a:pPr marL="0" lvl="0" indent="0" algn="ctr" rtl="0">
              <a:spcBef>
                <a:spcPts val="0"/>
              </a:spcBef>
              <a:spcAft>
                <a:spcPts val="0"/>
              </a:spcAft>
              <a:buNone/>
            </a:pPr>
            <a:r>
              <a:rPr lang="sv-SE" b="1"/>
              <a:t>ProductB1</a:t>
            </a:r>
            <a:endParaRPr/>
          </a:p>
        </p:txBody>
      </p:sp>
      <p:sp>
        <p:nvSpPr>
          <p:cNvPr id="601" name="Google Shape;601;p71"/>
          <p:cNvSpPr/>
          <p:nvPr/>
        </p:nvSpPr>
        <p:spPr>
          <a:xfrm>
            <a:off x="7158825" y="4338826"/>
            <a:ext cx="1573200" cy="400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Concrete</a:t>
            </a:r>
            <a:endParaRPr b="1"/>
          </a:p>
          <a:p>
            <a:pPr marL="0" lvl="0" indent="0" algn="ctr" rtl="0">
              <a:spcBef>
                <a:spcPts val="0"/>
              </a:spcBef>
              <a:spcAft>
                <a:spcPts val="0"/>
              </a:spcAft>
              <a:buNone/>
            </a:pPr>
            <a:r>
              <a:rPr lang="sv-SE" b="1"/>
              <a:t>ProductB2</a:t>
            </a:r>
            <a:endParaRPr/>
          </a:p>
        </p:txBody>
      </p:sp>
      <p:cxnSp>
        <p:nvCxnSpPr>
          <p:cNvPr id="602" name="Google Shape;602;p71"/>
          <p:cNvCxnSpPr>
            <a:stCxn id="599" idx="0"/>
            <a:endCxn id="589" idx="2"/>
          </p:cNvCxnSpPr>
          <p:nvPr/>
        </p:nvCxnSpPr>
        <p:spPr>
          <a:xfrm rot="10800000" flipH="1">
            <a:off x="4042500" y="2736952"/>
            <a:ext cx="535500" cy="400500"/>
          </a:xfrm>
          <a:prstGeom prst="straightConnector1">
            <a:avLst/>
          </a:prstGeom>
          <a:noFill/>
          <a:ln w="28575" cap="flat" cmpd="sng">
            <a:solidFill>
              <a:schemeClr val="dk2"/>
            </a:solidFill>
            <a:prstDash val="dot"/>
            <a:round/>
            <a:headEnd type="none" w="med" len="med"/>
            <a:tailEnd type="triangle" w="med" len="med"/>
          </a:ln>
        </p:spPr>
      </p:cxnSp>
      <p:cxnSp>
        <p:nvCxnSpPr>
          <p:cNvPr id="603" name="Google Shape;603;p71"/>
          <p:cNvCxnSpPr>
            <a:stCxn id="604" idx="0"/>
            <a:endCxn id="589" idx="2"/>
          </p:cNvCxnSpPr>
          <p:nvPr/>
        </p:nvCxnSpPr>
        <p:spPr>
          <a:xfrm rot="10800000">
            <a:off x="4577738" y="2737123"/>
            <a:ext cx="695400" cy="1201200"/>
          </a:xfrm>
          <a:prstGeom prst="straightConnector1">
            <a:avLst/>
          </a:prstGeom>
          <a:noFill/>
          <a:ln w="28575" cap="flat" cmpd="sng">
            <a:solidFill>
              <a:schemeClr val="dk2"/>
            </a:solidFill>
            <a:prstDash val="dot"/>
            <a:round/>
            <a:headEnd type="none" w="med" len="med"/>
            <a:tailEnd type="triangle" w="med" len="med"/>
          </a:ln>
        </p:spPr>
      </p:cxnSp>
      <p:cxnSp>
        <p:nvCxnSpPr>
          <p:cNvPr id="605" name="Google Shape;605;p71"/>
          <p:cNvCxnSpPr>
            <a:stCxn id="600" idx="0"/>
            <a:endCxn id="597" idx="2"/>
          </p:cNvCxnSpPr>
          <p:nvPr/>
        </p:nvCxnSpPr>
        <p:spPr>
          <a:xfrm rot="10800000" flipH="1">
            <a:off x="6331650" y="2736999"/>
            <a:ext cx="242700" cy="697500"/>
          </a:xfrm>
          <a:prstGeom prst="straightConnector1">
            <a:avLst/>
          </a:prstGeom>
          <a:noFill/>
          <a:ln w="28575" cap="flat" cmpd="sng">
            <a:solidFill>
              <a:schemeClr val="dk2"/>
            </a:solidFill>
            <a:prstDash val="dot"/>
            <a:round/>
            <a:headEnd type="none" w="med" len="med"/>
            <a:tailEnd type="triangle" w="med" len="med"/>
          </a:ln>
        </p:spPr>
      </p:cxnSp>
      <p:cxnSp>
        <p:nvCxnSpPr>
          <p:cNvPr id="606" name="Google Shape;606;p71"/>
          <p:cNvCxnSpPr>
            <a:stCxn id="601" idx="0"/>
            <a:endCxn id="597" idx="2"/>
          </p:cNvCxnSpPr>
          <p:nvPr/>
        </p:nvCxnSpPr>
        <p:spPr>
          <a:xfrm rot="10800000">
            <a:off x="6574125" y="2737126"/>
            <a:ext cx="1371300" cy="1601700"/>
          </a:xfrm>
          <a:prstGeom prst="straightConnector1">
            <a:avLst/>
          </a:prstGeom>
          <a:noFill/>
          <a:ln w="28575" cap="flat" cmpd="sng">
            <a:solidFill>
              <a:schemeClr val="dk2"/>
            </a:solidFill>
            <a:prstDash val="dot"/>
            <a:round/>
            <a:headEnd type="none" w="med" len="med"/>
            <a:tailEnd type="triangle" w="med" len="med"/>
          </a:ln>
        </p:spPr>
      </p:cxnSp>
      <p:cxnSp>
        <p:nvCxnSpPr>
          <p:cNvPr id="607" name="Google Shape;607;p71"/>
          <p:cNvCxnSpPr>
            <a:stCxn id="588" idx="2"/>
            <a:endCxn id="591" idx="0"/>
          </p:cNvCxnSpPr>
          <p:nvPr/>
        </p:nvCxnSpPr>
        <p:spPr>
          <a:xfrm flipH="1">
            <a:off x="1633650" y="1530300"/>
            <a:ext cx="2717100" cy="321900"/>
          </a:xfrm>
          <a:prstGeom prst="straightConnector1">
            <a:avLst/>
          </a:prstGeom>
          <a:noFill/>
          <a:ln w="28575" cap="flat" cmpd="sng">
            <a:solidFill>
              <a:schemeClr val="dk2"/>
            </a:solidFill>
            <a:prstDash val="solid"/>
            <a:round/>
            <a:headEnd type="none" w="med" len="med"/>
            <a:tailEnd type="none" w="med" len="med"/>
          </a:ln>
        </p:spPr>
      </p:cxnSp>
      <p:cxnSp>
        <p:nvCxnSpPr>
          <p:cNvPr id="608" name="Google Shape;608;p71"/>
          <p:cNvCxnSpPr>
            <a:stCxn id="588" idx="2"/>
            <a:endCxn id="589" idx="0"/>
          </p:cNvCxnSpPr>
          <p:nvPr/>
        </p:nvCxnSpPr>
        <p:spPr>
          <a:xfrm>
            <a:off x="4350750" y="1530300"/>
            <a:ext cx="227100" cy="400500"/>
          </a:xfrm>
          <a:prstGeom prst="straightConnector1">
            <a:avLst/>
          </a:prstGeom>
          <a:noFill/>
          <a:ln w="28575" cap="flat" cmpd="sng">
            <a:solidFill>
              <a:schemeClr val="dk2"/>
            </a:solidFill>
            <a:prstDash val="solid"/>
            <a:round/>
            <a:headEnd type="none" w="med" len="med"/>
            <a:tailEnd type="none" w="med" len="med"/>
          </a:ln>
        </p:spPr>
      </p:cxnSp>
      <p:cxnSp>
        <p:nvCxnSpPr>
          <p:cNvPr id="609" name="Google Shape;609;p71"/>
          <p:cNvCxnSpPr>
            <a:stCxn id="588" idx="2"/>
            <a:endCxn id="597" idx="0"/>
          </p:cNvCxnSpPr>
          <p:nvPr/>
        </p:nvCxnSpPr>
        <p:spPr>
          <a:xfrm>
            <a:off x="4350750" y="1530300"/>
            <a:ext cx="2223600" cy="400500"/>
          </a:xfrm>
          <a:prstGeom prst="straightConnector1">
            <a:avLst/>
          </a:prstGeom>
          <a:noFill/>
          <a:ln w="28575" cap="flat" cmpd="sng">
            <a:solidFill>
              <a:schemeClr val="dk2"/>
            </a:solidFill>
            <a:prstDash val="solid"/>
            <a:round/>
            <a:headEnd type="none" w="med" len="med"/>
            <a:tailEnd type="none" w="med" len="med"/>
          </a:ln>
        </p:spPr>
      </p:cxnSp>
      <p:sp>
        <p:nvSpPr>
          <p:cNvPr id="604" name="Google Shape;604;p71"/>
          <p:cNvSpPr/>
          <p:nvPr/>
        </p:nvSpPr>
        <p:spPr>
          <a:xfrm>
            <a:off x="4520438" y="3938323"/>
            <a:ext cx="1505400" cy="400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Concrete</a:t>
            </a:r>
            <a:endParaRPr b="1"/>
          </a:p>
          <a:p>
            <a:pPr marL="0" lvl="0" indent="0" algn="ctr" rtl="0">
              <a:spcBef>
                <a:spcPts val="0"/>
              </a:spcBef>
              <a:spcAft>
                <a:spcPts val="0"/>
              </a:spcAft>
              <a:buNone/>
            </a:pPr>
            <a:r>
              <a:rPr lang="sv-SE" b="1"/>
              <a:t>ProductA2</a:t>
            </a:r>
            <a:endParaRPr/>
          </a:p>
        </p:txBody>
      </p:sp>
      <p:sp>
        <p:nvSpPr>
          <p:cNvPr id="610" name="Google Shape;610;p71"/>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59</a:t>
            </a:fld>
            <a:endParaRPr/>
          </a:p>
        </p:txBody>
      </p:sp>
      <p:sp>
        <p:nvSpPr>
          <p:cNvPr id="611" name="Google Shape;611;p71"/>
          <p:cNvSpPr/>
          <p:nvPr/>
        </p:nvSpPr>
        <p:spPr>
          <a:xfrm>
            <a:off x="124800" y="2701000"/>
            <a:ext cx="508100" cy="748800"/>
          </a:xfrm>
          <a:custGeom>
            <a:avLst/>
            <a:gdLst/>
            <a:ahLst/>
            <a:cxnLst/>
            <a:rect l="l" t="t" r="r" b="b"/>
            <a:pathLst>
              <a:path w="20324" h="29952" extrusionOk="0">
                <a:moveTo>
                  <a:pt x="8558" y="29952"/>
                </a:moveTo>
                <a:lnTo>
                  <a:pt x="0" y="29952"/>
                </a:lnTo>
                <a:lnTo>
                  <a:pt x="2853" y="2853"/>
                </a:lnTo>
                <a:lnTo>
                  <a:pt x="20324" y="0"/>
                </a:lnTo>
              </a:path>
            </a:pathLst>
          </a:custGeom>
          <a:noFill/>
          <a:ln w="19050" cap="flat" cmpd="sng">
            <a:solidFill>
              <a:schemeClr val="dk2"/>
            </a:solidFill>
            <a:prstDash val="dash"/>
            <a:round/>
            <a:headEnd type="none" w="med" len="med"/>
            <a:tailEnd type="triangle" w="med" len="med"/>
          </a:ln>
        </p:spPr>
      </p:sp>
      <p:sp>
        <p:nvSpPr>
          <p:cNvPr id="612" name="Google Shape;612;p71"/>
          <p:cNvSpPr/>
          <p:nvPr/>
        </p:nvSpPr>
        <p:spPr>
          <a:xfrm>
            <a:off x="71325" y="2460325"/>
            <a:ext cx="508100" cy="2005700"/>
          </a:xfrm>
          <a:custGeom>
            <a:avLst/>
            <a:gdLst/>
            <a:ahLst/>
            <a:cxnLst/>
            <a:rect l="l" t="t" r="r" b="b"/>
            <a:pathLst>
              <a:path w="20324" h="80228" extrusionOk="0">
                <a:moveTo>
                  <a:pt x="10697" y="80228"/>
                </a:moveTo>
                <a:lnTo>
                  <a:pt x="0" y="68461"/>
                </a:lnTo>
                <a:lnTo>
                  <a:pt x="1426" y="2139"/>
                </a:lnTo>
                <a:lnTo>
                  <a:pt x="20324" y="0"/>
                </a:lnTo>
              </a:path>
            </a:pathLst>
          </a:custGeom>
          <a:noFill/>
          <a:ln w="19050" cap="flat" cmpd="sng">
            <a:solidFill>
              <a:schemeClr val="dk2"/>
            </a:solidFill>
            <a:prstDash val="dash"/>
            <a:round/>
            <a:headEnd type="none" w="med" len="med"/>
            <a:tailEnd type="triangle" w="med" len="med"/>
          </a:ln>
        </p:spPr>
      </p:sp>
      <p:sp>
        <p:nvSpPr>
          <p:cNvPr id="613" name="Google Shape;613;p71"/>
          <p:cNvSpPr txBox="1"/>
          <p:nvPr/>
        </p:nvSpPr>
        <p:spPr>
          <a:xfrm>
            <a:off x="6427150" y="1230150"/>
            <a:ext cx="2456400" cy="4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SE"/>
              <a:t>Each type of product has a defined interface.</a:t>
            </a:r>
            <a:endParaRPr/>
          </a:p>
        </p:txBody>
      </p:sp>
      <p:cxnSp>
        <p:nvCxnSpPr>
          <p:cNvPr id="614" name="Google Shape;614;p71"/>
          <p:cNvCxnSpPr>
            <a:stCxn id="593" idx="3"/>
            <a:endCxn id="599" idx="1"/>
          </p:cNvCxnSpPr>
          <p:nvPr/>
        </p:nvCxnSpPr>
        <p:spPr>
          <a:xfrm rot="10800000" flipH="1">
            <a:off x="2132525" y="3337730"/>
            <a:ext cx="1203000" cy="198300"/>
          </a:xfrm>
          <a:prstGeom prst="straightConnector1">
            <a:avLst/>
          </a:prstGeom>
          <a:noFill/>
          <a:ln w="19050" cap="flat" cmpd="sng">
            <a:solidFill>
              <a:schemeClr val="dk2"/>
            </a:solidFill>
            <a:prstDash val="solid"/>
            <a:round/>
            <a:headEnd type="none" w="med" len="med"/>
            <a:tailEnd type="none" w="med" len="med"/>
          </a:ln>
        </p:spPr>
      </p:cxnSp>
      <p:cxnSp>
        <p:nvCxnSpPr>
          <p:cNvPr id="615" name="Google Shape;615;p71"/>
          <p:cNvCxnSpPr>
            <a:stCxn id="595" idx="3"/>
            <a:endCxn id="604" idx="1"/>
          </p:cNvCxnSpPr>
          <p:nvPr/>
        </p:nvCxnSpPr>
        <p:spPr>
          <a:xfrm rot="10800000" flipH="1">
            <a:off x="2132537" y="4138650"/>
            <a:ext cx="2388000" cy="324900"/>
          </a:xfrm>
          <a:prstGeom prst="straightConnector1">
            <a:avLst/>
          </a:prstGeom>
          <a:noFill/>
          <a:ln w="19050" cap="flat" cmpd="sng">
            <a:solidFill>
              <a:schemeClr val="dk2"/>
            </a:solidFill>
            <a:prstDash val="solid"/>
            <a:round/>
            <a:headEnd type="none" w="med" len="med"/>
            <a:tailEnd type="none" w="med" len="med"/>
          </a:ln>
        </p:spPr>
      </p:cxnSp>
      <p:sp>
        <p:nvSpPr>
          <p:cNvPr id="616" name="Google Shape;616;p71"/>
          <p:cNvSpPr txBox="1"/>
          <p:nvPr/>
        </p:nvSpPr>
        <p:spPr>
          <a:xfrm>
            <a:off x="99350" y="1221575"/>
            <a:ext cx="21750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SE"/>
              <a:t>Each factory manages a subset of the products.</a:t>
            </a:r>
            <a:endParaRPr/>
          </a:p>
        </p:txBody>
      </p:sp>
      <p:cxnSp>
        <p:nvCxnSpPr>
          <p:cNvPr id="617" name="Google Shape;617;p71"/>
          <p:cNvCxnSpPr>
            <a:stCxn id="600" idx="1"/>
            <a:endCxn id="593" idx="3"/>
          </p:cNvCxnSpPr>
          <p:nvPr/>
        </p:nvCxnSpPr>
        <p:spPr>
          <a:xfrm rot="10800000">
            <a:off x="2132550" y="3536049"/>
            <a:ext cx="3446400" cy="98700"/>
          </a:xfrm>
          <a:prstGeom prst="straightConnector1">
            <a:avLst/>
          </a:prstGeom>
          <a:noFill/>
          <a:ln w="19050" cap="flat" cmpd="sng">
            <a:solidFill>
              <a:schemeClr val="dk2"/>
            </a:solidFill>
            <a:prstDash val="solid"/>
            <a:round/>
            <a:headEnd type="none" w="med" len="med"/>
            <a:tailEnd type="none" w="med" len="med"/>
          </a:ln>
        </p:spPr>
      </p:cxnSp>
      <p:cxnSp>
        <p:nvCxnSpPr>
          <p:cNvPr id="618" name="Google Shape;618;p71"/>
          <p:cNvCxnSpPr>
            <a:stCxn id="601" idx="1"/>
            <a:endCxn id="595" idx="3"/>
          </p:cNvCxnSpPr>
          <p:nvPr/>
        </p:nvCxnSpPr>
        <p:spPr>
          <a:xfrm rot="10800000">
            <a:off x="2132625" y="4463476"/>
            <a:ext cx="5026200" cy="756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6</a:t>
            </a:fld>
            <a:endParaRPr/>
          </a:p>
        </p:txBody>
      </p:sp>
      <p:sp>
        <p:nvSpPr>
          <p:cNvPr id="188" name="Google Shape;188;p30"/>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Software Product Lines</a:t>
            </a:r>
            <a:endParaRPr/>
          </a:p>
        </p:txBody>
      </p:sp>
      <p:sp>
        <p:nvSpPr>
          <p:cNvPr id="189" name="Google Shape;189;p30"/>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Highly configurable families of systems.</a:t>
            </a:r>
            <a:endParaRPr/>
          </a:p>
          <a:p>
            <a:pPr marL="457200" lvl="0" indent="-393700" algn="l" rtl="0">
              <a:spcBef>
                <a:spcPts val="1000"/>
              </a:spcBef>
              <a:spcAft>
                <a:spcPts val="0"/>
              </a:spcAft>
              <a:buSzPts val="2600"/>
              <a:buChar char="•"/>
            </a:pPr>
            <a:r>
              <a:rPr lang="sv-SE"/>
              <a:t>Built around common, modularized features.</a:t>
            </a:r>
            <a:endParaRPr/>
          </a:p>
          <a:p>
            <a:pPr marL="914400" lvl="1" indent="-368300" algn="l" rtl="0">
              <a:spcBef>
                <a:spcPts val="500"/>
              </a:spcBef>
              <a:spcAft>
                <a:spcPts val="0"/>
              </a:spcAft>
              <a:buSzPts val="2200"/>
              <a:buChar char="•"/>
            </a:pPr>
            <a:r>
              <a:rPr lang="sv-SE"/>
              <a:t>Common set of core assets.</a:t>
            </a:r>
            <a:endParaRPr/>
          </a:p>
          <a:p>
            <a:pPr marL="457200" lvl="0" indent="-393700" algn="l" rtl="0">
              <a:spcBef>
                <a:spcPts val="1000"/>
              </a:spcBef>
              <a:spcAft>
                <a:spcPts val="0"/>
              </a:spcAft>
              <a:buSzPts val="2600"/>
              <a:buChar char="•"/>
            </a:pPr>
            <a:r>
              <a:rPr lang="sv-SE"/>
              <a:t>Allows efficient development, customization. </a:t>
            </a:r>
            <a:endParaRPr/>
          </a:p>
          <a:p>
            <a:pPr marL="457200" lvl="0" indent="-393700" algn="l" rtl="0">
              <a:spcBef>
                <a:spcPts val="1000"/>
              </a:spcBef>
              <a:spcAft>
                <a:spcPts val="0"/>
              </a:spcAft>
              <a:buSzPts val="2600"/>
              <a:buChar char="•"/>
            </a:pPr>
            <a:r>
              <a:rPr lang="sv-SE"/>
              <a:t>Examples: </a:t>
            </a:r>
            <a:endParaRPr/>
          </a:p>
        </p:txBody>
      </p:sp>
      <p:pic>
        <p:nvPicPr>
          <p:cNvPr id="190" name="Google Shape;190;p30"/>
          <p:cNvPicPr preferRelativeResize="0"/>
          <p:nvPr/>
        </p:nvPicPr>
        <p:blipFill>
          <a:blip r:embed="rId3">
            <a:alphaModFix/>
          </a:blip>
          <a:stretch>
            <a:fillRect/>
          </a:stretch>
        </p:blipFill>
        <p:spPr>
          <a:xfrm>
            <a:off x="2097450" y="3770900"/>
            <a:ext cx="1785249" cy="991800"/>
          </a:xfrm>
          <a:prstGeom prst="rect">
            <a:avLst/>
          </a:prstGeom>
          <a:noFill/>
          <a:ln>
            <a:noFill/>
          </a:ln>
        </p:spPr>
      </p:pic>
      <p:pic>
        <p:nvPicPr>
          <p:cNvPr id="191" name="Google Shape;191;p30"/>
          <p:cNvPicPr preferRelativeResize="0"/>
          <p:nvPr/>
        </p:nvPicPr>
        <p:blipFill>
          <a:blip r:embed="rId4">
            <a:alphaModFix/>
          </a:blip>
          <a:stretch>
            <a:fillRect/>
          </a:stretch>
        </p:blipFill>
        <p:spPr>
          <a:xfrm>
            <a:off x="823725" y="3629938"/>
            <a:ext cx="1273724" cy="1273724"/>
          </a:xfrm>
          <a:prstGeom prst="rect">
            <a:avLst/>
          </a:prstGeom>
          <a:noFill/>
          <a:ln>
            <a:noFill/>
          </a:ln>
        </p:spPr>
      </p:pic>
      <p:pic>
        <p:nvPicPr>
          <p:cNvPr id="192" name="Google Shape;192;p30"/>
          <p:cNvPicPr preferRelativeResize="0"/>
          <p:nvPr/>
        </p:nvPicPr>
        <p:blipFill>
          <a:blip r:embed="rId5">
            <a:alphaModFix/>
          </a:blip>
          <a:stretch>
            <a:fillRect/>
          </a:stretch>
        </p:blipFill>
        <p:spPr>
          <a:xfrm>
            <a:off x="3935138" y="3642469"/>
            <a:ext cx="1273725" cy="1212581"/>
          </a:xfrm>
          <a:prstGeom prst="rect">
            <a:avLst/>
          </a:prstGeom>
          <a:noFill/>
          <a:ln>
            <a:noFill/>
          </a:ln>
        </p:spPr>
      </p:pic>
      <p:pic>
        <p:nvPicPr>
          <p:cNvPr id="193" name="Google Shape;193;p30"/>
          <p:cNvPicPr preferRelativeResize="0"/>
          <p:nvPr/>
        </p:nvPicPr>
        <p:blipFill>
          <a:blip r:embed="rId6">
            <a:alphaModFix/>
          </a:blip>
          <a:stretch>
            <a:fillRect/>
          </a:stretch>
        </p:blipFill>
        <p:spPr>
          <a:xfrm>
            <a:off x="5551724" y="3538163"/>
            <a:ext cx="1200162" cy="1421199"/>
          </a:xfrm>
          <a:prstGeom prst="rect">
            <a:avLst/>
          </a:prstGeom>
          <a:noFill/>
          <a:ln>
            <a:noFill/>
          </a:ln>
        </p:spPr>
      </p:pic>
      <p:pic>
        <p:nvPicPr>
          <p:cNvPr id="194" name="Google Shape;194;p30"/>
          <p:cNvPicPr preferRelativeResize="0"/>
          <p:nvPr/>
        </p:nvPicPr>
        <p:blipFill>
          <a:blip r:embed="rId7">
            <a:alphaModFix/>
          </a:blip>
          <a:stretch>
            <a:fillRect/>
          </a:stretch>
        </p:blipFill>
        <p:spPr>
          <a:xfrm>
            <a:off x="6909413" y="3433875"/>
            <a:ext cx="1421175" cy="1421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2"/>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Decorator Pattern</a:t>
            </a:r>
            <a:endParaRPr/>
          </a:p>
        </p:txBody>
      </p:sp>
      <p:sp>
        <p:nvSpPr>
          <p:cNvPr id="624" name="Google Shape;624;p72"/>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Attaches responsibilities to an object dynamically.</a:t>
            </a:r>
            <a:endParaRPr/>
          </a:p>
          <a:p>
            <a:pPr marL="457200" lvl="0" indent="-393700" algn="l" rtl="0">
              <a:spcBef>
                <a:spcPts val="1000"/>
              </a:spcBef>
              <a:spcAft>
                <a:spcPts val="0"/>
              </a:spcAft>
              <a:buSzPts val="2600"/>
              <a:buChar char="•"/>
            </a:pPr>
            <a:r>
              <a:rPr lang="sv-SE"/>
              <a:t>Flexible alternative to subclassing.</a:t>
            </a:r>
            <a:endParaRPr/>
          </a:p>
          <a:p>
            <a:pPr marL="914400" lvl="1" indent="-368300" algn="l" rtl="0">
              <a:spcBef>
                <a:spcPts val="500"/>
              </a:spcBef>
              <a:spcAft>
                <a:spcPts val="0"/>
              </a:spcAft>
              <a:buSzPts val="2200"/>
              <a:buChar char="•"/>
            </a:pPr>
            <a:r>
              <a:rPr lang="sv-SE"/>
              <a:t>Decorators have same supertype as decorated object.</a:t>
            </a:r>
            <a:endParaRPr/>
          </a:p>
          <a:p>
            <a:pPr marL="914400" lvl="1" indent="-368300" algn="l" rtl="0">
              <a:spcBef>
                <a:spcPts val="500"/>
              </a:spcBef>
              <a:spcAft>
                <a:spcPts val="0"/>
              </a:spcAft>
              <a:buSzPts val="2200"/>
              <a:buChar char="•"/>
            </a:pPr>
            <a:r>
              <a:rPr lang="sv-SE"/>
              <a:t>One or more decorators can wrap an object.</a:t>
            </a:r>
            <a:endParaRPr/>
          </a:p>
          <a:p>
            <a:pPr marL="914400" lvl="1" indent="-368300" algn="l" rtl="0">
              <a:spcBef>
                <a:spcPts val="500"/>
              </a:spcBef>
              <a:spcAft>
                <a:spcPts val="0"/>
              </a:spcAft>
              <a:buSzPts val="2200"/>
              <a:buChar char="•"/>
            </a:pPr>
            <a:r>
              <a:rPr lang="sv-SE"/>
              <a:t>Can pass decorated object in place of the original.</a:t>
            </a:r>
            <a:endParaRPr/>
          </a:p>
          <a:p>
            <a:pPr marL="914400" lvl="1" indent="-368300" algn="l" rtl="0">
              <a:spcBef>
                <a:spcPts val="500"/>
              </a:spcBef>
              <a:spcAft>
                <a:spcPts val="0"/>
              </a:spcAft>
              <a:buSzPts val="2200"/>
              <a:buChar char="•"/>
            </a:pPr>
            <a:r>
              <a:rPr lang="sv-SE"/>
              <a:t>Decorator adds its own behavior before or after calling wrapped object. </a:t>
            </a:r>
            <a:endParaRPr/>
          </a:p>
        </p:txBody>
      </p:sp>
      <p:sp>
        <p:nvSpPr>
          <p:cNvPr id="625" name="Google Shape;625;p72"/>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3"/>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Decorator Pattern</a:t>
            </a:r>
            <a:endParaRPr/>
          </a:p>
        </p:txBody>
      </p:sp>
      <p:sp>
        <p:nvSpPr>
          <p:cNvPr id="631" name="Google Shape;631;p73"/>
          <p:cNvSpPr/>
          <p:nvPr/>
        </p:nvSpPr>
        <p:spPr>
          <a:xfrm>
            <a:off x="3532138" y="1261485"/>
            <a:ext cx="1508400" cy="899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i="1"/>
              <a:t>Component</a:t>
            </a:r>
            <a:endParaRPr b="1" i="1"/>
          </a:p>
          <a:p>
            <a:pPr marL="0" lvl="0" indent="0" algn="l" rtl="0">
              <a:spcBef>
                <a:spcPts val="0"/>
              </a:spcBef>
              <a:spcAft>
                <a:spcPts val="0"/>
              </a:spcAft>
              <a:buNone/>
            </a:pPr>
            <a:endParaRPr/>
          </a:p>
          <a:p>
            <a:pPr marL="0" lvl="0" indent="0" algn="l" rtl="0">
              <a:spcBef>
                <a:spcPts val="0"/>
              </a:spcBef>
              <a:spcAft>
                <a:spcPts val="0"/>
              </a:spcAft>
              <a:buNone/>
            </a:pPr>
            <a:r>
              <a:rPr lang="sv-SE"/>
              <a:t>behavior()</a:t>
            </a:r>
            <a:endParaRPr/>
          </a:p>
          <a:p>
            <a:pPr marL="0" lvl="0" indent="0" algn="l" rtl="0">
              <a:spcBef>
                <a:spcPts val="0"/>
              </a:spcBef>
              <a:spcAft>
                <a:spcPts val="0"/>
              </a:spcAft>
              <a:buNone/>
            </a:pPr>
            <a:r>
              <a:rPr lang="sv-SE"/>
              <a:t>// Other methods</a:t>
            </a:r>
            <a:endParaRPr/>
          </a:p>
        </p:txBody>
      </p:sp>
      <p:cxnSp>
        <p:nvCxnSpPr>
          <p:cNvPr id="632" name="Google Shape;632;p73"/>
          <p:cNvCxnSpPr/>
          <p:nvPr/>
        </p:nvCxnSpPr>
        <p:spPr>
          <a:xfrm>
            <a:off x="3532138" y="1587047"/>
            <a:ext cx="1508400" cy="0"/>
          </a:xfrm>
          <a:prstGeom prst="straightConnector1">
            <a:avLst/>
          </a:prstGeom>
          <a:noFill/>
          <a:ln w="19050" cap="flat" cmpd="sng">
            <a:solidFill>
              <a:schemeClr val="dk2"/>
            </a:solidFill>
            <a:prstDash val="solid"/>
            <a:round/>
            <a:headEnd type="none" w="med" len="med"/>
            <a:tailEnd type="none" w="med" len="med"/>
          </a:ln>
        </p:spPr>
      </p:cxnSp>
      <p:sp>
        <p:nvSpPr>
          <p:cNvPr id="633" name="Google Shape;633;p73"/>
          <p:cNvSpPr/>
          <p:nvPr/>
        </p:nvSpPr>
        <p:spPr>
          <a:xfrm>
            <a:off x="1818188" y="2498794"/>
            <a:ext cx="2094300" cy="899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ConcreteComponent</a:t>
            </a:r>
            <a:endParaRPr b="1"/>
          </a:p>
          <a:p>
            <a:pPr marL="0" lvl="0" indent="0" algn="l" rtl="0">
              <a:spcBef>
                <a:spcPts val="0"/>
              </a:spcBef>
              <a:spcAft>
                <a:spcPts val="0"/>
              </a:spcAft>
              <a:buNone/>
            </a:pPr>
            <a:endParaRPr/>
          </a:p>
          <a:p>
            <a:pPr marL="0" lvl="0" indent="0" algn="l" rtl="0">
              <a:spcBef>
                <a:spcPts val="0"/>
              </a:spcBef>
              <a:spcAft>
                <a:spcPts val="0"/>
              </a:spcAft>
              <a:buNone/>
            </a:pPr>
            <a:r>
              <a:rPr lang="sv-SE"/>
              <a:t>behavior()</a:t>
            </a:r>
            <a:endParaRPr/>
          </a:p>
          <a:p>
            <a:pPr marL="0" lvl="0" indent="0" algn="l" rtl="0">
              <a:spcBef>
                <a:spcPts val="0"/>
              </a:spcBef>
              <a:spcAft>
                <a:spcPts val="0"/>
              </a:spcAft>
              <a:buNone/>
            </a:pPr>
            <a:r>
              <a:rPr lang="sv-SE"/>
              <a:t>// Other methods</a:t>
            </a:r>
            <a:endParaRPr/>
          </a:p>
        </p:txBody>
      </p:sp>
      <p:cxnSp>
        <p:nvCxnSpPr>
          <p:cNvPr id="634" name="Google Shape;634;p73"/>
          <p:cNvCxnSpPr/>
          <p:nvPr/>
        </p:nvCxnSpPr>
        <p:spPr>
          <a:xfrm>
            <a:off x="1818188" y="2824356"/>
            <a:ext cx="2094300" cy="0"/>
          </a:xfrm>
          <a:prstGeom prst="straightConnector1">
            <a:avLst/>
          </a:prstGeom>
          <a:noFill/>
          <a:ln w="19050" cap="flat" cmpd="sng">
            <a:solidFill>
              <a:schemeClr val="dk2"/>
            </a:solidFill>
            <a:prstDash val="solid"/>
            <a:round/>
            <a:headEnd type="none" w="med" len="med"/>
            <a:tailEnd type="none" w="med" len="med"/>
          </a:ln>
        </p:spPr>
      </p:cxnSp>
      <p:cxnSp>
        <p:nvCxnSpPr>
          <p:cNvPr id="635" name="Google Shape;635;p73"/>
          <p:cNvCxnSpPr>
            <a:stCxn id="633" idx="0"/>
            <a:endCxn id="631" idx="2"/>
          </p:cNvCxnSpPr>
          <p:nvPr/>
        </p:nvCxnSpPr>
        <p:spPr>
          <a:xfrm rot="10800000" flipH="1">
            <a:off x="2865338" y="2160994"/>
            <a:ext cx="1421100" cy="337800"/>
          </a:xfrm>
          <a:prstGeom prst="straightConnector1">
            <a:avLst/>
          </a:prstGeom>
          <a:noFill/>
          <a:ln w="19050" cap="flat" cmpd="sng">
            <a:solidFill>
              <a:schemeClr val="dk2"/>
            </a:solidFill>
            <a:prstDash val="solid"/>
            <a:round/>
            <a:headEnd type="none" w="med" len="med"/>
            <a:tailEnd type="triangle" w="med" len="med"/>
          </a:ln>
        </p:spPr>
      </p:cxnSp>
      <p:sp>
        <p:nvSpPr>
          <p:cNvPr id="636" name="Google Shape;636;p73"/>
          <p:cNvSpPr/>
          <p:nvPr/>
        </p:nvSpPr>
        <p:spPr>
          <a:xfrm>
            <a:off x="4786663" y="2498797"/>
            <a:ext cx="1508400" cy="899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i="1"/>
              <a:t>Decorator</a:t>
            </a:r>
            <a:endParaRPr b="1" i="1"/>
          </a:p>
          <a:p>
            <a:pPr marL="0" lvl="0" indent="0" algn="l" rtl="0">
              <a:spcBef>
                <a:spcPts val="0"/>
              </a:spcBef>
              <a:spcAft>
                <a:spcPts val="0"/>
              </a:spcAft>
              <a:buNone/>
            </a:pPr>
            <a:endParaRPr/>
          </a:p>
          <a:p>
            <a:pPr marL="0" lvl="0" indent="0" algn="l" rtl="0">
              <a:spcBef>
                <a:spcPts val="0"/>
              </a:spcBef>
              <a:spcAft>
                <a:spcPts val="0"/>
              </a:spcAft>
              <a:buNone/>
            </a:pPr>
            <a:r>
              <a:rPr lang="sv-SE"/>
              <a:t>behavior()</a:t>
            </a:r>
            <a:endParaRPr/>
          </a:p>
          <a:p>
            <a:pPr marL="0" lvl="0" indent="0" algn="l" rtl="0">
              <a:spcBef>
                <a:spcPts val="0"/>
              </a:spcBef>
              <a:spcAft>
                <a:spcPts val="0"/>
              </a:spcAft>
              <a:buNone/>
            </a:pPr>
            <a:r>
              <a:rPr lang="sv-SE"/>
              <a:t>// Other methods</a:t>
            </a:r>
            <a:endParaRPr/>
          </a:p>
        </p:txBody>
      </p:sp>
      <p:cxnSp>
        <p:nvCxnSpPr>
          <p:cNvPr id="637" name="Google Shape;637;p73"/>
          <p:cNvCxnSpPr/>
          <p:nvPr/>
        </p:nvCxnSpPr>
        <p:spPr>
          <a:xfrm>
            <a:off x="4786663" y="2824359"/>
            <a:ext cx="1508400" cy="0"/>
          </a:xfrm>
          <a:prstGeom prst="straightConnector1">
            <a:avLst/>
          </a:prstGeom>
          <a:noFill/>
          <a:ln w="19050" cap="flat" cmpd="sng">
            <a:solidFill>
              <a:schemeClr val="dk2"/>
            </a:solidFill>
            <a:prstDash val="solid"/>
            <a:round/>
            <a:headEnd type="none" w="med" len="med"/>
            <a:tailEnd type="none" w="med" len="med"/>
          </a:ln>
        </p:spPr>
      </p:cxnSp>
      <p:cxnSp>
        <p:nvCxnSpPr>
          <p:cNvPr id="638" name="Google Shape;638;p73"/>
          <p:cNvCxnSpPr>
            <a:stCxn id="636" idx="0"/>
            <a:endCxn id="631" idx="2"/>
          </p:cNvCxnSpPr>
          <p:nvPr/>
        </p:nvCxnSpPr>
        <p:spPr>
          <a:xfrm rot="10800000">
            <a:off x="4286263" y="2160997"/>
            <a:ext cx="1254600" cy="337800"/>
          </a:xfrm>
          <a:prstGeom prst="straightConnector1">
            <a:avLst/>
          </a:prstGeom>
          <a:noFill/>
          <a:ln w="19050" cap="flat" cmpd="sng">
            <a:solidFill>
              <a:schemeClr val="dk2"/>
            </a:solidFill>
            <a:prstDash val="solid"/>
            <a:round/>
            <a:headEnd type="none" w="med" len="med"/>
            <a:tailEnd type="triangle" w="med" len="med"/>
          </a:ln>
        </p:spPr>
      </p:cxnSp>
      <p:sp>
        <p:nvSpPr>
          <p:cNvPr id="639" name="Google Shape;639;p73"/>
          <p:cNvSpPr/>
          <p:nvPr/>
        </p:nvSpPr>
        <p:spPr>
          <a:xfrm>
            <a:off x="3564825" y="3667500"/>
            <a:ext cx="2094300" cy="1218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ConcreteDecoratorA</a:t>
            </a:r>
            <a:endParaRPr b="1"/>
          </a:p>
          <a:p>
            <a:pPr marL="0" lvl="0" indent="0" algn="l" rtl="0">
              <a:spcBef>
                <a:spcPts val="0"/>
              </a:spcBef>
              <a:spcAft>
                <a:spcPts val="0"/>
              </a:spcAft>
              <a:buNone/>
            </a:pPr>
            <a:r>
              <a:rPr lang="sv-SE"/>
              <a:t>Component wrapped</a:t>
            </a:r>
            <a:endParaRPr/>
          </a:p>
          <a:p>
            <a:pPr marL="0" lvl="0" indent="0" algn="l" rtl="0">
              <a:spcBef>
                <a:spcPts val="0"/>
              </a:spcBef>
              <a:spcAft>
                <a:spcPts val="0"/>
              </a:spcAft>
              <a:buNone/>
            </a:pPr>
            <a:r>
              <a:rPr lang="sv-SE"/>
              <a:t>behavior()</a:t>
            </a:r>
            <a:endParaRPr/>
          </a:p>
          <a:p>
            <a:pPr marL="0" lvl="0" indent="0" algn="l" rtl="0">
              <a:spcBef>
                <a:spcPts val="0"/>
              </a:spcBef>
              <a:spcAft>
                <a:spcPts val="0"/>
              </a:spcAft>
              <a:buNone/>
            </a:pPr>
            <a:r>
              <a:rPr lang="sv-SE"/>
              <a:t>newBehavior()</a:t>
            </a:r>
            <a:endParaRPr/>
          </a:p>
          <a:p>
            <a:pPr marL="0" lvl="0" indent="0" algn="l" rtl="0">
              <a:spcBef>
                <a:spcPts val="0"/>
              </a:spcBef>
              <a:spcAft>
                <a:spcPts val="0"/>
              </a:spcAft>
              <a:buNone/>
            </a:pPr>
            <a:r>
              <a:rPr lang="sv-SE"/>
              <a:t>// Other methods</a:t>
            </a:r>
            <a:endParaRPr/>
          </a:p>
        </p:txBody>
      </p:sp>
      <p:cxnSp>
        <p:nvCxnSpPr>
          <p:cNvPr id="640" name="Google Shape;640;p73"/>
          <p:cNvCxnSpPr/>
          <p:nvPr/>
        </p:nvCxnSpPr>
        <p:spPr>
          <a:xfrm>
            <a:off x="3564813" y="3944362"/>
            <a:ext cx="2094300" cy="0"/>
          </a:xfrm>
          <a:prstGeom prst="straightConnector1">
            <a:avLst/>
          </a:prstGeom>
          <a:noFill/>
          <a:ln w="19050" cap="flat" cmpd="sng">
            <a:solidFill>
              <a:schemeClr val="dk2"/>
            </a:solidFill>
            <a:prstDash val="solid"/>
            <a:round/>
            <a:headEnd type="none" w="med" len="med"/>
            <a:tailEnd type="none" w="med" len="med"/>
          </a:ln>
        </p:spPr>
      </p:cxnSp>
      <p:sp>
        <p:nvSpPr>
          <p:cNvPr id="641" name="Google Shape;641;p73"/>
          <p:cNvSpPr/>
          <p:nvPr/>
        </p:nvSpPr>
        <p:spPr>
          <a:xfrm>
            <a:off x="6062375" y="3667500"/>
            <a:ext cx="2094300" cy="1218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ConcreteDecoratorB</a:t>
            </a:r>
            <a:endParaRPr/>
          </a:p>
          <a:p>
            <a:pPr marL="0" lvl="0" indent="0" algn="l" rtl="0">
              <a:spcBef>
                <a:spcPts val="0"/>
              </a:spcBef>
              <a:spcAft>
                <a:spcPts val="0"/>
              </a:spcAft>
              <a:buNone/>
            </a:pPr>
            <a:r>
              <a:rPr lang="sv-SE"/>
              <a:t>Component wrapped</a:t>
            </a:r>
            <a:endParaRPr/>
          </a:p>
          <a:p>
            <a:pPr marL="0" lvl="0" indent="0" algn="l" rtl="0">
              <a:spcBef>
                <a:spcPts val="0"/>
              </a:spcBef>
              <a:spcAft>
                <a:spcPts val="0"/>
              </a:spcAft>
              <a:buNone/>
            </a:pPr>
            <a:r>
              <a:rPr lang="sv-SE"/>
              <a:t>Object newAttribute</a:t>
            </a:r>
            <a:endParaRPr/>
          </a:p>
          <a:p>
            <a:pPr marL="0" lvl="0" indent="0" algn="l" rtl="0">
              <a:spcBef>
                <a:spcPts val="0"/>
              </a:spcBef>
              <a:spcAft>
                <a:spcPts val="0"/>
              </a:spcAft>
              <a:buNone/>
            </a:pPr>
            <a:r>
              <a:rPr lang="sv-SE"/>
              <a:t>behavior()</a:t>
            </a:r>
            <a:endParaRPr/>
          </a:p>
          <a:p>
            <a:pPr marL="0" lvl="0" indent="0" algn="l" rtl="0">
              <a:spcBef>
                <a:spcPts val="0"/>
              </a:spcBef>
              <a:spcAft>
                <a:spcPts val="0"/>
              </a:spcAft>
              <a:buNone/>
            </a:pPr>
            <a:r>
              <a:rPr lang="sv-SE"/>
              <a:t>// Other methods</a:t>
            </a:r>
            <a:endParaRPr/>
          </a:p>
        </p:txBody>
      </p:sp>
      <p:cxnSp>
        <p:nvCxnSpPr>
          <p:cNvPr id="642" name="Google Shape;642;p73"/>
          <p:cNvCxnSpPr/>
          <p:nvPr/>
        </p:nvCxnSpPr>
        <p:spPr>
          <a:xfrm>
            <a:off x="6062363" y="3993062"/>
            <a:ext cx="2094300" cy="0"/>
          </a:xfrm>
          <a:prstGeom prst="straightConnector1">
            <a:avLst/>
          </a:prstGeom>
          <a:noFill/>
          <a:ln w="19050" cap="flat" cmpd="sng">
            <a:solidFill>
              <a:schemeClr val="dk2"/>
            </a:solidFill>
            <a:prstDash val="solid"/>
            <a:round/>
            <a:headEnd type="none" w="med" len="med"/>
            <a:tailEnd type="none" w="med" len="med"/>
          </a:ln>
        </p:spPr>
      </p:cxnSp>
      <p:cxnSp>
        <p:nvCxnSpPr>
          <p:cNvPr id="643" name="Google Shape;643;p73"/>
          <p:cNvCxnSpPr/>
          <p:nvPr/>
        </p:nvCxnSpPr>
        <p:spPr>
          <a:xfrm>
            <a:off x="6062363" y="4364050"/>
            <a:ext cx="2094300" cy="0"/>
          </a:xfrm>
          <a:prstGeom prst="straightConnector1">
            <a:avLst/>
          </a:prstGeom>
          <a:noFill/>
          <a:ln w="19050" cap="flat" cmpd="sng">
            <a:solidFill>
              <a:schemeClr val="dk2"/>
            </a:solidFill>
            <a:prstDash val="solid"/>
            <a:round/>
            <a:headEnd type="none" w="med" len="med"/>
            <a:tailEnd type="none" w="med" len="med"/>
          </a:ln>
        </p:spPr>
      </p:cxnSp>
      <p:cxnSp>
        <p:nvCxnSpPr>
          <p:cNvPr id="644" name="Google Shape;644;p73"/>
          <p:cNvCxnSpPr>
            <a:stCxn id="639" idx="0"/>
            <a:endCxn id="636" idx="2"/>
          </p:cNvCxnSpPr>
          <p:nvPr/>
        </p:nvCxnSpPr>
        <p:spPr>
          <a:xfrm rot="10800000" flipH="1">
            <a:off x="4611975" y="3398100"/>
            <a:ext cx="928800" cy="269400"/>
          </a:xfrm>
          <a:prstGeom prst="straightConnector1">
            <a:avLst/>
          </a:prstGeom>
          <a:noFill/>
          <a:ln w="19050" cap="flat" cmpd="sng">
            <a:solidFill>
              <a:schemeClr val="dk2"/>
            </a:solidFill>
            <a:prstDash val="solid"/>
            <a:round/>
            <a:headEnd type="none" w="med" len="med"/>
            <a:tailEnd type="triangle" w="med" len="med"/>
          </a:ln>
        </p:spPr>
      </p:cxnSp>
      <p:cxnSp>
        <p:nvCxnSpPr>
          <p:cNvPr id="645" name="Google Shape;645;p73"/>
          <p:cNvCxnSpPr>
            <a:stCxn id="641" idx="0"/>
            <a:endCxn id="636" idx="2"/>
          </p:cNvCxnSpPr>
          <p:nvPr/>
        </p:nvCxnSpPr>
        <p:spPr>
          <a:xfrm rot="10800000">
            <a:off x="5540825" y="3398100"/>
            <a:ext cx="1568700" cy="269400"/>
          </a:xfrm>
          <a:prstGeom prst="straightConnector1">
            <a:avLst/>
          </a:prstGeom>
          <a:noFill/>
          <a:ln w="19050" cap="flat" cmpd="sng">
            <a:solidFill>
              <a:schemeClr val="dk2"/>
            </a:solidFill>
            <a:prstDash val="solid"/>
            <a:round/>
            <a:headEnd type="none" w="med" len="med"/>
            <a:tailEnd type="triangle" w="med" len="med"/>
          </a:ln>
        </p:spPr>
      </p:cxnSp>
      <p:sp>
        <p:nvSpPr>
          <p:cNvPr id="646" name="Google Shape;646;p73"/>
          <p:cNvSpPr/>
          <p:nvPr/>
        </p:nvSpPr>
        <p:spPr>
          <a:xfrm>
            <a:off x="243525" y="1378600"/>
            <a:ext cx="2815200" cy="7824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sz="1800"/>
              <a:t>Decorators add new behaviors to Components</a:t>
            </a:r>
            <a:endParaRPr sz="1800"/>
          </a:p>
        </p:txBody>
      </p:sp>
      <p:sp>
        <p:nvSpPr>
          <p:cNvPr id="647" name="Google Shape;647;p73"/>
          <p:cNvSpPr/>
          <p:nvPr/>
        </p:nvSpPr>
        <p:spPr>
          <a:xfrm>
            <a:off x="5886475" y="1102025"/>
            <a:ext cx="2578800" cy="12183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sz="1800"/>
              <a:t>Each Decorator offers same methods the Component offers.</a:t>
            </a:r>
            <a:endParaRPr sz="1800"/>
          </a:p>
        </p:txBody>
      </p:sp>
      <p:cxnSp>
        <p:nvCxnSpPr>
          <p:cNvPr id="648" name="Google Shape;648;p73"/>
          <p:cNvCxnSpPr/>
          <p:nvPr/>
        </p:nvCxnSpPr>
        <p:spPr>
          <a:xfrm>
            <a:off x="3564813" y="4190706"/>
            <a:ext cx="2094300" cy="0"/>
          </a:xfrm>
          <a:prstGeom prst="straightConnector1">
            <a:avLst/>
          </a:prstGeom>
          <a:noFill/>
          <a:ln w="19050" cap="flat" cmpd="sng">
            <a:solidFill>
              <a:schemeClr val="dk2"/>
            </a:solidFill>
            <a:prstDash val="solid"/>
            <a:round/>
            <a:headEnd type="none" w="med" len="med"/>
            <a:tailEnd type="none" w="med" len="med"/>
          </a:ln>
        </p:spPr>
      </p:cxnSp>
      <p:sp>
        <p:nvSpPr>
          <p:cNvPr id="649" name="Google Shape;649;p73"/>
          <p:cNvSpPr/>
          <p:nvPr/>
        </p:nvSpPr>
        <p:spPr>
          <a:xfrm>
            <a:off x="175125" y="3487700"/>
            <a:ext cx="3107700" cy="7824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sz="1600"/>
              <a:t>Each concrete Decorator has instance variable to store wrapped component.</a:t>
            </a:r>
            <a:endParaRPr sz="1600"/>
          </a:p>
        </p:txBody>
      </p:sp>
      <p:sp>
        <p:nvSpPr>
          <p:cNvPr id="650" name="Google Shape;650;p73"/>
          <p:cNvSpPr/>
          <p:nvPr/>
        </p:nvSpPr>
        <p:spPr>
          <a:xfrm>
            <a:off x="175125" y="4270100"/>
            <a:ext cx="3107700" cy="8247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sz="1600"/>
              <a:t>Decorators add behavior by adding operations and attributes.</a:t>
            </a:r>
            <a:endParaRPr sz="1600"/>
          </a:p>
        </p:txBody>
      </p:sp>
      <p:sp>
        <p:nvSpPr>
          <p:cNvPr id="651" name="Google Shape;651;p73"/>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61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fade">
                                      <p:cBhvr>
                                        <p:cTn id="7" dur="1"/>
                                        <p:tgtEl>
                                          <p:spTgt spid="6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
                                        <p:tgtEl>
                                          <p:spTgt spid="646"/>
                                        </p:tgtEl>
                                      </p:cBhvr>
                                    </p:animEffect>
                                    <p:set>
                                      <p:cBhvr>
                                        <p:cTn id="12" dur="1" fill="hold">
                                          <p:stCondLst>
                                            <p:cond delay="0"/>
                                          </p:stCondLst>
                                        </p:cTn>
                                        <p:tgtEl>
                                          <p:spTgt spid="64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47"/>
                                        </p:tgtEl>
                                        <p:attrNameLst>
                                          <p:attrName>style.visibility</p:attrName>
                                        </p:attrNameLst>
                                      </p:cBhvr>
                                      <p:to>
                                        <p:strVal val="visible"/>
                                      </p:to>
                                    </p:set>
                                    <p:animEffect transition="in" filter="fade">
                                      <p:cBhvr>
                                        <p:cTn id="15" dur="1"/>
                                        <p:tgtEl>
                                          <p:spTgt spid="6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
                                        <p:tgtEl>
                                          <p:spTgt spid="647"/>
                                        </p:tgtEl>
                                      </p:cBhvr>
                                    </p:animEffect>
                                    <p:set>
                                      <p:cBhvr>
                                        <p:cTn id="20" dur="1" fill="hold">
                                          <p:stCondLst>
                                            <p:cond delay="0"/>
                                          </p:stCondLst>
                                        </p:cTn>
                                        <p:tgtEl>
                                          <p:spTgt spid="64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649"/>
                                        </p:tgtEl>
                                        <p:attrNameLst>
                                          <p:attrName>style.visibility</p:attrName>
                                        </p:attrNameLst>
                                      </p:cBhvr>
                                      <p:to>
                                        <p:strVal val="visible"/>
                                      </p:to>
                                    </p:set>
                                    <p:animEffect transition="in" filter="fade">
                                      <p:cBhvr>
                                        <p:cTn id="23" dur="1"/>
                                        <p:tgtEl>
                                          <p:spTgt spid="6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
                                        <p:tgtEl>
                                          <p:spTgt spid="649"/>
                                        </p:tgtEl>
                                      </p:cBhvr>
                                    </p:animEffect>
                                    <p:set>
                                      <p:cBhvr>
                                        <p:cTn id="28" dur="1" fill="hold">
                                          <p:stCondLst>
                                            <p:cond delay="0"/>
                                          </p:stCondLst>
                                        </p:cTn>
                                        <p:tgtEl>
                                          <p:spTgt spid="64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650"/>
                                        </p:tgtEl>
                                        <p:attrNameLst>
                                          <p:attrName>style.visibility</p:attrName>
                                        </p:attrNameLst>
                                      </p:cBhvr>
                                      <p:to>
                                        <p:strVal val="visible"/>
                                      </p:to>
                                    </p:set>
                                    <p:animEffect transition="in" filter="fade">
                                      <p:cBhvr>
                                        <p:cTn id="31" dur="1"/>
                                        <p:tgtEl>
                                          <p:spTgt spid="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4"/>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Adapter Pattern</a:t>
            </a:r>
            <a:endParaRPr/>
          </a:p>
        </p:txBody>
      </p:sp>
      <p:sp>
        <p:nvSpPr>
          <p:cNvPr id="657" name="Google Shape;657;p74"/>
          <p:cNvSpPr txBox="1">
            <a:spLocks noGrp="1"/>
          </p:cNvSpPr>
          <p:nvPr>
            <p:ph type="body" idx="1"/>
          </p:nvPr>
        </p:nvSpPr>
        <p:spPr>
          <a:xfrm>
            <a:off x="468900" y="1282400"/>
            <a:ext cx="49572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Converts an interface into interface client expects. </a:t>
            </a:r>
            <a:endParaRPr/>
          </a:p>
          <a:p>
            <a:pPr marL="914400" lvl="1" indent="-368300" algn="l" rtl="0">
              <a:spcBef>
                <a:spcPts val="500"/>
              </a:spcBef>
              <a:spcAft>
                <a:spcPts val="0"/>
              </a:spcAft>
              <a:buSzPts val="2200"/>
              <a:buChar char="•"/>
            </a:pPr>
            <a:r>
              <a:rPr lang="sv-SE" b="1"/>
              <a:t>Adapter</a:t>
            </a:r>
            <a:r>
              <a:rPr lang="sv-SE"/>
              <a:t>’s methods call corresponding methods from </a:t>
            </a:r>
            <a:r>
              <a:rPr lang="sv-SE" b="1"/>
              <a:t>adaptee</a:t>
            </a:r>
            <a:r>
              <a:rPr lang="sv-SE"/>
              <a:t>. </a:t>
            </a:r>
            <a:endParaRPr/>
          </a:p>
          <a:p>
            <a:pPr marL="914400" lvl="1" indent="-368300" algn="l" rtl="0">
              <a:spcBef>
                <a:spcPts val="500"/>
              </a:spcBef>
              <a:spcAft>
                <a:spcPts val="0"/>
              </a:spcAft>
              <a:buSzPts val="2200"/>
              <a:buChar char="•"/>
            </a:pPr>
            <a:r>
              <a:rPr lang="sv-SE"/>
              <a:t>If adaptee changes, only the adapter needs to change.</a:t>
            </a:r>
            <a:endParaRPr/>
          </a:p>
          <a:p>
            <a:pPr marL="1371600" lvl="2" indent="-342900" algn="l" rtl="0">
              <a:spcBef>
                <a:spcPts val="500"/>
              </a:spcBef>
              <a:spcAft>
                <a:spcPts val="0"/>
              </a:spcAft>
              <a:buSzPts val="1800"/>
              <a:buChar char="•"/>
            </a:pPr>
            <a:r>
              <a:rPr lang="sv-SE"/>
              <a:t>No changes needed to classes that call adapter.</a:t>
            </a:r>
            <a:endParaRPr/>
          </a:p>
        </p:txBody>
      </p:sp>
      <p:sp>
        <p:nvSpPr>
          <p:cNvPr id="658" name="Google Shape;658;p74"/>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62</a:t>
            </a:fld>
            <a:endParaRPr/>
          </a:p>
        </p:txBody>
      </p:sp>
      <p:sp>
        <p:nvSpPr>
          <p:cNvPr id="659" name="Google Shape;659;p74"/>
          <p:cNvSpPr/>
          <p:nvPr/>
        </p:nvSpPr>
        <p:spPr>
          <a:xfrm>
            <a:off x="5368275" y="2135916"/>
            <a:ext cx="1403400" cy="839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v-SE" sz="1800"/>
              <a:t>Your Existing System</a:t>
            </a:r>
            <a:endParaRPr sz="1800"/>
          </a:p>
        </p:txBody>
      </p:sp>
      <p:sp>
        <p:nvSpPr>
          <p:cNvPr id="660" name="Google Shape;660;p74"/>
          <p:cNvSpPr/>
          <p:nvPr/>
        </p:nvSpPr>
        <p:spPr>
          <a:xfrm>
            <a:off x="7781391" y="2135916"/>
            <a:ext cx="1090500" cy="871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v-SE" sz="1800"/>
              <a:t> External System</a:t>
            </a:r>
            <a:endParaRPr sz="1800"/>
          </a:p>
        </p:txBody>
      </p:sp>
      <p:sp>
        <p:nvSpPr>
          <p:cNvPr id="661" name="Google Shape;661;p74"/>
          <p:cNvSpPr/>
          <p:nvPr/>
        </p:nvSpPr>
        <p:spPr>
          <a:xfrm>
            <a:off x="6621332" y="2093027"/>
            <a:ext cx="1278300" cy="957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sz="1800"/>
              <a:t>Adapter</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5"/>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Adapter Pattern</a:t>
            </a:r>
            <a:endParaRPr/>
          </a:p>
        </p:txBody>
      </p:sp>
      <p:sp>
        <p:nvSpPr>
          <p:cNvPr id="667" name="Google Shape;667;p75"/>
          <p:cNvSpPr/>
          <p:nvPr/>
        </p:nvSpPr>
        <p:spPr>
          <a:xfrm>
            <a:off x="1423650" y="2014387"/>
            <a:ext cx="1508400" cy="678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Client</a:t>
            </a:r>
            <a:endParaRPr b="1"/>
          </a:p>
          <a:p>
            <a:pPr marL="0" lvl="0" indent="0" algn="l" rtl="0">
              <a:spcBef>
                <a:spcPts val="0"/>
              </a:spcBef>
              <a:spcAft>
                <a:spcPts val="0"/>
              </a:spcAft>
              <a:buNone/>
            </a:pPr>
            <a:endParaRPr/>
          </a:p>
          <a:p>
            <a:pPr marL="0" lvl="0" indent="0" algn="l" rtl="0">
              <a:spcBef>
                <a:spcPts val="0"/>
              </a:spcBef>
              <a:spcAft>
                <a:spcPts val="0"/>
              </a:spcAft>
              <a:buNone/>
            </a:pPr>
            <a:endParaRPr i="1"/>
          </a:p>
        </p:txBody>
      </p:sp>
      <p:cxnSp>
        <p:nvCxnSpPr>
          <p:cNvPr id="668" name="Google Shape;668;p75"/>
          <p:cNvCxnSpPr/>
          <p:nvPr/>
        </p:nvCxnSpPr>
        <p:spPr>
          <a:xfrm>
            <a:off x="1423638" y="2353678"/>
            <a:ext cx="1508400" cy="0"/>
          </a:xfrm>
          <a:prstGeom prst="straightConnector1">
            <a:avLst/>
          </a:prstGeom>
          <a:noFill/>
          <a:ln w="19050" cap="flat" cmpd="sng">
            <a:solidFill>
              <a:schemeClr val="dk2"/>
            </a:solidFill>
            <a:prstDash val="solid"/>
            <a:round/>
            <a:headEnd type="none" w="med" len="med"/>
            <a:tailEnd type="none" w="med" len="med"/>
          </a:ln>
        </p:spPr>
      </p:cxnSp>
      <p:sp>
        <p:nvSpPr>
          <p:cNvPr id="669" name="Google Shape;669;p75"/>
          <p:cNvSpPr/>
          <p:nvPr/>
        </p:nvSpPr>
        <p:spPr>
          <a:xfrm>
            <a:off x="4232850" y="1946044"/>
            <a:ext cx="1508400" cy="8112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i="1"/>
              <a:t>&lt;&lt;interface&gt;&gt; Target</a:t>
            </a:r>
            <a:endParaRPr b="1" i="1"/>
          </a:p>
          <a:p>
            <a:pPr marL="0" lvl="0" indent="0" algn="l" rtl="0">
              <a:spcBef>
                <a:spcPts val="0"/>
              </a:spcBef>
              <a:spcAft>
                <a:spcPts val="0"/>
              </a:spcAft>
              <a:buNone/>
            </a:pPr>
            <a:endParaRPr/>
          </a:p>
          <a:p>
            <a:pPr marL="0" lvl="0" indent="0" algn="l" rtl="0">
              <a:spcBef>
                <a:spcPts val="0"/>
              </a:spcBef>
              <a:spcAft>
                <a:spcPts val="0"/>
              </a:spcAft>
              <a:buNone/>
            </a:pPr>
            <a:r>
              <a:rPr lang="sv-SE" i="1"/>
              <a:t>request()</a:t>
            </a:r>
            <a:endParaRPr i="1"/>
          </a:p>
        </p:txBody>
      </p:sp>
      <p:cxnSp>
        <p:nvCxnSpPr>
          <p:cNvPr id="670" name="Google Shape;670;p75"/>
          <p:cNvCxnSpPr/>
          <p:nvPr/>
        </p:nvCxnSpPr>
        <p:spPr>
          <a:xfrm>
            <a:off x="4232838" y="2404734"/>
            <a:ext cx="1508400" cy="0"/>
          </a:xfrm>
          <a:prstGeom prst="straightConnector1">
            <a:avLst/>
          </a:prstGeom>
          <a:noFill/>
          <a:ln w="19050" cap="flat" cmpd="sng">
            <a:solidFill>
              <a:schemeClr val="dk2"/>
            </a:solidFill>
            <a:prstDash val="solid"/>
            <a:round/>
            <a:headEnd type="none" w="med" len="med"/>
            <a:tailEnd type="none" w="med" len="med"/>
          </a:ln>
        </p:spPr>
      </p:cxnSp>
      <p:sp>
        <p:nvSpPr>
          <p:cNvPr id="671" name="Google Shape;671;p75"/>
          <p:cNvSpPr/>
          <p:nvPr/>
        </p:nvSpPr>
        <p:spPr>
          <a:xfrm>
            <a:off x="4132952" y="3230900"/>
            <a:ext cx="1708200" cy="10650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Adapter</a:t>
            </a:r>
            <a:endParaRPr b="1"/>
          </a:p>
          <a:p>
            <a:pPr marL="0" lvl="0" indent="0" algn="l" rtl="0">
              <a:spcBef>
                <a:spcPts val="0"/>
              </a:spcBef>
              <a:spcAft>
                <a:spcPts val="0"/>
              </a:spcAft>
              <a:buNone/>
            </a:pPr>
            <a:endParaRPr/>
          </a:p>
          <a:p>
            <a:pPr marL="0" lvl="0" indent="0" algn="l" rtl="0">
              <a:spcBef>
                <a:spcPts val="0"/>
              </a:spcBef>
              <a:spcAft>
                <a:spcPts val="0"/>
              </a:spcAft>
              <a:buNone/>
            </a:pPr>
            <a:r>
              <a:rPr lang="sv-SE"/>
              <a:t>Adaptee adaptee</a:t>
            </a:r>
            <a:endParaRPr/>
          </a:p>
          <a:p>
            <a:pPr marL="0" lvl="0" indent="0" algn="l" rtl="0">
              <a:spcBef>
                <a:spcPts val="0"/>
              </a:spcBef>
              <a:spcAft>
                <a:spcPts val="0"/>
              </a:spcAft>
              <a:buNone/>
            </a:pPr>
            <a:endParaRPr/>
          </a:p>
          <a:p>
            <a:pPr marL="0" lvl="0" indent="0" algn="l" rtl="0">
              <a:spcBef>
                <a:spcPts val="0"/>
              </a:spcBef>
              <a:spcAft>
                <a:spcPts val="0"/>
              </a:spcAft>
              <a:buNone/>
            </a:pPr>
            <a:r>
              <a:rPr lang="sv-SE"/>
              <a:t>request()</a:t>
            </a:r>
            <a:endParaRPr/>
          </a:p>
        </p:txBody>
      </p:sp>
      <p:cxnSp>
        <p:nvCxnSpPr>
          <p:cNvPr id="672" name="Google Shape;672;p75"/>
          <p:cNvCxnSpPr/>
          <p:nvPr/>
        </p:nvCxnSpPr>
        <p:spPr>
          <a:xfrm>
            <a:off x="4132938" y="3493724"/>
            <a:ext cx="1708200" cy="0"/>
          </a:xfrm>
          <a:prstGeom prst="straightConnector1">
            <a:avLst/>
          </a:prstGeom>
          <a:noFill/>
          <a:ln w="19050" cap="flat" cmpd="sng">
            <a:solidFill>
              <a:schemeClr val="dk2"/>
            </a:solidFill>
            <a:prstDash val="solid"/>
            <a:round/>
            <a:headEnd type="none" w="med" len="med"/>
            <a:tailEnd type="none" w="med" len="med"/>
          </a:ln>
        </p:spPr>
      </p:cxnSp>
      <p:cxnSp>
        <p:nvCxnSpPr>
          <p:cNvPr id="673" name="Google Shape;673;p75"/>
          <p:cNvCxnSpPr>
            <a:stCxn id="671" idx="0"/>
            <a:endCxn id="669" idx="2"/>
          </p:cNvCxnSpPr>
          <p:nvPr/>
        </p:nvCxnSpPr>
        <p:spPr>
          <a:xfrm rot="10800000">
            <a:off x="4987052" y="2757200"/>
            <a:ext cx="0" cy="473700"/>
          </a:xfrm>
          <a:prstGeom prst="straightConnector1">
            <a:avLst/>
          </a:prstGeom>
          <a:noFill/>
          <a:ln w="28575" cap="flat" cmpd="sng">
            <a:solidFill>
              <a:schemeClr val="dk2"/>
            </a:solidFill>
            <a:prstDash val="dash"/>
            <a:round/>
            <a:headEnd type="none" w="med" len="med"/>
            <a:tailEnd type="triangle" w="med" len="med"/>
          </a:ln>
        </p:spPr>
      </p:cxnSp>
      <p:cxnSp>
        <p:nvCxnSpPr>
          <p:cNvPr id="674" name="Google Shape;674;p75"/>
          <p:cNvCxnSpPr>
            <a:stCxn id="667" idx="3"/>
            <a:endCxn id="669" idx="1"/>
          </p:cNvCxnSpPr>
          <p:nvPr/>
        </p:nvCxnSpPr>
        <p:spPr>
          <a:xfrm rot="10800000" flipH="1">
            <a:off x="2932050" y="2351587"/>
            <a:ext cx="1300800" cy="2100"/>
          </a:xfrm>
          <a:prstGeom prst="straightConnector1">
            <a:avLst/>
          </a:prstGeom>
          <a:noFill/>
          <a:ln w="28575" cap="flat" cmpd="sng">
            <a:solidFill>
              <a:schemeClr val="dk2"/>
            </a:solidFill>
            <a:prstDash val="solid"/>
            <a:round/>
            <a:headEnd type="none" w="med" len="med"/>
            <a:tailEnd type="none" w="med" len="med"/>
          </a:ln>
        </p:spPr>
      </p:cxnSp>
      <p:sp>
        <p:nvSpPr>
          <p:cNvPr id="675" name="Google Shape;675;p75"/>
          <p:cNvSpPr/>
          <p:nvPr/>
        </p:nvSpPr>
        <p:spPr>
          <a:xfrm>
            <a:off x="6447005" y="3424088"/>
            <a:ext cx="1778400" cy="678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Adaptee</a:t>
            </a:r>
            <a:endParaRPr b="1"/>
          </a:p>
          <a:p>
            <a:pPr marL="0" lvl="0" indent="0" algn="l" rtl="0">
              <a:spcBef>
                <a:spcPts val="0"/>
              </a:spcBef>
              <a:spcAft>
                <a:spcPts val="0"/>
              </a:spcAft>
              <a:buNone/>
            </a:pPr>
            <a:endParaRPr/>
          </a:p>
          <a:p>
            <a:pPr marL="0" lvl="0" indent="0" algn="l" rtl="0">
              <a:spcBef>
                <a:spcPts val="0"/>
              </a:spcBef>
              <a:spcAft>
                <a:spcPts val="0"/>
              </a:spcAft>
              <a:buNone/>
            </a:pPr>
            <a:r>
              <a:rPr lang="sv-SE"/>
              <a:t>specificRequest()</a:t>
            </a:r>
            <a:endParaRPr/>
          </a:p>
        </p:txBody>
      </p:sp>
      <p:cxnSp>
        <p:nvCxnSpPr>
          <p:cNvPr id="676" name="Google Shape;676;p75"/>
          <p:cNvCxnSpPr/>
          <p:nvPr/>
        </p:nvCxnSpPr>
        <p:spPr>
          <a:xfrm>
            <a:off x="6446990" y="3778191"/>
            <a:ext cx="1778400" cy="0"/>
          </a:xfrm>
          <a:prstGeom prst="straightConnector1">
            <a:avLst/>
          </a:prstGeom>
          <a:noFill/>
          <a:ln w="19050" cap="flat" cmpd="sng">
            <a:solidFill>
              <a:schemeClr val="dk2"/>
            </a:solidFill>
            <a:prstDash val="solid"/>
            <a:round/>
            <a:headEnd type="none" w="med" len="med"/>
            <a:tailEnd type="none" w="med" len="med"/>
          </a:ln>
        </p:spPr>
      </p:cxnSp>
      <p:cxnSp>
        <p:nvCxnSpPr>
          <p:cNvPr id="677" name="Google Shape;677;p75"/>
          <p:cNvCxnSpPr>
            <a:stCxn id="675" idx="1"/>
            <a:endCxn id="671" idx="3"/>
          </p:cNvCxnSpPr>
          <p:nvPr/>
        </p:nvCxnSpPr>
        <p:spPr>
          <a:xfrm rot="10800000">
            <a:off x="5841005" y="3763388"/>
            <a:ext cx="606000" cy="0"/>
          </a:xfrm>
          <a:prstGeom prst="straightConnector1">
            <a:avLst/>
          </a:prstGeom>
          <a:noFill/>
          <a:ln w="28575" cap="flat" cmpd="sng">
            <a:solidFill>
              <a:schemeClr val="dk2"/>
            </a:solidFill>
            <a:prstDash val="solid"/>
            <a:round/>
            <a:headEnd type="none" w="med" len="med"/>
            <a:tailEnd type="diamond" w="med" len="med"/>
          </a:ln>
        </p:spPr>
      </p:cxnSp>
      <p:sp>
        <p:nvSpPr>
          <p:cNvPr id="678" name="Google Shape;678;p75"/>
          <p:cNvSpPr/>
          <p:nvPr/>
        </p:nvSpPr>
        <p:spPr>
          <a:xfrm>
            <a:off x="818275" y="2842700"/>
            <a:ext cx="2843700" cy="8112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sz="2000"/>
              <a:t>The client sees only the target interface.</a:t>
            </a:r>
            <a:endParaRPr sz="2000"/>
          </a:p>
        </p:txBody>
      </p:sp>
      <p:sp>
        <p:nvSpPr>
          <p:cNvPr id="679" name="Google Shape;679;p75"/>
          <p:cNvSpPr/>
          <p:nvPr/>
        </p:nvSpPr>
        <p:spPr>
          <a:xfrm>
            <a:off x="6125550" y="1676275"/>
            <a:ext cx="2561400" cy="8955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sz="2000"/>
              <a:t>Adapter implements target interface.</a:t>
            </a:r>
            <a:endParaRPr sz="2000"/>
          </a:p>
        </p:txBody>
      </p:sp>
      <p:sp>
        <p:nvSpPr>
          <p:cNvPr id="680" name="Google Shape;680;p75"/>
          <p:cNvSpPr/>
          <p:nvPr/>
        </p:nvSpPr>
        <p:spPr>
          <a:xfrm>
            <a:off x="180900" y="4426950"/>
            <a:ext cx="3993900" cy="4497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sz="2000"/>
              <a:t>Adapter composed with Adaptee.</a:t>
            </a:r>
            <a:endParaRPr sz="2000"/>
          </a:p>
        </p:txBody>
      </p:sp>
      <p:cxnSp>
        <p:nvCxnSpPr>
          <p:cNvPr id="681" name="Google Shape;681;p75"/>
          <p:cNvCxnSpPr/>
          <p:nvPr/>
        </p:nvCxnSpPr>
        <p:spPr>
          <a:xfrm>
            <a:off x="4132938" y="3980313"/>
            <a:ext cx="1708200" cy="0"/>
          </a:xfrm>
          <a:prstGeom prst="straightConnector1">
            <a:avLst/>
          </a:prstGeom>
          <a:noFill/>
          <a:ln w="19050" cap="flat" cmpd="sng">
            <a:solidFill>
              <a:schemeClr val="dk2"/>
            </a:solidFill>
            <a:prstDash val="solid"/>
            <a:round/>
            <a:headEnd type="none" w="med" len="med"/>
            <a:tailEnd type="none" w="med" len="med"/>
          </a:ln>
        </p:spPr>
      </p:cxnSp>
      <p:sp>
        <p:nvSpPr>
          <p:cNvPr id="682" name="Google Shape;682;p75"/>
          <p:cNvSpPr/>
          <p:nvPr/>
        </p:nvSpPr>
        <p:spPr>
          <a:xfrm>
            <a:off x="5991000" y="4286250"/>
            <a:ext cx="2961300" cy="590400"/>
          </a:xfrm>
          <a:prstGeom prst="rect">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sv-SE" sz="2000"/>
              <a:t>Requests get delegated to Adaptee.</a:t>
            </a:r>
            <a:endParaRPr sz="2000"/>
          </a:p>
        </p:txBody>
      </p:sp>
      <p:sp>
        <p:nvSpPr>
          <p:cNvPr id="683" name="Google Shape;683;p75"/>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cxnSp>
        <p:nvCxnSpPr>
          <p:cNvPr id="688" name="Google Shape;688;p76"/>
          <p:cNvCxnSpPr>
            <a:stCxn id="689" idx="1"/>
            <a:endCxn id="690" idx="0"/>
          </p:cNvCxnSpPr>
          <p:nvPr/>
        </p:nvCxnSpPr>
        <p:spPr>
          <a:xfrm flipH="1">
            <a:off x="1108011" y="3256100"/>
            <a:ext cx="1427700" cy="334500"/>
          </a:xfrm>
          <a:prstGeom prst="straightConnector1">
            <a:avLst/>
          </a:prstGeom>
          <a:noFill/>
          <a:ln w="19050" cap="flat" cmpd="sng">
            <a:solidFill>
              <a:schemeClr val="dk2"/>
            </a:solidFill>
            <a:prstDash val="solid"/>
            <a:round/>
            <a:headEnd type="none" w="med" len="med"/>
            <a:tailEnd type="none" w="med" len="med"/>
          </a:ln>
        </p:spPr>
      </p:cxnSp>
      <p:cxnSp>
        <p:nvCxnSpPr>
          <p:cNvPr id="691" name="Google Shape;691;p76"/>
          <p:cNvCxnSpPr>
            <a:stCxn id="689" idx="2"/>
            <a:endCxn id="692" idx="0"/>
          </p:cNvCxnSpPr>
          <p:nvPr/>
        </p:nvCxnSpPr>
        <p:spPr>
          <a:xfrm flipH="1">
            <a:off x="1108161" y="3509300"/>
            <a:ext cx="2117700" cy="669000"/>
          </a:xfrm>
          <a:prstGeom prst="straightConnector1">
            <a:avLst/>
          </a:prstGeom>
          <a:noFill/>
          <a:ln w="19050" cap="flat" cmpd="sng">
            <a:solidFill>
              <a:schemeClr val="dk2"/>
            </a:solidFill>
            <a:prstDash val="solid"/>
            <a:round/>
            <a:headEnd type="none" w="med" len="med"/>
            <a:tailEnd type="none" w="med" len="med"/>
          </a:ln>
        </p:spPr>
      </p:cxnSp>
      <p:sp>
        <p:nvSpPr>
          <p:cNvPr id="693" name="Google Shape;693;p76"/>
          <p:cNvSpPr/>
          <p:nvPr/>
        </p:nvSpPr>
        <p:spPr>
          <a:xfrm>
            <a:off x="468900" y="2921681"/>
            <a:ext cx="4618500" cy="1924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6"/>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Facade Pattern</a:t>
            </a:r>
            <a:endParaRPr/>
          </a:p>
        </p:txBody>
      </p:sp>
      <p:sp>
        <p:nvSpPr>
          <p:cNvPr id="695" name="Google Shape;695;p76"/>
          <p:cNvSpPr/>
          <p:nvPr/>
        </p:nvSpPr>
        <p:spPr>
          <a:xfrm>
            <a:off x="1885550" y="1283450"/>
            <a:ext cx="1508400" cy="1638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HomeTheater</a:t>
            </a:r>
            <a:endParaRPr b="1"/>
          </a:p>
          <a:p>
            <a:pPr marL="0" lvl="0" indent="0" algn="ctr" rtl="0">
              <a:spcBef>
                <a:spcPts val="0"/>
              </a:spcBef>
              <a:spcAft>
                <a:spcPts val="0"/>
              </a:spcAft>
              <a:buNone/>
            </a:pPr>
            <a:r>
              <a:rPr lang="sv-SE" b="1"/>
              <a:t>Facade</a:t>
            </a:r>
            <a:endParaRPr/>
          </a:p>
          <a:p>
            <a:pPr marL="0" lvl="0" indent="0" algn="l" rtl="0">
              <a:spcBef>
                <a:spcPts val="0"/>
              </a:spcBef>
              <a:spcAft>
                <a:spcPts val="0"/>
              </a:spcAft>
              <a:buNone/>
            </a:pPr>
            <a:r>
              <a:rPr lang="sv-SE"/>
              <a:t>startMovie()</a:t>
            </a:r>
            <a:endParaRPr/>
          </a:p>
          <a:p>
            <a:pPr marL="0" lvl="0" indent="0" algn="l" rtl="0">
              <a:spcBef>
                <a:spcPts val="0"/>
              </a:spcBef>
              <a:spcAft>
                <a:spcPts val="0"/>
              </a:spcAft>
              <a:buNone/>
            </a:pPr>
            <a:r>
              <a:rPr lang="sv-SE"/>
              <a:t>endMovie()</a:t>
            </a:r>
            <a:endParaRPr/>
          </a:p>
          <a:p>
            <a:pPr marL="0" lvl="0" indent="0" algn="l" rtl="0">
              <a:spcBef>
                <a:spcPts val="0"/>
              </a:spcBef>
              <a:spcAft>
                <a:spcPts val="0"/>
              </a:spcAft>
              <a:buNone/>
            </a:pPr>
            <a:r>
              <a:rPr lang="sv-SE"/>
              <a:t>startSpotify()</a:t>
            </a:r>
            <a:endParaRPr/>
          </a:p>
          <a:p>
            <a:pPr marL="0" lvl="0" indent="0" algn="l" rtl="0">
              <a:spcBef>
                <a:spcPts val="0"/>
              </a:spcBef>
              <a:spcAft>
                <a:spcPts val="0"/>
              </a:spcAft>
              <a:buNone/>
            </a:pPr>
            <a:r>
              <a:rPr lang="sv-SE"/>
              <a:t>endSportify()</a:t>
            </a:r>
            <a:endParaRPr/>
          </a:p>
          <a:p>
            <a:pPr marL="0" lvl="0" indent="0" algn="l" rtl="0">
              <a:spcBef>
                <a:spcPts val="0"/>
              </a:spcBef>
              <a:spcAft>
                <a:spcPts val="0"/>
              </a:spcAft>
              <a:buNone/>
            </a:pPr>
            <a:r>
              <a:rPr lang="sv-SE"/>
              <a:t>startRadio()</a:t>
            </a:r>
            <a:endParaRPr/>
          </a:p>
          <a:p>
            <a:pPr marL="0" lvl="0" indent="0" algn="l" rtl="0">
              <a:spcBef>
                <a:spcPts val="0"/>
              </a:spcBef>
              <a:spcAft>
                <a:spcPts val="0"/>
              </a:spcAft>
              <a:buNone/>
            </a:pPr>
            <a:r>
              <a:rPr lang="sv-SE"/>
              <a:t>endRadio()</a:t>
            </a:r>
            <a:endParaRPr/>
          </a:p>
        </p:txBody>
      </p:sp>
      <p:cxnSp>
        <p:nvCxnSpPr>
          <p:cNvPr id="696" name="Google Shape;696;p76"/>
          <p:cNvCxnSpPr/>
          <p:nvPr/>
        </p:nvCxnSpPr>
        <p:spPr>
          <a:xfrm>
            <a:off x="1885550" y="1677905"/>
            <a:ext cx="1508400" cy="0"/>
          </a:xfrm>
          <a:prstGeom prst="straightConnector1">
            <a:avLst/>
          </a:prstGeom>
          <a:noFill/>
          <a:ln w="19050" cap="flat" cmpd="sng">
            <a:solidFill>
              <a:schemeClr val="dk2"/>
            </a:solidFill>
            <a:prstDash val="solid"/>
            <a:round/>
            <a:headEnd type="none" w="med" len="med"/>
            <a:tailEnd type="none" w="med" len="med"/>
          </a:ln>
        </p:spPr>
      </p:cxnSp>
      <p:sp>
        <p:nvSpPr>
          <p:cNvPr id="697" name="Google Shape;697;p76"/>
          <p:cNvSpPr/>
          <p:nvPr/>
        </p:nvSpPr>
        <p:spPr>
          <a:xfrm>
            <a:off x="1161659" y="3002944"/>
            <a:ext cx="1105800" cy="5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Amplifier</a:t>
            </a:r>
            <a:endParaRPr b="1"/>
          </a:p>
          <a:p>
            <a:pPr marL="0" lvl="0" indent="0" algn="l" rtl="0">
              <a:spcBef>
                <a:spcPts val="0"/>
              </a:spcBef>
              <a:spcAft>
                <a:spcPts val="0"/>
              </a:spcAft>
              <a:buNone/>
            </a:pPr>
            <a:endParaRPr/>
          </a:p>
          <a:p>
            <a:pPr marL="0" lvl="0" indent="0" algn="l" rtl="0">
              <a:spcBef>
                <a:spcPts val="0"/>
              </a:spcBef>
              <a:spcAft>
                <a:spcPts val="0"/>
              </a:spcAft>
              <a:buNone/>
            </a:pPr>
            <a:endParaRPr i="1"/>
          </a:p>
        </p:txBody>
      </p:sp>
      <p:cxnSp>
        <p:nvCxnSpPr>
          <p:cNvPr id="698" name="Google Shape;698;p76"/>
          <p:cNvCxnSpPr/>
          <p:nvPr/>
        </p:nvCxnSpPr>
        <p:spPr>
          <a:xfrm>
            <a:off x="1161650" y="3256127"/>
            <a:ext cx="1105800" cy="0"/>
          </a:xfrm>
          <a:prstGeom prst="straightConnector1">
            <a:avLst/>
          </a:prstGeom>
          <a:noFill/>
          <a:ln w="19050" cap="flat" cmpd="sng">
            <a:solidFill>
              <a:schemeClr val="dk2"/>
            </a:solidFill>
            <a:prstDash val="solid"/>
            <a:round/>
            <a:headEnd type="none" w="med" len="med"/>
            <a:tailEnd type="none" w="med" len="med"/>
          </a:ln>
        </p:spPr>
      </p:cxnSp>
      <p:sp>
        <p:nvSpPr>
          <p:cNvPr id="689" name="Google Shape;689;p76"/>
          <p:cNvSpPr/>
          <p:nvPr/>
        </p:nvSpPr>
        <p:spPr>
          <a:xfrm>
            <a:off x="2535711" y="3002900"/>
            <a:ext cx="1380300" cy="5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BluRayPlayer</a:t>
            </a:r>
            <a:endParaRPr b="1"/>
          </a:p>
          <a:p>
            <a:pPr marL="0" lvl="0" indent="0" algn="l" rtl="0">
              <a:spcBef>
                <a:spcPts val="0"/>
              </a:spcBef>
              <a:spcAft>
                <a:spcPts val="0"/>
              </a:spcAft>
              <a:buNone/>
            </a:pPr>
            <a:endParaRPr/>
          </a:p>
          <a:p>
            <a:pPr marL="0" lvl="0" indent="0" algn="l" rtl="0">
              <a:spcBef>
                <a:spcPts val="0"/>
              </a:spcBef>
              <a:spcAft>
                <a:spcPts val="0"/>
              </a:spcAft>
              <a:buNone/>
            </a:pPr>
            <a:endParaRPr i="1"/>
          </a:p>
        </p:txBody>
      </p:sp>
      <p:cxnSp>
        <p:nvCxnSpPr>
          <p:cNvPr id="699" name="Google Shape;699;p76"/>
          <p:cNvCxnSpPr/>
          <p:nvPr/>
        </p:nvCxnSpPr>
        <p:spPr>
          <a:xfrm>
            <a:off x="2535700" y="3256084"/>
            <a:ext cx="1380300" cy="0"/>
          </a:xfrm>
          <a:prstGeom prst="straightConnector1">
            <a:avLst/>
          </a:prstGeom>
          <a:noFill/>
          <a:ln w="19050" cap="flat" cmpd="sng">
            <a:solidFill>
              <a:schemeClr val="dk2"/>
            </a:solidFill>
            <a:prstDash val="solid"/>
            <a:round/>
            <a:headEnd type="none" w="med" len="med"/>
            <a:tailEnd type="none" w="med" len="med"/>
          </a:ln>
        </p:spPr>
      </p:cxnSp>
      <p:sp>
        <p:nvSpPr>
          <p:cNvPr id="690" name="Google Shape;690;p76"/>
          <p:cNvSpPr/>
          <p:nvPr/>
        </p:nvSpPr>
        <p:spPr>
          <a:xfrm>
            <a:off x="555159" y="3590625"/>
            <a:ext cx="1105800" cy="5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Tuner</a:t>
            </a:r>
            <a:endParaRPr b="1"/>
          </a:p>
          <a:p>
            <a:pPr marL="0" lvl="0" indent="0" algn="l" rtl="0">
              <a:spcBef>
                <a:spcPts val="0"/>
              </a:spcBef>
              <a:spcAft>
                <a:spcPts val="0"/>
              </a:spcAft>
              <a:buNone/>
            </a:pPr>
            <a:endParaRPr/>
          </a:p>
          <a:p>
            <a:pPr marL="0" lvl="0" indent="0" algn="l" rtl="0">
              <a:spcBef>
                <a:spcPts val="0"/>
              </a:spcBef>
              <a:spcAft>
                <a:spcPts val="0"/>
              </a:spcAft>
              <a:buNone/>
            </a:pPr>
            <a:endParaRPr i="1"/>
          </a:p>
        </p:txBody>
      </p:sp>
      <p:cxnSp>
        <p:nvCxnSpPr>
          <p:cNvPr id="700" name="Google Shape;700;p76"/>
          <p:cNvCxnSpPr/>
          <p:nvPr/>
        </p:nvCxnSpPr>
        <p:spPr>
          <a:xfrm>
            <a:off x="555150" y="3843809"/>
            <a:ext cx="1105800" cy="0"/>
          </a:xfrm>
          <a:prstGeom prst="straightConnector1">
            <a:avLst/>
          </a:prstGeom>
          <a:noFill/>
          <a:ln w="19050" cap="flat" cmpd="sng">
            <a:solidFill>
              <a:schemeClr val="dk2"/>
            </a:solidFill>
            <a:prstDash val="solid"/>
            <a:round/>
            <a:headEnd type="none" w="med" len="med"/>
            <a:tailEnd type="none" w="med" len="med"/>
          </a:ln>
        </p:spPr>
      </p:cxnSp>
      <p:sp>
        <p:nvSpPr>
          <p:cNvPr id="701" name="Google Shape;701;p76"/>
          <p:cNvSpPr/>
          <p:nvPr/>
        </p:nvSpPr>
        <p:spPr>
          <a:xfrm>
            <a:off x="2006009" y="3590569"/>
            <a:ext cx="1105800" cy="5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Stereo</a:t>
            </a:r>
            <a:endParaRPr b="1"/>
          </a:p>
          <a:p>
            <a:pPr marL="0" lvl="0" indent="0" algn="l" rtl="0">
              <a:spcBef>
                <a:spcPts val="0"/>
              </a:spcBef>
              <a:spcAft>
                <a:spcPts val="0"/>
              </a:spcAft>
              <a:buNone/>
            </a:pPr>
            <a:endParaRPr/>
          </a:p>
          <a:p>
            <a:pPr marL="0" lvl="0" indent="0" algn="l" rtl="0">
              <a:spcBef>
                <a:spcPts val="0"/>
              </a:spcBef>
              <a:spcAft>
                <a:spcPts val="0"/>
              </a:spcAft>
              <a:buNone/>
            </a:pPr>
            <a:endParaRPr i="1"/>
          </a:p>
        </p:txBody>
      </p:sp>
      <p:cxnSp>
        <p:nvCxnSpPr>
          <p:cNvPr id="702" name="Google Shape;702;p76"/>
          <p:cNvCxnSpPr/>
          <p:nvPr/>
        </p:nvCxnSpPr>
        <p:spPr>
          <a:xfrm>
            <a:off x="2006000" y="3843752"/>
            <a:ext cx="1105800" cy="0"/>
          </a:xfrm>
          <a:prstGeom prst="straightConnector1">
            <a:avLst/>
          </a:prstGeom>
          <a:noFill/>
          <a:ln w="19050" cap="flat" cmpd="sng">
            <a:solidFill>
              <a:schemeClr val="dk2"/>
            </a:solidFill>
            <a:prstDash val="solid"/>
            <a:round/>
            <a:headEnd type="none" w="med" len="med"/>
            <a:tailEnd type="none" w="med" len="med"/>
          </a:ln>
        </p:spPr>
      </p:cxnSp>
      <p:sp>
        <p:nvSpPr>
          <p:cNvPr id="692" name="Google Shape;692;p76"/>
          <p:cNvSpPr/>
          <p:nvPr/>
        </p:nvSpPr>
        <p:spPr>
          <a:xfrm>
            <a:off x="555159" y="4178213"/>
            <a:ext cx="1105800" cy="5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Projector</a:t>
            </a:r>
            <a:endParaRPr b="1"/>
          </a:p>
          <a:p>
            <a:pPr marL="0" lvl="0" indent="0" algn="l" rtl="0">
              <a:spcBef>
                <a:spcPts val="0"/>
              </a:spcBef>
              <a:spcAft>
                <a:spcPts val="0"/>
              </a:spcAft>
              <a:buNone/>
            </a:pPr>
            <a:endParaRPr/>
          </a:p>
          <a:p>
            <a:pPr marL="0" lvl="0" indent="0" algn="l" rtl="0">
              <a:spcBef>
                <a:spcPts val="0"/>
              </a:spcBef>
              <a:spcAft>
                <a:spcPts val="0"/>
              </a:spcAft>
              <a:buNone/>
            </a:pPr>
            <a:endParaRPr i="1"/>
          </a:p>
        </p:txBody>
      </p:sp>
      <p:cxnSp>
        <p:nvCxnSpPr>
          <p:cNvPr id="703" name="Google Shape;703;p76"/>
          <p:cNvCxnSpPr/>
          <p:nvPr/>
        </p:nvCxnSpPr>
        <p:spPr>
          <a:xfrm>
            <a:off x="555150" y="4431396"/>
            <a:ext cx="1105800" cy="0"/>
          </a:xfrm>
          <a:prstGeom prst="straightConnector1">
            <a:avLst/>
          </a:prstGeom>
          <a:noFill/>
          <a:ln w="19050" cap="flat" cmpd="sng">
            <a:solidFill>
              <a:schemeClr val="dk2"/>
            </a:solidFill>
            <a:prstDash val="solid"/>
            <a:round/>
            <a:headEnd type="none" w="med" len="med"/>
            <a:tailEnd type="none" w="med" len="med"/>
          </a:ln>
        </p:spPr>
      </p:cxnSp>
      <p:sp>
        <p:nvSpPr>
          <p:cNvPr id="704" name="Google Shape;704;p76"/>
          <p:cNvSpPr/>
          <p:nvPr/>
        </p:nvSpPr>
        <p:spPr>
          <a:xfrm>
            <a:off x="1782909" y="4178184"/>
            <a:ext cx="1105800" cy="5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Screen</a:t>
            </a:r>
            <a:endParaRPr b="1"/>
          </a:p>
          <a:p>
            <a:pPr marL="0" lvl="0" indent="0" algn="l" rtl="0">
              <a:spcBef>
                <a:spcPts val="0"/>
              </a:spcBef>
              <a:spcAft>
                <a:spcPts val="0"/>
              </a:spcAft>
              <a:buNone/>
            </a:pPr>
            <a:endParaRPr/>
          </a:p>
          <a:p>
            <a:pPr marL="0" lvl="0" indent="0" algn="l" rtl="0">
              <a:spcBef>
                <a:spcPts val="0"/>
              </a:spcBef>
              <a:spcAft>
                <a:spcPts val="0"/>
              </a:spcAft>
              <a:buNone/>
            </a:pPr>
            <a:endParaRPr i="1"/>
          </a:p>
        </p:txBody>
      </p:sp>
      <p:cxnSp>
        <p:nvCxnSpPr>
          <p:cNvPr id="705" name="Google Shape;705;p76"/>
          <p:cNvCxnSpPr/>
          <p:nvPr/>
        </p:nvCxnSpPr>
        <p:spPr>
          <a:xfrm>
            <a:off x="1782900" y="4431368"/>
            <a:ext cx="1105800" cy="0"/>
          </a:xfrm>
          <a:prstGeom prst="straightConnector1">
            <a:avLst/>
          </a:prstGeom>
          <a:noFill/>
          <a:ln w="19050" cap="flat" cmpd="sng">
            <a:solidFill>
              <a:schemeClr val="dk2"/>
            </a:solidFill>
            <a:prstDash val="solid"/>
            <a:round/>
            <a:headEnd type="none" w="med" len="med"/>
            <a:tailEnd type="none" w="med" len="med"/>
          </a:ln>
        </p:spPr>
      </p:cxnSp>
      <p:sp>
        <p:nvSpPr>
          <p:cNvPr id="706" name="Google Shape;706;p76"/>
          <p:cNvSpPr/>
          <p:nvPr/>
        </p:nvSpPr>
        <p:spPr>
          <a:xfrm>
            <a:off x="3111813" y="4178213"/>
            <a:ext cx="1616400" cy="5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PopcornMaker</a:t>
            </a:r>
            <a:endParaRPr b="1"/>
          </a:p>
          <a:p>
            <a:pPr marL="0" lvl="0" indent="0" algn="l" rtl="0">
              <a:spcBef>
                <a:spcPts val="0"/>
              </a:spcBef>
              <a:spcAft>
                <a:spcPts val="0"/>
              </a:spcAft>
              <a:buNone/>
            </a:pPr>
            <a:endParaRPr/>
          </a:p>
          <a:p>
            <a:pPr marL="0" lvl="0" indent="0" algn="l" rtl="0">
              <a:spcBef>
                <a:spcPts val="0"/>
              </a:spcBef>
              <a:spcAft>
                <a:spcPts val="0"/>
              </a:spcAft>
              <a:buNone/>
            </a:pPr>
            <a:endParaRPr i="1"/>
          </a:p>
        </p:txBody>
      </p:sp>
      <p:cxnSp>
        <p:nvCxnSpPr>
          <p:cNvPr id="707" name="Google Shape;707;p76"/>
          <p:cNvCxnSpPr/>
          <p:nvPr/>
        </p:nvCxnSpPr>
        <p:spPr>
          <a:xfrm>
            <a:off x="3111800" y="4431396"/>
            <a:ext cx="1616400" cy="0"/>
          </a:xfrm>
          <a:prstGeom prst="straightConnector1">
            <a:avLst/>
          </a:prstGeom>
          <a:noFill/>
          <a:ln w="19050" cap="flat" cmpd="sng">
            <a:solidFill>
              <a:schemeClr val="dk2"/>
            </a:solidFill>
            <a:prstDash val="solid"/>
            <a:round/>
            <a:headEnd type="none" w="med" len="med"/>
            <a:tailEnd type="none" w="med" len="med"/>
          </a:ln>
        </p:spPr>
      </p:cxnSp>
      <p:sp>
        <p:nvSpPr>
          <p:cNvPr id="708" name="Google Shape;708;p76"/>
          <p:cNvSpPr/>
          <p:nvPr/>
        </p:nvSpPr>
        <p:spPr>
          <a:xfrm>
            <a:off x="3242359" y="3590625"/>
            <a:ext cx="1105800" cy="506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sv-SE" b="1"/>
              <a:t>Lights</a:t>
            </a:r>
            <a:endParaRPr b="1"/>
          </a:p>
          <a:p>
            <a:pPr marL="0" lvl="0" indent="0" algn="l" rtl="0">
              <a:spcBef>
                <a:spcPts val="0"/>
              </a:spcBef>
              <a:spcAft>
                <a:spcPts val="0"/>
              </a:spcAft>
              <a:buNone/>
            </a:pPr>
            <a:endParaRPr/>
          </a:p>
          <a:p>
            <a:pPr marL="0" lvl="0" indent="0" algn="l" rtl="0">
              <a:spcBef>
                <a:spcPts val="0"/>
              </a:spcBef>
              <a:spcAft>
                <a:spcPts val="0"/>
              </a:spcAft>
              <a:buNone/>
            </a:pPr>
            <a:endParaRPr i="1"/>
          </a:p>
        </p:txBody>
      </p:sp>
      <p:cxnSp>
        <p:nvCxnSpPr>
          <p:cNvPr id="709" name="Google Shape;709;p76"/>
          <p:cNvCxnSpPr/>
          <p:nvPr/>
        </p:nvCxnSpPr>
        <p:spPr>
          <a:xfrm>
            <a:off x="3242350" y="3843809"/>
            <a:ext cx="1105800" cy="0"/>
          </a:xfrm>
          <a:prstGeom prst="straightConnector1">
            <a:avLst/>
          </a:prstGeom>
          <a:noFill/>
          <a:ln w="19050" cap="flat" cmpd="sng">
            <a:solidFill>
              <a:schemeClr val="dk2"/>
            </a:solidFill>
            <a:prstDash val="solid"/>
            <a:round/>
            <a:headEnd type="none" w="med" len="med"/>
            <a:tailEnd type="none" w="med" len="med"/>
          </a:ln>
        </p:spPr>
      </p:cxnSp>
      <p:sp>
        <p:nvSpPr>
          <p:cNvPr id="710" name="Google Shape;710;p76"/>
          <p:cNvSpPr txBox="1"/>
          <p:nvPr/>
        </p:nvSpPr>
        <p:spPr>
          <a:xfrm>
            <a:off x="5192200" y="1168975"/>
            <a:ext cx="3494700" cy="3677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sv-SE" sz="2000">
                <a:solidFill>
                  <a:schemeClr val="dk1"/>
                </a:solidFill>
              </a:rPr>
              <a:t>Create a new class that exposes simple methods (the </a:t>
            </a:r>
            <a:r>
              <a:rPr lang="sv-SE" sz="2000" b="1">
                <a:solidFill>
                  <a:schemeClr val="dk1"/>
                </a:solidFill>
              </a:rPr>
              <a:t>facade</a:t>
            </a:r>
            <a:r>
              <a:rPr lang="sv-SE" sz="2000">
                <a:solidFill>
                  <a:schemeClr val="dk1"/>
                </a:solidFill>
              </a:rPr>
              <a:t>).</a:t>
            </a:r>
            <a:endParaRPr sz="2000">
              <a:solidFill>
                <a:schemeClr val="dk1"/>
              </a:solidFill>
            </a:endParaRPr>
          </a:p>
          <a:p>
            <a:pPr marL="457200" lvl="0" indent="-355600" algn="l" rtl="0">
              <a:spcBef>
                <a:spcPts val="0"/>
              </a:spcBef>
              <a:spcAft>
                <a:spcPts val="0"/>
              </a:spcAft>
              <a:buClr>
                <a:schemeClr val="dk1"/>
              </a:buClr>
              <a:buSzPts val="2000"/>
              <a:buChar char="●"/>
            </a:pPr>
            <a:r>
              <a:rPr lang="sv-SE" sz="2000">
                <a:solidFill>
                  <a:schemeClr val="dk1"/>
                </a:solidFill>
              </a:rPr>
              <a:t>Facade calls on classes to implement high-level methods.</a:t>
            </a:r>
            <a:endParaRPr sz="2000">
              <a:solidFill>
                <a:schemeClr val="dk1"/>
              </a:solidFill>
            </a:endParaRPr>
          </a:p>
          <a:p>
            <a:pPr marL="457200" lvl="0" indent="-355600" algn="l" rtl="0">
              <a:spcBef>
                <a:spcPts val="0"/>
              </a:spcBef>
              <a:spcAft>
                <a:spcPts val="0"/>
              </a:spcAft>
              <a:buClr>
                <a:schemeClr val="dk1"/>
              </a:buClr>
              <a:buSzPts val="2000"/>
              <a:buChar char="●"/>
            </a:pPr>
            <a:r>
              <a:rPr lang="sv-SE" sz="2000">
                <a:solidFill>
                  <a:schemeClr val="dk1"/>
                </a:solidFill>
              </a:rPr>
              <a:t>Client calls facade instead of classes.</a:t>
            </a:r>
            <a:endParaRPr sz="2000">
              <a:solidFill>
                <a:schemeClr val="dk1"/>
              </a:solidFill>
            </a:endParaRPr>
          </a:p>
          <a:p>
            <a:pPr marL="457200" lvl="0" indent="-355600" algn="l" rtl="0">
              <a:spcBef>
                <a:spcPts val="0"/>
              </a:spcBef>
              <a:spcAft>
                <a:spcPts val="0"/>
              </a:spcAft>
              <a:buClr>
                <a:schemeClr val="dk1"/>
              </a:buClr>
              <a:buSzPts val="2000"/>
              <a:buChar char="●"/>
            </a:pPr>
            <a:r>
              <a:rPr lang="sv-SE" sz="2000">
                <a:solidFill>
                  <a:schemeClr val="dk1"/>
                </a:solidFill>
              </a:rPr>
              <a:t>Classes still accessible.</a:t>
            </a:r>
            <a:endParaRPr sz="2000">
              <a:solidFill>
                <a:schemeClr val="dk1"/>
              </a:solidFill>
            </a:endParaRPr>
          </a:p>
        </p:txBody>
      </p:sp>
      <p:cxnSp>
        <p:nvCxnSpPr>
          <p:cNvPr id="711" name="Google Shape;711;p76"/>
          <p:cNvCxnSpPr>
            <a:stCxn id="697" idx="3"/>
            <a:endCxn id="689" idx="1"/>
          </p:cNvCxnSpPr>
          <p:nvPr/>
        </p:nvCxnSpPr>
        <p:spPr>
          <a:xfrm>
            <a:off x="2267459" y="3256144"/>
            <a:ext cx="268200" cy="0"/>
          </a:xfrm>
          <a:prstGeom prst="straightConnector1">
            <a:avLst/>
          </a:prstGeom>
          <a:noFill/>
          <a:ln w="19050" cap="flat" cmpd="sng">
            <a:solidFill>
              <a:schemeClr val="dk2"/>
            </a:solidFill>
            <a:prstDash val="solid"/>
            <a:round/>
            <a:headEnd type="none" w="med" len="med"/>
            <a:tailEnd type="none" w="med" len="med"/>
          </a:ln>
        </p:spPr>
      </p:cxnSp>
      <p:cxnSp>
        <p:nvCxnSpPr>
          <p:cNvPr id="712" name="Google Shape;712;p76"/>
          <p:cNvCxnSpPr>
            <a:stCxn id="701" idx="0"/>
            <a:endCxn id="697" idx="2"/>
          </p:cNvCxnSpPr>
          <p:nvPr/>
        </p:nvCxnSpPr>
        <p:spPr>
          <a:xfrm rot="10800000">
            <a:off x="1714709" y="3509269"/>
            <a:ext cx="844200" cy="81300"/>
          </a:xfrm>
          <a:prstGeom prst="straightConnector1">
            <a:avLst/>
          </a:prstGeom>
          <a:noFill/>
          <a:ln w="19050" cap="flat" cmpd="sng">
            <a:solidFill>
              <a:schemeClr val="dk2"/>
            </a:solidFill>
            <a:prstDash val="solid"/>
            <a:round/>
            <a:headEnd type="none" w="med" len="med"/>
            <a:tailEnd type="none" w="med" len="med"/>
          </a:ln>
        </p:spPr>
      </p:cxnSp>
      <p:cxnSp>
        <p:nvCxnSpPr>
          <p:cNvPr id="713" name="Google Shape;713;p76"/>
          <p:cNvCxnSpPr>
            <a:stCxn id="704" idx="1"/>
            <a:endCxn id="692" idx="3"/>
          </p:cNvCxnSpPr>
          <p:nvPr/>
        </p:nvCxnSpPr>
        <p:spPr>
          <a:xfrm rot="10800000">
            <a:off x="1660809" y="4431384"/>
            <a:ext cx="122100" cy="0"/>
          </a:xfrm>
          <a:prstGeom prst="straightConnector1">
            <a:avLst/>
          </a:prstGeom>
          <a:noFill/>
          <a:ln w="19050" cap="flat" cmpd="sng">
            <a:solidFill>
              <a:schemeClr val="dk2"/>
            </a:solidFill>
            <a:prstDash val="solid"/>
            <a:round/>
            <a:headEnd type="none" w="med" len="med"/>
            <a:tailEnd type="none" w="med" len="med"/>
          </a:ln>
        </p:spPr>
      </p:cxnSp>
      <p:cxnSp>
        <p:nvCxnSpPr>
          <p:cNvPr id="714" name="Google Shape;714;p76"/>
          <p:cNvCxnSpPr>
            <a:stCxn id="697" idx="1"/>
            <a:endCxn id="690" idx="0"/>
          </p:cNvCxnSpPr>
          <p:nvPr/>
        </p:nvCxnSpPr>
        <p:spPr>
          <a:xfrm flipH="1">
            <a:off x="1107959" y="3256144"/>
            <a:ext cx="53700" cy="334500"/>
          </a:xfrm>
          <a:prstGeom prst="straightConnector1">
            <a:avLst/>
          </a:prstGeom>
          <a:noFill/>
          <a:ln w="19050" cap="flat" cmpd="sng">
            <a:solidFill>
              <a:schemeClr val="dk2"/>
            </a:solidFill>
            <a:prstDash val="solid"/>
            <a:round/>
            <a:headEnd type="none" w="med" len="med"/>
            <a:tailEnd type="none" w="med" len="med"/>
          </a:ln>
        </p:spPr>
      </p:cxnSp>
      <p:cxnSp>
        <p:nvCxnSpPr>
          <p:cNvPr id="715" name="Google Shape;715;p76"/>
          <p:cNvCxnSpPr>
            <a:stCxn id="701" idx="1"/>
            <a:endCxn id="690" idx="3"/>
          </p:cNvCxnSpPr>
          <p:nvPr/>
        </p:nvCxnSpPr>
        <p:spPr>
          <a:xfrm rot="10800000">
            <a:off x="1661009" y="3843769"/>
            <a:ext cx="345000" cy="0"/>
          </a:xfrm>
          <a:prstGeom prst="straightConnector1">
            <a:avLst/>
          </a:prstGeom>
          <a:noFill/>
          <a:ln w="19050" cap="flat" cmpd="sng">
            <a:solidFill>
              <a:schemeClr val="dk2"/>
            </a:solidFill>
            <a:prstDash val="solid"/>
            <a:round/>
            <a:headEnd type="none" w="med" len="med"/>
            <a:tailEnd type="none" w="med" len="med"/>
          </a:ln>
        </p:spPr>
      </p:cxnSp>
      <p:sp>
        <p:nvSpPr>
          <p:cNvPr id="716" name="Google Shape;716;p76"/>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7"/>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The Facade Pattern</a:t>
            </a:r>
            <a:endParaRPr/>
          </a:p>
        </p:txBody>
      </p:sp>
      <p:sp>
        <p:nvSpPr>
          <p:cNvPr id="722" name="Google Shape;722;p77"/>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Provides a unified interface to a set of classes. </a:t>
            </a:r>
            <a:endParaRPr/>
          </a:p>
          <a:p>
            <a:pPr marL="457200" lvl="0" indent="-393700" algn="l" rtl="0">
              <a:spcBef>
                <a:spcPts val="1000"/>
              </a:spcBef>
              <a:spcAft>
                <a:spcPts val="0"/>
              </a:spcAft>
              <a:buSzPts val="2600"/>
              <a:buChar char="•"/>
            </a:pPr>
            <a:r>
              <a:rPr lang="sv-SE"/>
              <a:t>Facade defines a high-level interface that makes a subsystem easier to use.</a:t>
            </a:r>
            <a:endParaRPr/>
          </a:p>
          <a:p>
            <a:pPr marL="914400" lvl="1" indent="-368300" algn="l" rtl="0">
              <a:spcBef>
                <a:spcPts val="500"/>
              </a:spcBef>
              <a:spcAft>
                <a:spcPts val="0"/>
              </a:spcAft>
              <a:buSzPts val="2200"/>
              <a:buChar char="•"/>
            </a:pPr>
            <a:r>
              <a:rPr lang="sv-SE"/>
              <a:t>Provides an additional method of access.</a:t>
            </a:r>
            <a:endParaRPr/>
          </a:p>
          <a:p>
            <a:pPr marL="914400" lvl="1" indent="-368300" algn="l" rtl="0">
              <a:spcBef>
                <a:spcPts val="500"/>
              </a:spcBef>
              <a:spcAft>
                <a:spcPts val="0"/>
              </a:spcAft>
              <a:buSzPts val="2200"/>
              <a:buChar char="•"/>
            </a:pPr>
            <a:r>
              <a:rPr lang="sv-SE"/>
              <a:t>Multiple facades may provide situational functions.</a:t>
            </a:r>
            <a:endParaRPr/>
          </a:p>
          <a:p>
            <a:pPr marL="914400" lvl="1" indent="-368300" algn="l" rtl="0">
              <a:spcBef>
                <a:spcPts val="500"/>
              </a:spcBef>
              <a:spcAft>
                <a:spcPts val="0"/>
              </a:spcAft>
              <a:buSzPts val="2200"/>
              <a:buChar char="•"/>
            </a:pPr>
            <a:r>
              <a:rPr lang="sv-SE"/>
              <a:t>Decouples client from any one subsystem. </a:t>
            </a:r>
            <a:endParaRPr/>
          </a:p>
        </p:txBody>
      </p:sp>
      <p:sp>
        <p:nvSpPr>
          <p:cNvPr id="723" name="Google Shape;723;p77"/>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8"/>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66</a:t>
            </a:fld>
            <a:endParaRPr/>
          </a:p>
        </p:txBody>
      </p:sp>
      <p:sp>
        <p:nvSpPr>
          <p:cNvPr id="730" name="Google Shape;730;p78"/>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sv-SE"/>
              <a:t>Modularity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p:txBody>
          <a:bodyPr/>
          <a:lstStyle/>
          <a:p>
            <a:r>
              <a:rPr lang="en-SE" altLang="en-US" dirty="0">
                <a:solidFill>
                  <a:schemeClr val="bg1"/>
                </a:solidFill>
                <a:latin typeface="Arial Black" panose="020B0A04020102020204" pitchFamily="34" charset="0"/>
              </a:rPr>
              <a:t>Learning Objectives</a:t>
            </a:r>
            <a:endParaRPr lang="en-US" altLang="en-US" dirty="0">
              <a:solidFill>
                <a:schemeClr val="bg1"/>
              </a:solidFill>
              <a:latin typeface="Arial Black" panose="020B0A04020102020204" pitchFamily="34" charset="0"/>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6" y="1413818"/>
            <a:ext cx="8515787" cy="3615381"/>
          </a:xfrm>
        </p:spPr>
        <p:txBody>
          <a:bodyPr/>
          <a:lstStyle/>
          <a:p>
            <a:pPr>
              <a:buClr>
                <a:schemeClr val="accent1">
                  <a:lumMod val="60000"/>
                  <a:lumOff val="40000"/>
                </a:schemeClr>
              </a:buClr>
            </a:pPr>
            <a:r>
              <a:rPr lang="en-US" sz="2000" dirty="0">
                <a:solidFill>
                  <a:srgbClr val="131413"/>
                </a:solidFill>
                <a:latin typeface="Arial Nova Cond Light" panose="020B0306020202020204" pitchFamily="34" charset="0"/>
              </a:rPr>
              <a:t>Introduce</a:t>
            </a:r>
            <a:r>
              <a:rPr lang="sv-SE" sz="2000" dirty="0">
                <a:solidFill>
                  <a:srgbClr val="131413"/>
                </a:solidFill>
                <a:latin typeface="Arial Nova Cond Light" panose="020B0306020202020204" pitchFamily="34" charset="0"/>
              </a:rPr>
              <a:t> </a:t>
            </a:r>
            <a:r>
              <a:rPr lang="en-US" sz="2000" dirty="0">
                <a:solidFill>
                  <a:srgbClr val="131413"/>
                </a:solidFill>
                <a:latin typeface="Arial Nova Cond Light" panose="020B0306020202020204" pitchFamily="34" charset="0"/>
              </a:rPr>
              <a:t>concepts</a:t>
            </a:r>
            <a:r>
              <a:rPr lang="sv-SE" sz="2000" dirty="0">
                <a:solidFill>
                  <a:srgbClr val="131413"/>
                </a:solidFill>
                <a:latin typeface="Arial Nova Cond Light" panose="020B0306020202020204" pitchFamily="34" charset="0"/>
              </a:rPr>
              <a:t> </a:t>
            </a:r>
            <a:r>
              <a:rPr lang="en-US" sz="2000" dirty="0">
                <a:solidFill>
                  <a:srgbClr val="131413"/>
                </a:solidFill>
                <a:latin typeface="Arial Nova Cond Light" panose="020B0306020202020204" pitchFamily="34" charset="0"/>
              </a:rPr>
              <a:t>related</a:t>
            </a:r>
            <a:r>
              <a:rPr lang="sv-SE" sz="2000" dirty="0">
                <a:solidFill>
                  <a:srgbClr val="131413"/>
                </a:solidFill>
                <a:latin typeface="Arial Nova Cond Light" panose="020B0306020202020204" pitchFamily="34" charset="0"/>
              </a:rPr>
              <a:t> to </a:t>
            </a:r>
            <a:r>
              <a:rPr lang="en-US" sz="2000" dirty="0">
                <a:solidFill>
                  <a:srgbClr val="131413"/>
                </a:solidFill>
                <a:latin typeface="Arial Nova Cond Light" panose="020B0306020202020204" pitchFamily="34" charset="0"/>
              </a:rPr>
              <a:t>SPLs</a:t>
            </a:r>
            <a:r>
              <a:rPr lang="sv-SE" sz="2000" dirty="0">
                <a:solidFill>
                  <a:srgbClr val="131413"/>
                </a:solidFill>
                <a:latin typeface="Arial Nova Cond Light" panose="020B0306020202020204" pitchFamily="34" charset="0"/>
              </a:rPr>
              <a:t> </a:t>
            </a:r>
            <a:r>
              <a:rPr lang="en-US" sz="2000" dirty="0">
                <a:solidFill>
                  <a:srgbClr val="131413"/>
                </a:solidFill>
                <a:latin typeface="Arial Nova Cond Light" panose="020B0306020202020204" pitchFamily="34" charset="0"/>
              </a:rPr>
              <a:t>Modularity</a:t>
            </a:r>
          </a:p>
          <a:p>
            <a:pPr>
              <a:buClr>
                <a:schemeClr val="accent1">
                  <a:lumMod val="60000"/>
                  <a:lumOff val="40000"/>
                </a:schemeClr>
              </a:buClr>
            </a:pPr>
            <a:r>
              <a:rPr lang="en-US" sz="2000" dirty="0">
                <a:solidFill>
                  <a:srgbClr val="131413"/>
                </a:solidFill>
                <a:latin typeface="Arial Nova Cond Light" panose="020B0306020202020204" pitchFamily="34" charset="0"/>
              </a:rPr>
              <a:t>Introduce Frameworks Modular design</a:t>
            </a:r>
          </a:p>
          <a:p>
            <a:pPr>
              <a:buClr>
                <a:schemeClr val="accent1">
                  <a:lumMod val="60000"/>
                  <a:lumOff val="40000"/>
                </a:schemeClr>
              </a:buClr>
            </a:pPr>
            <a:r>
              <a:rPr lang="en-US" sz="2000" dirty="0">
                <a:solidFill>
                  <a:srgbClr val="131413"/>
                </a:solidFill>
                <a:latin typeface="Arial Nova Cond Light" panose="020B0306020202020204" pitchFamily="34" charset="0"/>
              </a:rPr>
              <a:t>Introduce APIs Modular design</a:t>
            </a:r>
          </a:p>
          <a:p>
            <a:pPr>
              <a:buClr>
                <a:schemeClr val="accent1">
                  <a:lumMod val="60000"/>
                  <a:lumOff val="40000"/>
                </a:schemeClr>
              </a:buClr>
            </a:pPr>
            <a:r>
              <a:rPr lang="en-US" sz="2000" dirty="0">
                <a:solidFill>
                  <a:srgbClr val="131413"/>
                </a:solidFill>
                <a:latin typeface="Arial Nova Cond Light" panose="020B0306020202020204" pitchFamily="34" charset="0"/>
              </a:rPr>
              <a:t>Discuss major drivers of design modularity</a:t>
            </a:r>
          </a:p>
          <a:p>
            <a:pPr marL="0" indent="0">
              <a:lnSpc>
                <a:spcPct val="120000"/>
              </a:lnSpc>
              <a:spcBef>
                <a:spcPct val="0"/>
              </a:spcBef>
              <a:buNone/>
            </a:pPr>
            <a:endParaRPr lang="en-US" altLang="en-US" sz="2000" u="sng" dirty="0">
              <a:solidFill>
                <a:srgbClr val="000000"/>
              </a:solidFill>
              <a:latin typeface="Arial Nova Light" panose="020B0304020202020204" pitchFamily="34" charset="0"/>
            </a:endParaRPr>
          </a:p>
          <a:p>
            <a:pPr marL="457200" lvl="1" indent="0">
              <a:lnSpc>
                <a:spcPct val="120000"/>
              </a:lnSpc>
              <a:spcBef>
                <a:spcPct val="0"/>
              </a:spcBef>
              <a:buNone/>
            </a:pPr>
            <a:r>
              <a:rPr lang="en-US" altLang="en-US" sz="2000" u="sng" dirty="0">
                <a:solidFill>
                  <a:srgbClr val="000000"/>
                </a:solidFill>
                <a:latin typeface="Arial Nova Light" panose="020B0304020202020204" pitchFamily="34" charset="0"/>
              </a:rPr>
              <a:t>Main Reference</a:t>
            </a:r>
            <a:r>
              <a:rPr lang="en-SE" altLang="en-US" sz="2000" u="sng" dirty="0">
                <a:solidFill>
                  <a:srgbClr val="000000"/>
                </a:solidFill>
                <a:latin typeface="Arial Nova Light" panose="020B0304020202020204" pitchFamily="34" charset="0"/>
              </a:rPr>
              <a:t>:</a:t>
            </a:r>
          </a:p>
          <a:p>
            <a:pPr marL="457200" lvl="1" indent="0">
              <a:buNone/>
            </a:pPr>
            <a:r>
              <a:rPr lang="en-US" sz="1200" dirty="0">
                <a:solidFill>
                  <a:schemeClr val="bg1"/>
                </a:solidFill>
                <a:latin typeface="Arial Nova Cond Light" panose="020B0306020202020204" pitchFamily="34" charset="0"/>
              </a:rPr>
              <a:t>Feature-Oriented Software Product Lines: Concepts and Implementation, </a:t>
            </a:r>
          </a:p>
          <a:p>
            <a:pPr marL="457200" lvl="1" indent="0">
              <a:buNone/>
            </a:pPr>
            <a:r>
              <a:rPr lang="en-US" sz="1200" dirty="0">
                <a:solidFill>
                  <a:schemeClr val="bg1"/>
                </a:solidFill>
                <a:latin typeface="Arial Nova Cond Light" panose="020B0306020202020204" pitchFamily="34" charset="0"/>
              </a:rPr>
              <a:t>Ch.3, Ch.4, </a:t>
            </a:r>
          </a:p>
          <a:p>
            <a:pPr marL="457200" lvl="1" indent="0">
              <a:buNone/>
            </a:pPr>
            <a:r>
              <a:rPr lang="en-US" sz="1000" dirty="0">
                <a:solidFill>
                  <a:schemeClr val="bg1"/>
                </a:solidFill>
                <a:latin typeface="Arial Nova Cond Light" panose="020B0306020202020204" pitchFamily="34" charset="0"/>
              </a:rPr>
              <a:t>Sven Apel • Don Batory •Christian Kästner • Gunter Saake</a:t>
            </a:r>
          </a:p>
          <a:p>
            <a:pPr marL="457200" lvl="1" indent="0">
              <a:buNone/>
            </a:pPr>
            <a:r>
              <a:rPr lang="en-US" sz="1000" dirty="0">
                <a:solidFill>
                  <a:schemeClr val="bg1"/>
                </a:solidFill>
                <a:latin typeface="Arial Nova Cond Light" panose="020B0306020202020204" pitchFamily="34" charset="0"/>
              </a:rPr>
              <a:t>Springer-Verlag Berlin Heidelberg 2013, ISBN 978-3-642-37521-7</a:t>
            </a:r>
          </a:p>
          <a:p>
            <a:pPr marL="457200" lvl="1" indent="0">
              <a:buNone/>
            </a:pPr>
            <a:endParaRPr lang="en-US" altLang="en-US" sz="1000" dirty="0">
              <a:solidFill>
                <a:schemeClr val="bg1"/>
              </a:solidFill>
              <a:latin typeface="Arial Nova Cond Light" panose="020B0306020202020204" pitchFamily="34" charset="0"/>
            </a:endParaRPr>
          </a:p>
          <a:p>
            <a:pPr marL="457200" lvl="1" indent="0">
              <a:buNone/>
            </a:pPr>
            <a:r>
              <a:rPr lang="en-US" altLang="en-US" sz="1400" dirty="0">
                <a:solidFill>
                  <a:schemeClr val="bg1"/>
                </a:solidFill>
                <a:latin typeface="Arial Nova Cond Light" panose="020B0306020202020204" pitchFamily="34" charset="0"/>
              </a:rPr>
              <a:t>Other publications (see slides for references)</a:t>
            </a:r>
            <a:endParaRPr lang="en-US" sz="1400" dirty="0">
              <a:solidFill>
                <a:schemeClr val="bg1"/>
              </a:solidFill>
              <a:latin typeface="AdvGTIMES-R"/>
            </a:endParaRPr>
          </a:p>
          <a:p>
            <a:pPr marL="114300" indent="0">
              <a:buNone/>
            </a:pPr>
            <a:endParaRPr lang="en-US" dirty="0"/>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67</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Tree>
    <p:extLst>
      <p:ext uri="{BB962C8B-B14F-4D97-AF65-F5344CB8AC3E}">
        <p14:creationId xmlns:p14="http://schemas.microsoft.com/office/powerpoint/2010/main" val="3938009176"/>
      </p:ext>
    </p:extLst>
  </p:cSld>
  <p:clrMapOvr>
    <a:masterClrMapping/>
  </p:clrMapOvr>
  <p:transition spd="slow">
    <p:split orient="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p:txBody>
          <a:bodyPr/>
          <a:lstStyle/>
          <a:p>
            <a:r>
              <a:rPr lang="en-US" sz="2400" dirty="0">
                <a:solidFill>
                  <a:schemeClr val="accent1">
                    <a:lumMod val="40000"/>
                    <a:lumOff val="60000"/>
                  </a:schemeClr>
                </a:solidFill>
                <a:latin typeface="+mj-lt"/>
              </a:rPr>
              <a:t>Modular Concepts</a:t>
            </a:r>
          </a:p>
        </p:txBody>
      </p:sp>
      <p:sp>
        <p:nvSpPr>
          <p:cNvPr id="6" name="Text Placeholder 5">
            <a:extLst>
              <a:ext uri="{FF2B5EF4-FFF2-40B4-BE49-F238E27FC236}">
                <a16:creationId xmlns:a16="http://schemas.microsoft.com/office/drawing/2014/main" id="{F8E6AD5D-9BBC-4C42-B6CB-1441FAFB2C27}"/>
              </a:ext>
            </a:extLst>
          </p:cNvPr>
          <p:cNvSpPr>
            <a:spLocks noGrp="1"/>
          </p:cNvSpPr>
          <p:nvPr>
            <p:ph type="body" idx="1"/>
          </p:nvPr>
        </p:nvSpPr>
        <p:spPr/>
        <p:txBody>
          <a:bodyPr/>
          <a:lstStyle/>
          <a:p>
            <a:pPr marL="114300" indent="0">
              <a:buNone/>
            </a:pPr>
            <a:r>
              <a:rPr lang="en-US" sz="2000" b="1" dirty="0">
                <a:solidFill>
                  <a:schemeClr val="bg1"/>
                </a:solidFill>
                <a:latin typeface="+mj-lt"/>
              </a:rPr>
              <a:t>Modularity</a:t>
            </a:r>
            <a:r>
              <a:rPr lang="en-US" sz="2000" dirty="0">
                <a:solidFill>
                  <a:srgbClr val="625A66"/>
                </a:solidFill>
                <a:latin typeface="Abadi Extra Light" panose="020B0204020104020204" pitchFamily="34" charset="0"/>
              </a:rPr>
              <a:t> </a:t>
            </a:r>
            <a:r>
              <a:rPr lang="en-US" sz="2000" dirty="0">
                <a:solidFill>
                  <a:schemeClr val="bg1"/>
                </a:solidFill>
                <a:latin typeface="Abadi Extra Light" panose="020B0204020104020204" pitchFamily="34" charset="0"/>
              </a:rPr>
              <a:t>is a software design technique used to </a:t>
            </a:r>
            <a:r>
              <a:rPr lang="en-US" sz="2000" b="1" dirty="0">
                <a:solidFill>
                  <a:schemeClr val="bg1"/>
                </a:solidFill>
                <a:latin typeface="Abadi Extra Light" panose="020B0204020104020204" pitchFamily="34" charset="0"/>
              </a:rPr>
              <a:t>decompose the software </a:t>
            </a:r>
            <a:r>
              <a:rPr lang="en-US" sz="2000" dirty="0">
                <a:solidFill>
                  <a:schemeClr val="bg1"/>
                </a:solidFill>
                <a:latin typeface="Abadi Extra Light" panose="020B0204020104020204" pitchFamily="34" charset="0"/>
              </a:rPr>
              <a:t>into modules. </a:t>
            </a:r>
            <a:r>
              <a:rPr lang="en-US" sz="2000" b="1" dirty="0">
                <a:solidFill>
                  <a:schemeClr val="bg1"/>
                </a:solidFill>
                <a:latin typeface="Abadi Extra Light" panose="020B0204020104020204" pitchFamily="34" charset="0"/>
              </a:rPr>
              <a:t>Separating a module from other parts of the software, </a:t>
            </a:r>
            <a:r>
              <a:rPr lang="en-US" sz="2000" b="1" u="sng" dirty="0">
                <a:solidFill>
                  <a:schemeClr val="bg1"/>
                </a:solidFill>
                <a:latin typeface="Abadi Extra Light" panose="020B0204020104020204" pitchFamily="34" charset="0"/>
              </a:rPr>
              <a:t>improving systems traceability, testability, reusability, and deliverability</a:t>
            </a:r>
            <a:r>
              <a:rPr lang="en-US" sz="2000" b="1" dirty="0">
                <a:solidFill>
                  <a:schemeClr val="bg1"/>
                </a:solidFill>
                <a:latin typeface="Abadi Extra Light" panose="020B0204020104020204" pitchFamily="34" charset="0"/>
              </a:rPr>
              <a:t>.</a:t>
            </a:r>
          </a:p>
          <a:p>
            <a:pPr marL="114300" indent="0">
              <a:buNone/>
            </a:pPr>
            <a:endParaRPr lang="en-US" sz="2000" dirty="0">
              <a:solidFill>
                <a:srgbClr val="C00000"/>
              </a:solidFill>
              <a:latin typeface="Abadi Extra Light" panose="020B0204020104020204" pitchFamily="34" charset="0"/>
            </a:endParaRPr>
          </a:p>
          <a:p>
            <a:pPr marL="114300" indent="0">
              <a:buNone/>
            </a:pPr>
            <a:r>
              <a:rPr lang="en-US" sz="2000" b="1" dirty="0">
                <a:solidFill>
                  <a:schemeClr val="bg1"/>
                </a:solidFill>
                <a:latin typeface="Abadi Extra Light" panose="020B0204020104020204" pitchFamily="34" charset="0"/>
              </a:rPr>
              <a:t>Modular programming </a:t>
            </a:r>
            <a:r>
              <a:rPr lang="en-US" sz="2000" dirty="0">
                <a:solidFill>
                  <a:schemeClr val="bg1"/>
                </a:solidFill>
                <a:latin typeface="Abadi Extra Light" panose="020B0604020202020204" pitchFamily="34" charset="0"/>
              </a:rPr>
              <a:t>is a software design technique that emphasizes separating the functionality of a program into </a:t>
            </a:r>
            <a:r>
              <a:rPr lang="en-US" sz="2000" b="1" u="sng" dirty="0">
                <a:solidFill>
                  <a:schemeClr val="bg1"/>
                </a:solidFill>
                <a:latin typeface="Abadi Extra Light" panose="020B0604020202020204" pitchFamily="34" charset="0"/>
              </a:rPr>
              <a:t>independent, interchangeable modules</a:t>
            </a:r>
            <a:r>
              <a:rPr lang="en-US" sz="2000" b="1" dirty="0">
                <a:solidFill>
                  <a:schemeClr val="bg1"/>
                </a:solidFill>
                <a:latin typeface="Abadi Extra Light" panose="020B0604020202020204" pitchFamily="34" charset="0"/>
              </a:rPr>
              <a:t>, such as classes and frameworks that contain everything necessary to execute only one aspect of the desired functionality</a:t>
            </a:r>
            <a:r>
              <a:rPr lang="en-US" sz="2000" dirty="0">
                <a:solidFill>
                  <a:schemeClr val="bg1"/>
                </a:solidFill>
                <a:latin typeface="Abadi Extra Light" panose="020B0604020202020204" pitchFamily="34" charset="0"/>
              </a:rPr>
              <a:t>.</a:t>
            </a:r>
          </a:p>
          <a:p>
            <a:pPr marL="114300" indent="0">
              <a:buNone/>
            </a:pPr>
            <a:endParaRPr lang="en-US" sz="2000" dirty="0">
              <a:solidFill>
                <a:srgbClr val="625A66"/>
              </a:solidFill>
              <a:latin typeface="+mn-lt"/>
            </a:endParaRPr>
          </a:p>
          <a:p>
            <a:pPr marL="114300" indent="0">
              <a:buNone/>
            </a:pPr>
            <a:endParaRPr lang="en-US" sz="2000" dirty="0">
              <a:solidFill>
                <a:schemeClr val="bg1"/>
              </a:solidFill>
              <a:latin typeface="+mn-lt"/>
            </a:endParaRPr>
          </a:p>
          <a:p>
            <a:pPr marL="114300" indent="0">
              <a:buNone/>
            </a:pPr>
            <a:endParaRPr lang="en-US" dirty="0"/>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382635121"/>
      </p:ext>
    </p:extLst>
  </p:cSld>
  <p:clrMapOvr>
    <a:masterClrMapping/>
  </p:clrMapOvr>
  <p:transition spd="slow">
    <p:split orient="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935C2E-73EA-4115-8DCA-01001587C188}"/>
              </a:ext>
            </a:extLst>
          </p:cNvPr>
          <p:cNvSpPr>
            <a:spLocks noGrp="1"/>
          </p:cNvSpPr>
          <p:nvPr>
            <p:ph type="title"/>
          </p:nvPr>
        </p:nvSpPr>
        <p:spPr>
          <a:xfrm>
            <a:off x="342027" y="684056"/>
            <a:ext cx="7594223" cy="734546"/>
          </a:xfrm>
        </p:spPr>
        <p:txBody>
          <a:bodyPr/>
          <a:lstStyle/>
          <a:p>
            <a:r>
              <a:rPr lang="en-US" altLang="en-US" sz="2400" dirty="0">
                <a:solidFill>
                  <a:schemeClr val="accent1">
                    <a:lumMod val="40000"/>
                    <a:lumOff val="60000"/>
                  </a:schemeClr>
                </a:solidFill>
                <a:latin typeface="+mj-lt"/>
              </a:rPr>
              <a:t>Frameworks</a:t>
            </a:r>
            <a:br>
              <a:rPr lang="en-US" altLang="en-US" sz="2400" dirty="0">
                <a:solidFill>
                  <a:schemeClr val="bg1"/>
                </a:solidFill>
                <a:latin typeface="+mj-lt"/>
              </a:rPr>
            </a:br>
            <a:r>
              <a:rPr lang="en-US" altLang="en-US" sz="2800" b="1" dirty="0">
                <a:solidFill>
                  <a:schemeClr val="bg1"/>
                </a:solidFill>
                <a:latin typeface="Abadi Extra Light" panose="020B0204020104020204" pitchFamily="34" charset="0"/>
              </a:rPr>
              <a:t>Framework Function</a:t>
            </a:r>
            <a:endParaRPr lang="en-US" sz="28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4176920F-6155-464A-9C9C-E9A175C4242F}"/>
              </a:ext>
            </a:extLst>
          </p:cNvPr>
          <p:cNvSpPr>
            <a:spLocks noGrp="1"/>
          </p:cNvSpPr>
          <p:nvPr>
            <p:ph type="body" idx="1"/>
          </p:nvPr>
        </p:nvSpPr>
        <p:spPr>
          <a:xfrm>
            <a:off x="342027" y="1526650"/>
            <a:ext cx="8515787" cy="3207874"/>
          </a:xfrm>
        </p:spPr>
        <p:txBody>
          <a:bodyPr/>
          <a:lstStyle/>
          <a:p>
            <a:pPr marL="114300" indent="0">
              <a:buNone/>
            </a:pPr>
            <a:r>
              <a:rPr lang="en-US" sz="2000" dirty="0">
                <a:solidFill>
                  <a:schemeClr val="bg1"/>
                </a:solidFill>
                <a:latin typeface="Abadi Extra Light" panose="020B0204020104020204" pitchFamily="34" charset="0"/>
              </a:rPr>
              <a:t>A </a:t>
            </a:r>
            <a:r>
              <a:rPr lang="en-US" sz="2000" b="1" dirty="0">
                <a:solidFill>
                  <a:schemeClr val="bg1"/>
                </a:solidFill>
                <a:latin typeface="Abadi Extra Light" panose="020B0204020104020204" pitchFamily="34" charset="0"/>
              </a:rPr>
              <a:t>framework</a:t>
            </a:r>
            <a:r>
              <a:rPr lang="en-US" sz="2000" dirty="0">
                <a:solidFill>
                  <a:schemeClr val="bg1"/>
                </a:solidFill>
                <a:latin typeface="Abadi Extra Light" panose="020B0204020104020204" pitchFamily="34" charset="0"/>
              </a:rPr>
              <a:t> is a set of classes that </a:t>
            </a:r>
            <a:r>
              <a:rPr lang="en-US" sz="2000" b="1" dirty="0">
                <a:solidFill>
                  <a:schemeClr val="bg1"/>
                </a:solidFill>
                <a:latin typeface="Abadi Extra Light" panose="020B0204020104020204" pitchFamily="34" charset="0"/>
              </a:rPr>
              <a:t>embodies an abstract design </a:t>
            </a:r>
            <a:r>
              <a:rPr lang="en-US" sz="2000" dirty="0">
                <a:solidFill>
                  <a:schemeClr val="bg1"/>
                </a:solidFill>
                <a:latin typeface="Abadi Extra Light" panose="020B0204020104020204" pitchFamily="34" charset="0"/>
              </a:rPr>
              <a:t>for solutions to a family of related problems and supports reuse at a larger granularity than classes. A framework is open for extension at explicit hot spots.</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A framework provides explicit points for extensions (</a:t>
            </a:r>
            <a:r>
              <a:rPr lang="en-US" sz="2000" b="1" dirty="0">
                <a:solidFill>
                  <a:schemeClr val="bg1"/>
                </a:solidFill>
                <a:latin typeface="Abadi Extra Light" panose="020B0204020104020204" pitchFamily="34" charset="0"/>
              </a:rPr>
              <a:t>plug-ins</a:t>
            </a:r>
            <a:r>
              <a:rPr lang="en-US" sz="2000" dirty="0">
                <a:solidFill>
                  <a:schemeClr val="bg1"/>
                </a:solidFill>
                <a:latin typeface="Abadi Extra Light" panose="020B0204020104020204" pitchFamily="34" charset="0"/>
              </a:rPr>
              <a:t>), called hot spots, at which developers can extend the framework. </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In the same manner as the template-method, design pattern, and the strategy design pattern, </a:t>
            </a:r>
            <a:r>
              <a:rPr lang="en-US" sz="2000" b="1" dirty="0">
                <a:solidFill>
                  <a:schemeClr val="bg1"/>
                </a:solidFill>
                <a:latin typeface="Abadi Extra Light" panose="020B0204020104020204" pitchFamily="34" charset="0"/>
              </a:rPr>
              <a:t>a framework is responsible for the main control flow and asks its application methods for custom behavior, a principle called inversion of control</a:t>
            </a:r>
          </a:p>
        </p:txBody>
      </p:sp>
      <p:sp>
        <p:nvSpPr>
          <p:cNvPr id="4" name="Slide Number Placeholder 3">
            <a:extLst>
              <a:ext uri="{FF2B5EF4-FFF2-40B4-BE49-F238E27FC236}">
                <a16:creationId xmlns:a16="http://schemas.microsoft.com/office/drawing/2014/main" id="{F432784E-323C-4C69-9F9D-D280537843B8}"/>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2820999332"/>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7</a:t>
            </a:fld>
            <a:endParaRPr/>
          </a:p>
        </p:txBody>
      </p:sp>
      <p:sp>
        <p:nvSpPr>
          <p:cNvPr id="201" name="Google Shape;201;p31"/>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Software Product Lines</a:t>
            </a:r>
            <a:endParaRPr/>
          </a:p>
        </p:txBody>
      </p:sp>
      <p:sp>
        <p:nvSpPr>
          <p:cNvPr id="202" name="Google Shape;202;p31"/>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Build variants from reusable </a:t>
            </a:r>
            <a:r>
              <a:rPr lang="sv-SE" b="1"/>
              <a:t>shared assets</a:t>
            </a:r>
            <a:r>
              <a:rPr lang="sv-SE"/>
              <a:t>.</a:t>
            </a:r>
            <a:endParaRPr/>
          </a:p>
          <a:p>
            <a:pPr marL="914400" lvl="1" indent="-368300" algn="l" rtl="0">
              <a:spcBef>
                <a:spcPts val="500"/>
              </a:spcBef>
              <a:spcAft>
                <a:spcPts val="0"/>
              </a:spcAft>
              <a:buSzPts val="2200"/>
              <a:buChar char="•"/>
            </a:pPr>
            <a:r>
              <a:rPr lang="sv-SE"/>
              <a:t>Customers select from configuration options.</a:t>
            </a:r>
            <a:endParaRPr/>
          </a:p>
          <a:p>
            <a:pPr marL="914400" lvl="1" indent="-368300" algn="l" rtl="0">
              <a:spcBef>
                <a:spcPts val="500"/>
              </a:spcBef>
              <a:spcAft>
                <a:spcPts val="0"/>
              </a:spcAft>
              <a:buSzPts val="2200"/>
              <a:buChar char="•"/>
            </a:pPr>
            <a:r>
              <a:rPr lang="sv-SE"/>
              <a:t>Assets = code components, interfaces, other resources.</a:t>
            </a:r>
            <a:endParaRPr/>
          </a:p>
          <a:p>
            <a:pPr marL="457200" lvl="0" indent="-393700" algn="l" rtl="0">
              <a:spcBef>
                <a:spcPts val="1000"/>
              </a:spcBef>
              <a:spcAft>
                <a:spcPts val="0"/>
              </a:spcAft>
              <a:buSzPts val="2600"/>
              <a:buChar char="•"/>
            </a:pPr>
            <a:r>
              <a:rPr lang="sv-SE"/>
              <a:t>Enables customization, while retaining benefits of mass production.</a:t>
            </a:r>
            <a:endParaRPr/>
          </a:p>
          <a:p>
            <a:pPr marL="914400" lvl="1" indent="-368300" algn="l" rtl="0">
              <a:spcBef>
                <a:spcPts val="500"/>
              </a:spcBef>
              <a:spcAft>
                <a:spcPts val="0"/>
              </a:spcAft>
              <a:buSzPts val="2200"/>
              <a:buChar char="•"/>
            </a:pPr>
            <a:r>
              <a:rPr lang="sv-SE"/>
              <a:t>Avoids explosion in “space” as we manage the portfolio of assets instead of each individual variant.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935C2E-73EA-4115-8DCA-01001587C188}"/>
              </a:ext>
            </a:extLst>
          </p:cNvPr>
          <p:cNvSpPr>
            <a:spLocks noGrp="1"/>
          </p:cNvSpPr>
          <p:nvPr>
            <p:ph type="title"/>
          </p:nvPr>
        </p:nvSpPr>
        <p:spPr>
          <a:xfrm>
            <a:off x="342027" y="684055"/>
            <a:ext cx="7594223" cy="700363"/>
          </a:xfrm>
        </p:spPr>
        <p:txBody>
          <a:bodyPr/>
          <a:lstStyle/>
          <a:p>
            <a:r>
              <a:rPr lang="en-US" altLang="en-US" sz="2400" dirty="0">
                <a:solidFill>
                  <a:schemeClr val="accent1">
                    <a:lumMod val="40000"/>
                    <a:lumOff val="60000"/>
                  </a:schemeClr>
                </a:solidFill>
                <a:latin typeface="+mj-lt"/>
              </a:rPr>
              <a:t>Frameworks</a:t>
            </a:r>
            <a:br>
              <a:rPr lang="en-US" altLang="en-US" sz="2400" dirty="0">
                <a:solidFill>
                  <a:schemeClr val="bg1"/>
                </a:solidFill>
                <a:latin typeface="+mj-lt"/>
              </a:rPr>
            </a:br>
            <a:r>
              <a:rPr lang="en-US" altLang="en-US" sz="2800" b="1" dirty="0">
                <a:solidFill>
                  <a:schemeClr val="bg1"/>
                </a:solidFill>
                <a:latin typeface="Abadi Extra Light" panose="020B0204020104020204" pitchFamily="34" charset="0"/>
              </a:rPr>
              <a:t>Framework </a:t>
            </a:r>
            <a:r>
              <a:rPr lang="en-US" altLang="en-US" sz="2800" b="1" dirty="0">
                <a:solidFill>
                  <a:srgbClr val="082A44"/>
                </a:solidFill>
                <a:latin typeface="Abadi Extra Light" panose="020B0204020104020204" pitchFamily="34" charset="0"/>
              </a:rPr>
              <a:t>Function</a:t>
            </a:r>
            <a:endParaRPr lang="en-US" sz="2400" dirty="0">
              <a:solidFill>
                <a:schemeClr val="bg1"/>
              </a:solidFill>
              <a:latin typeface="+mj-lt"/>
            </a:endParaRPr>
          </a:p>
        </p:txBody>
      </p:sp>
      <p:sp>
        <p:nvSpPr>
          <p:cNvPr id="6" name="Text Placeholder 5">
            <a:extLst>
              <a:ext uri="{FF2B5EF4-FFF2-40B4-BE49-F238E27FC236}">
                <a16:creationId xmlns:a16="http://schemas.microsoft.com/office/drawing/2014/main" id="{4176920F-6155-464A-9C9C-E9A175C4242F}"/>
              </a:ext>
            </a:extLst>
          </p:cNvPr>
          <p:cNvSpPr>
            <a:spLocks noGrp="1"/>
          </p:cNvSpPr>
          <p:nvPr>
            <p:ph type="body" idx="1"/>
          </p:nvPr>
        </p:nvSpPr>
        <p:spPr>
          <a:xfrm>
            <a:off x="342027" y="1768978"/>
            <a:ext cx="8515787" cy="2965545"/>
          </a:xfrm>
        </p:spPr>
        <p:txBody>
          <a:bodyPr/>
          <a:lstStyle/>
          <a:p>
            <a:pPr marL="114300" indent="0" fontAlgn="base">
              <a:buNone/>
            </a:pPr>
            <a:r>
              <a:rPr lang="en-US" sz="2000" b="1" dirty="0">
                <a:solidFill>
                  <a:schemeClr val="bg1"/>
                </a:solidFill>
                <a:latin typeface="Abadi Extra Light" panose="020B0204020104020204" pitchFamily="34" charset="0"/>
              </a:rPr>
              <a:t>How Frameworks are different from Libraries?</a:t>
            </a:r>
          </a:p>
          <a:p>
            <a:pPr marL="114300" indent="0" fontAlgn="base">
              <a:buNone/>
            </a:pPr>
            <a:endParaRPr lang="en-US" sz="2000" b="1" dirty="0">
              <a:solidFill>
                <a:schemeClr val="bg1"/>
              </a:solidFill>
              <a:latin typeface="Abadi Extra Light" panose="020B0204020104020204" pitchFamily="34" charset="0"/>
            </a:endParaRPr>
          </a:p>
          <a:p>
            <a:pPr marL="114300" indent="0" fontAlgn="base">
              <a:buNone/>
            </a:pPr>
            <a:r>
              <a:rPr lang="en-US" sz="2000" dirty="0">
                <a:solidFill>
                  <a:schemeClr val="bg1"/>
                </a:solidFill>
                <a:latin typeface="Abadi Extra Light" panose="020B0204020104020204" pitchFamily="34" charset="0"/>
              </a:rPr>
              <a:t>With frameworks, the execution start in the framework’s code, and is the framework who call application methods. This is called </a:t>
            </a:r>
            <a:r>
              <a:rPr lang="en-US" sz="2000" b="1" dirty="0">
                <a:solidFill>
                  <a:schemeClr val="bg1"/>
                </a:solidFill>
                <a:latin typeface="Abadi Extra Light" panose="020B0204020104020204" pitchFamily="34" charset="0"/>
              </a:rPr>
              <a:t>Inversion of Control</a:t>
            </a:r>
            <a:r>
              <a:rPr lang="en-US" sz="2000" dirty="0">
                <a:solidFill>
                  <a:schemeClr val="bg1"/>
                </a:solidFill>
                <a:latin typeface="Abadi Extra Light" panose="020B0204020104020204" pitchFamily="34" charset="0"/>
              </a:rPr>
              <a:t> and is one of the key concepts for frameworks and a key distinction between frameworks and libraries.</a:t>
            </a:r>
          </a:p>
          <a:p>
            <a:pPr marL="114300" indent="0" fontAlgn="base">
              <a:buNone/>
            </a:pPr>
            <a:endParaRPr lang="en-US" sz="2000" dirty="0">
              <a:solidFill>
                <a:schemeClr val="bg1"/>
              </a:solidFill>
              <a:latin typeface="Abadi Extra Light" panose="020B0204020104020204" pitchFamily="34" charset="0"/>
            </a:endParaRP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b="1" dirty="0">
                <a:solidFill>
                  <a:schemeClr val="bg1"/>
                </a:solidFill>
                <a:latin typeface="Abadi Extra Light" panose="020B0204020104020204" pitchFamily="34" charset="0"/>
              </a:rPr>
              <a:t>The golden rule of framework design: </a:t>
            </a:r>
            <a:r>
              <a:rPr lang="en-US" sz="2000" dirty="0">
                <a:solidFill>
                  <a:schemeClr val="bg1"/>
                </a:solidFill>
                <a:latin typeface="Abadi Extra Light" panose="020B0204020104020204" pitchFamily="34" charset="0"/>
              </a:rPr>
              <a:t>Writing a plugin/extension should NOT require modifying the framework source code</a:t>
            </a:r>
          </a:p>
          <a:p>
            <a:pPr marL="114300" indent="0">
              <a:buNone/>
            </a:pPr>
            <a:endParaRPr lang="en-US" sz="2000" dirty="0">
              <a:solidFill>
                <a:schemeClr val="bg1"/>
              </a:solidFill>
              <a:latin typeface="+mj-lt"/>
            </a:endParaRPr>
          </a:p>
        </p:txBody>
      </p:sp>
      <p:sp>
        <p:nvSpPr>
          <p:cNvPr id="4" name="Slide Number Placeholder 3">
            <a:extLst>
              <a:ext uri="{FF2B5EF4-FFF2-40B4-BE49-F238E27FC236}">
                <a16:creationId xmlns:a16="http://schemas.microsoft.com/office/drawing/2014/main" id="{F432784E-323C-4C69-9F9D-D280537843B8}"/>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441602833"/>
      </p:ext>
    </p:extLst>
  </p:cSld>
  <p:clrMapOvr>
    <a:masterClrMapping/>
  </p:clrMapOvr>
  <p:transition spd="slow">
    <p:split orient="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935C2E-73EA-4115-8DCA-01001587C188}"/>
              </a:ext>
            </a:extLst>
          </p:cNvPr>
          <p:cNvSpPr>
            <a:spLocks noGrp="1"/>
          </p:cNvSpPr>
          <p:nvPr>
            <p:ph type="title"/>
          </p:nvPr>
        </p:nvSpPr>
        <p:spPr>
          <a:xfrm>
            <a:off x="342027" y="684055"/>
            <a:ext cx="7594223" cy="746093"/>
          </a:xfrm>
        </p:spPr>
        <p:txBody>
          <a:bodyPr/>
          <a:lstStyle/>
          <a:p>
            <a:r>
              <a:rPr lang="en-US" altLang="en-US" sz="2400" dirty="0">
                <a:solidFill>
                  <a:schemeClr val="accent1">
                    <a:lumMod val="40000"/>
                    <a:lumOff val="60000"/>
                  </a:schemeClr>
                </a:solidFill>
                <a:latin typeface="Arial Black"/>
              </a:rPr>
              <a:t>Frameworks</a:t>
            </a:r>
            <a:br>
              <a:rPr lang="en-US" altLang="en-US" sz="2400" dirty="0">
                <a:solidFill>
                  <a:schemeClr val="bg1"/>
                </a:solidFill>
                <a:latin typeface="+mj-lt"/>
              </a:rPr>
            </a:br>
            <a:r>
              <a:rPr lang="en-US" altLang="en-US" sz="2800" b="1" dirty="0">
                <a:solidFill>
                  <a:schemeClr val="bg1"/>
                </a:solidFill>
                <a:latin typeface="Abadi Extra Light" panose="020B0204020104020204" pitchFamily="34" charset="0"/>
              </a:rPr>
              <a:t>White Box Frameworks</a:t>
            </a:r>
            <a:endParaRPr lang="en-US" sz="28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4176920F-6155-464A-9C9C-E9A175C4242F}"/>
              </a:ext>
            </a:extLst>
          </p:cNvPr>
          <p:cNvSpPr>
            <a:spLocks noGrp="1"/>
          </p:cNvSpPr>
          <p:nvPr>
            <p:ph type="body" idx="1"/>
          </p:nvPr>
        </p:nvSpPr>
        <p:spPr>
          <a:xfrm>
            <a:off x="342027" y="1526649"/>
            <a:ext cx="8515787" cy="3419061"/>
          </a:xfrm>
        </p:spPr>
        <p:txBody>
          <a:bodyPr/>
          <a:lstStyle/>
          <a:p>
            <a:pPr marL="114300" indent="0">
              <a:buNone/>
            </a:pPr>
            <a:r>
              <a:rPr lang="en-US" sz="2000" dirty="0">
                <a:solidFill>
                  <a:schemeClr val="bg1"/>
                </a:solidFill>
                <a:latin typeface="Abadi Extra Light" panose="020B0204020104020204" pitchFamily="34" charset="0"/>
              </a:rPr>
              <a:t>It consists of a set of concrete and abstract classes. To customize their behavior, </a:t>
            </a:r>
            <a:r>
              <a:rPr lang="en-US" sz="2000" b="1" dirty="0">
                <a:solidFill>
                  <a:schemeClr val="bg1"/>
                </a:solidFill>
                <a:latin typeface="Abadi Extra Light" panose="020B0204020104020204" pitchFamily="34" charset="0"/>
              </a:rPr>
              <a:t>developers extend white-box frameworks by overriding and adding methods through sub-classing</a:t>
            </a:r>
            <a:r>
              <a:rPr lang="en-US" sz="2000" dirty="0">
                <a:solidFill>
                  <a:schemeClr val="bg1"/>
                </a:solidFill>
                <a:latin typeface="Abadi Extra Light" panose="020B0204020104020204" pitchFamily="34" charset="0"/>
              </a:rPr>
              <a:t>. </a:t>
            </a:r>
            <a:r>
              <a:rPr lang="en-US" sz="2000" b="1" dirty="0">
                <a:solidFill>
                  <a:schemeClr val="bg1"/>
                </a:solidFill>
                <a:latin typeface="Abadi Extra Light" panose="020B0204020104020204" pitchFamily="34" charset="0"/>
              </a:rPr>
              <a:t>A white-box framework can be best thought of as a class containing one or more template-methods that developers implement or overwrite in a subclass.</a:t>
            </a:r>
          </a:p>
          <a:p>
            <a:pPr marL="114300" indent="0">
              <a:buNone/>
            </a:pPr>
            <a:endParaRPr lang="en-US" sz="2000" b="1"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The “white-box” in white-box framework comes from the fact that </a:t>
            </a:r>
            <a:r>
              <a:rPr lang="en-US" sz="2000" b="1" dirty="0">
                <a:solidFill>
                  <a:schemeClr val="bg1"/>
                </a:solidFill>
                <a:latin typeface="Abadi Extra Light" panose="020B0204020104020204" pitchFamily="34" charset="0"/>
              </a:rPr>
              <a:t>developers need to understand the framework’s internals</a:t>
            </a:r>
            <a:r>
              <a:rPr lang="en-US" sz="2000" dirty="0">
                <a:solidFill>
                  <a:schemeClr val="bg1"/>
                </a:solidFill>
                <a:latin typeface="Abadi Extra Light" panose="020B0204020104020204" pitchFamily="34" charset="0"/>
              </a:rPr>
              <a:t>. </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On the other, white-box frameworks require detailed understanding of internals and do </a:t>
            </a:r>
            <a:r>
              <a:rPr lang="en-US" sz="2000" b="1" dirty="0">
                <a:solidFill>
                  <a:schemeClr val="bg1"/>
                </a:solidFill>
                <a:latin typeface="Abadi Extra Light" panose="020B0204020104020204" pitchFamily="34" charset="0"/>
              </a:rPr>
              <a:t>not clearly encapsulate extensions from the framework; thus, they are criticized for neglecting modularity.</a:t>
            </a:r>
          </a:p>
        </p:txBody>
      </p:sp>
      <p:sp>
        <p:nvSpPr>
          <p:cNvPr id="4" name="Slide Number Placeholder 3">
            <a:extLst>
              <a:ext uri="{FF2B5EF4-FFF2-40B4-BE49-F238E27FC236}">
                <a16:creationId xmlns:a16="http://schemas.microsoft.com/office/drawing/2014/main" id="{F432784E-323C-4C69-9F9D-D280537843B8}"/>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239607390"/>
      </p:ext>
    </p:extLst>
  </p:cSld>
  <p:clrMapOvr>
    <a:masterClrMapping/>
  </p:clrMapOvr>
  <p:transition spd="slow">
    <p:split orient="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935C2E-73EA-4115-8DCA-01001587C188}"/>
              </a:ext>
            </a:extLst>
          </p:cNvPr>
          <p:cNvSpPr>
            <a:spLocks noGrp="1"/>
          </p:cNvSpPr>
          <p:nvPr>
            <p:ph type="title"/>
          </p:nvPr>
        </p:nvSpPr>
        <p:spPr>
          <a:xfrm>
            <a:off x="342027" y="684055"/>
            <a:ext cx="7594223" cy="746093"/>
          </a:xfrm>
        </p:spPr>
        <p:txBody>
          <a:bodyPr/>
          <a:lstStyle/>
          <a:p>
            <a:r>
              <a:rPr lang="en-US" altLang="en-US" sz="2400" dirty="0">
                <a:solidFill>
                  <a:schemeClr val="accent1">
                    <a:lumMod val="40000"/>
                    <a:lumOff val="60000"/>
                  </a:schemeClr>
                </a:solidFill>
                <a:latin typeface="Arial Black"/>
              </a:rPr>
              <a:t>Frameworks</a:t>
            </a:r>
            <a:br>
              <a:rPr lang="en-US" altLang="en-US" sz="2400" dirty="0">
                <a:solidFill>
                  <a:schemeClr val="bg1"/>
                </a:solidFill>
                <a:latin typeface="+mj-lt"/>
              </a:rPr>
            </a:br>
            <a:r>
              <a:rPr lang="en-US" altLang="en-US" sz="2800" b="1" dirty="0">
                <a:solidFill>
                  <a:schemeClr val="bg1"/>
                </a:solidFill>
                <a:latin typeface="Abadi Extra Light" panose="020B0204020104020204" pitchFamily="34" charset="0"/>
              </a:rPr>
              <a:t>Black-Box Frameworks</a:t>
            </a:r>
            <a:endParaRPr lang="en-US" sz="28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4176920F-6155-464A-9C9C-E9A175C4242F}"/>
              </a:ext>
            </a:extLst>
          </p:cNvPr>
          <p:cNvSpPr>
            <a:spLocks noGrp="1"/>
          </p:cNvSpPr>
          <p:nvPr>
            <p:ph type="body" idx="1"/>
          </p:nvPr>
        </p:nvSpPr>
        <p:spPr>
          <a:xfrm>
            <a:off x="342027" y="1526649"/>
            <a:ext cx="8515787" cy="3419061"/>
          </a:xfrm>
        </p:spPr>
        <p:txBody>
          <a:bodyPr/>
          <a:lstStyle/>
          <a:p>
            <a:pPr marL="114300" indent="0">
              <a:buNone/>
            </a:pPr>
            <a:r>
              <a:rPr lang="en-US" sz="2000" dirty="0">
                <a:solidFill>
                  <a:schemeClr val="bg1"/>
                </a:solidFill>
                <a:latin typeface="Abadi Extra Light" panose="020B0204020104020204" pitchFamily="34" charset="0"/>
              </a:rPr>
              <a:t>Black-box frameworks </a:t>
            </a:r>
            <a:r>
              <a:rPr lang="en-US" sz="2000" b="1" dirty="0">
                <a:solidFill>
                  <a:schemeClr val="bg1"/>
                </a:solidFill>
                <a:latin typeface="Abadi Extra Light" panose="020B0204020104020204" pitchFamily="34" charset="0"/>
              </a:rPr>
              <a:t>separate framework code and extensions through interfaces</a:t>
            </a:r>
            <a:r>
              <a:rPr lang="en-US" sz="2000" dirty="0">
                <a:solidFill>
                  <a:schemeClr val="bg1"/>
                </a:solidFill>
                <a:latin typeface="Abadi Extra Light" panose="020B0204020104020204" pitchFamily="34" charset="0"/>
              </a:rPr>
              <a:t>. An extension of a black-box framework can be separately compiled and deployed and is typically called a plug-in. In feature-oriented product-line development, ideally, each </a:t>
            </a:r>
            <a:r>
              <a:rPr lang="en-US" sz="2000" b="1" dirty="0">
                <a:solidFill>
                  <a:schemeClr val="bg1"/>
                </a:solidFill>
                <a:latin typeface="Abadi Extra Light" panose="020B0204020104020204" pitchFamily="34" charset="0"/>
              </a:rPr>
              <a:t>feature is implemented by a separate plug-in</a:t>
            </a:r>
            <a:r>
              <a:rPr lang="en-US" sz="2000" dirty="0">
                <a:solidFill>
                  <a:schemeClr val="bg1"/>
                </a:solidFill>
                <a:latin typeface="Abadi Extra Light" panose="020B0204020104020204" pitchFamily="34" charset="0"/>
              </a:rPr>
              <a:t>.</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Black-box frameworks follow the strategy and observer patterns. </a:t>
            </a:r>
            <a:r>
              <a:rPr lang="en-US" sz="2000" b="1" dirty="0">
                <a:solidFill>
                  <a:schemeClr val="bg1"/>
                </a:solidFill>
                <a:latin typeface="Abadi Extra Light" panose="020B0204020104020204" pitchFamily="34" charset="0"/>
              </a:rPr>
              <a:t>The framework exposes explicit hot spots, at which plug-ins can register observers and strategies</a:t>
            </a:r>
            <a:r>
              <a:rPr lang="en-US" sz="2000" dirty="0">
                <a:solidFill>
                  <a:schemeClr val="bg1"/>
                </a:solidFill>
                <a:latin typeface="Abadi Extra Light" panose="020B0204020104020204" pitchFamily="34" charset="0"/>
              </a:rPr>
              <a:t>.</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In “black-box” ideally, developers need to </a:t>
            </a:r>
            <a:r>
              <a:rPr lang="en-US" sz="2000" b="1" dirty="0">
                <a:solidFill>
                  <a:schemeClr val="bg1"/>
                </a:solidFill>
                <a:latin typeface="Abadi Extra Light" panose="020B0204020104020204" pitchFamily="34" charset="0"/>
              </a:rPr>
              <a:t>understand merely their interfaces, but not the internal implementation of the framework</a:t>
            </a:r>
            <a:r>
              <a:rPr lang="en-US" sz="2000" dirty="0">
                <a:solidFill>
                  <a:schemeClr val="bg1"/>
                </a:solidFill>
                <a:latin typeface="Abadi Extra Light" panose="020B0204020104020204" pitchFamily="34" charset="0"/>
              </a:rPr>
              <a:t>, as the name suggested. </a:t>
            </a:r>
          </a:p>
        </p:txBody>
      </p:sp>
      <p:sp>
        <p:nvSpPr>
          <p:cNvPr id="4" name="Slide Number Placeholder 3">
            <a:extLst>
              <a:ext uri="{FF2B5EF4-FFF2-40B4-BE49-F238E27FC236}">
                <a16:creationId xmlns:a16="http://schemas.microsoft.com/office/drawing/2014/main" id="{F432784E-323C-4C69-9F9D-D280537843B8}"/>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1067000269"/>
      </p:ext>
    </p:extLst>
  </p:cSld>
  <p:clrMapOvr>
    <a:masterClrMapping/>
  </p:clrMapOvr>
  <p:transition spd="slow">
    <p:split orient="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935C2E-73EA-4115-8DCA-01001587C188}"/>
              </a:ext>
            </a:extLst>
          </p:cNvPr>
          <p:cNvSpPr>
            <a:spLocks noGrp="1"/>
          </p:cNvSpPr>
          <p:nvPr>
            <p:ph type="title"/>
          </p:nvPr>
        </p:nvSpPr>
        <p:spPr>
          <a:xfrm>
            <a:off x="342027" y="684055"/>
            <a:ext cx="7594223" cy="746093"/>
          </a:xfrm>
        </p:spPr>
        <p:txBody>
          <a:bodyPr/>
          <a:lstStyle/>
          <a:p>
            <a:r>
              <a:rPr lang="en-US" altLang="en-US" sz="2400" dirty="0">
                <a:solidFill>
                  <a:schemeClr val="accent1">
                    <a:lumMod val="40000"/>
                    <a:lumOff val="60000"/>
                  </a:schemeClr>
                </a:solidFill>
                <a:latin typeface="Arial Black"/>
              </a:rPr>
              <a:t>Frameworks</a:t>
            </a:r>
            <a:br>
              <a:rPr lang="en-US" altLang="en-US" sz="2400" dirty="0">
                <a:solidFill>
                  <a:schemeClr val="bg1"/>
                </a:solidFill>
                <a:latin typeface="+mj-lt"/>
              </a:rPr>
            </a:br>
            <a:r>
              <a:rPr lang="en-US" altLang="en-US" sz="2400" b="1" dirty="0">
                <a:solidFill>
                  <a:schemeClr val="bg1"/>
                </a:solidFill>
                <a:latin typeface="Abadi Extra Light" panose="020B0204020104020204" pitchFamily="34" charset="0"/>
              </a:rPr>
              <a:t>Black-Box Frameworks</a:t>
            </a:r>
            <a:endParaRPr lang="en-US" sz="24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4176920F-6155-464A-9C9C-E9A175C4242F}"/>
              </a:ext>
            </a:extLst>
          </p:cNvPr>
          <p:cNvSpPr>
            <a:spLocks noGrp="1"/>
          </p:cNvSpPr>
          <p:nvPr>
            <p:ph type="body" idx="1"/>
          </p:nvPr>
        </p:nvSpPr>
        <p:spPr>
          <a:xfrm>
            <a:off x="342027" y="1526649"/>
            <a:ext cx="8515787" cy="3419061"/>
          </a:xfrm>
        </p:spPr>
        <p:txBody>
          <a:bodyPr/>
          <a:lstStyle/>
          <a:p>
            <a:pPr marL="114300" indent="0">
              <a:buNone/>
            </a:pPr>
            <a:r>
              <a:rPr lang="en-US" sz="2000" dirty="0">
                <a:solidFill>
                  <a:schemeClr val="bg1"/>
                </a:solidFill>
                <a:latin typeface="Abadi Extra Light" panose="020B0204020104020204" pitchFamily="34" charset="0"/>
              </a:rPr>
              <a:t>The decoupling of extensions encourages separate development and independent deployment of plug-ins, as known from many application-software frameworks, including web-browsers or development environments. </a:t>
            </a:r>
          </a:p>
          <a:p>
            <a:pPr marL="114300" indent="0">
              <a:buNone/>
            </a:pPr>
            <a:r>
              <a:rPr lang="en-US" sz="2000" dirty="0">
                <a:solidFill>
                  <a:schemeClr val="bg1"/>
                </a:solidFill>
                <a:latin typeface="Abadi Extra Light" panose="020B0204020104020204" pitchFamily="34" charset="0"/>
              </a:rPr>
              <a:t>As long as the plug-in interfaces remain unchanged, framework and plug-ins can evolve independently.</a:t>
            </a:r>
          </a:p>
          <a:p>
            <a:pPr marL="114300" indent="0">
              <a:buNone/>
            </a:pPr>
            <a:endParaRPr lang="en-US" sz="2000"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F432784E-323C-4C69-9F9D-D280537843B8}"/>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2" name="Picture 1">
            <a:extLst>
              <a:ext uri="{FF2B5EF4-FFF2-40B4-BE49-F238E27FC236}">
                <a16:creationId xmlns:a16="http://schemas.microsoft.com/office/drawing/2014/main" id="{9F81731D-DD86-4BA3-9643-15725C09F0E6}"/>
              </a:ext>
            </a:extLst>
          </p:cNvPr>
          <p:cNvPicPr>
            <a:picLocks noChangeAspect="1"/>
          </p:cNvPicPr>
          <p:nvPr/>
        </p:nvPicPr>
        <p:blipFill>
          <a:blip r:embed="rId2"/>
          <a:stretch>
            <a:fillRect/>
          </a:stretch>
        </p:blipFill>
        <p:spPr>
          <a:xfrm>
            <a:off x="2775006" y="3323645"/>
            <a:ext cx="4206239" cy="1718565"/>
          </a:xfrm>
          <a:prstGeom prst="rect">
            <a:avLst/>
          </a:prstGeom>
        </p:spPr>
      </p:pic>
      <p:sp>
        <p:nvSpPr>
          <p:cNvPr id="3" name="Rectangle 2">
            <a:extLst>
              <a:ext uri="{FF2B5EF4-FFF2-40B4-BE49-F238E27FC236}">
                <a16:creationId xmlns:a16="http://schemas.microsoft.com/office/drawing/2014/main" id="{4CD5A4C8-DFF6-4AE9-9574-9DEA911BB173}"/>
              </a:ext>
            </a:extLst>
          </p:cNvPr>
          <p:cNvSpPr/>
          <p:nvPr/>
        </p:nvSpPr>
        <p:spPr>
          <a:xfrm>
            <a:off x="3236180" y="2967617"/>
            <a:ext cx="351891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cross-platform capability of Black Box</a:t>
            </a:r>
          </a:p>
        </p:txBody>
      </p:sp>
    </p:spTree>
    <p:extLst>
      <p:ext uri="{BB962C8B-B14F-4D97-AF65-F5344CB8AC3E}">
        <p14:creationId xmlns:p14="http://schemas.microsoft.com/office/powerpoint/2010/main" val="3004540772"/>
      </p:ext>
    </p:extLst>
  </p:cSld>
  <p:clrMapOvr>
    <a:masterClrMapping/>
  </p:clrMapOvr>
  <p:transition spd="slow">
    <p:split orient="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935C2E-73EA-4115-8DCA-01001587C188}"/>
              </a:ext>
            </a:extLst>
          </p:cNvPr>
          <p:cNvSpPr>
            <a:spLocks noGrp="1"/>
          </p:cNvSpPr>
          <p:nvPr>
            <p:ph type="title"/>
          </p:nvPr>
        </p:nvSpPr>
        <p:spPr>
          <a:xfrm>
            <a:off x="342027" y="684055"/>
            <a:ext cx="7594223" cy="746093"/>
          </a:xfrm>
        </p:spPr>
        <p:txBody>
          <a:bodyPr/>
          <a:lstStyle/>
          <a:p>
            <a:r>
              <a:rPr lang="en-US" altLang="en-US" sz="2400" dirty="0">
                <a:solidFill>
                  <a:schemeClr val="accent1">
                    <a:lumMod val="40000"/>
                    <a:lumOff val="60000"/>
                  </a:schemeClr>
                </a:solidFill>
                <a:latin typeface="Arial Black"/>
              </a:rPr>
              <a:t>Frameworks</a:t>
            </a:r>
            <a:br>
              <a:rPr lang="en-US" altLang="en-US" sz="2400" dirty="0">
                <a:solidFill>
                  <a:schemeClr val="bg1"/>
                </a:solidFill>
                <a:latin typeface="+mj-lt"/>
              </a:rPr>
            </a:br>
            <a:r>
              <a:rPr lang="en-US" altLang="en-US" sz="2400" b="1" dirty="0">
                <a:solidFill>
                  <a:schemeClr val="bg1"/>
                </a:solidFill>
                <a:latin typeface="Abadi Extra Light" panose="020B0204020104020204" pitchFamily="34" charset="0"/>
              </a:rPr>
              <a:t>Black-Box Frameworks</a:t>
            </a:r>
            <a:endParaRPr lang="en-US" sz="2400" b="1" dirty="0">
              <a:solidFill>
                <a:schemeClr val="bg1"/>
              </a:solidFill>
              <a:latin typeface="Abadi Extra Light" panose="020B0204020104020204" pitchFamily="34" charset="0"/>
            </a:endParaRPr>
          </a:p>
        </p:txBody>
      </p:sp>
      <p:pic>
        <p:nvPicPr>
          <p:cNvPr id="2" name="Picture 1">
            <a:extLst>
              <a:ext uri="{FF2B5EF4-FFF2-40B4-BE49-F238E27FC236}">
                <a16:creationId xmlns:a16="http://schemas.microsoft.com/office/drawing/2014/main" id="{A818A5E3-23B5-4C98-A795-F8E4342F9A2F}"/>
              </a:ext>
            </a:extLst>
          </p:cNvPr>
          <p:cNvPicPr>
            <a:picLocks noChangeAspect="1"/>
          </p:cNvPicPr>
          <p:nvPr/>
        </p:nvPicPr>
        <p:blipFill>
          <a:blip r:embed="rId2"/>
          <a:stretch>
            <a:fillRect/>
          </a:stretch>
        </p:blipFill>
        <p:spPr>
          <a:xfrm>
            <a:off x="3387256" y="1477905"/>
            <a:ext cx="5592610" cy="3567690"/>
          </a:xfrm>
          <a:prstGeom prst="rect">
            <a:avLst/>
          </a:prstGeom>
        </p:spPr>
      </p:pic>
      <p:sp>
        <p:nvSpPr>
          <p:cNvPr id="6" name="Text Placeholder 5">
            <a:extLst>
              <a:ext uri="{FF2B5EF4-FFF2-40B4-BE49-F238E27FC236}">
                <a16:creationId xmlns:a16="http://schemas.microsoft.com/office/drawing/2014/main" id="{4176920F-6155-464A-9C9C-E9A175C4242F}"/>
              </a:ext>
            </a:extLst>
          </p:cNvPr>
          <p:cNvSpPr>
            <a:spLocks noGrp="1"/>
          </p:cNvSpPr>
          <p:nvPr>
            <p:ph type="body" idx="1"/>
          </p:nvPr>
        </p:nvSpPr>
        <p:spPr>
          <a:xfrm>
            <a:off x="224766" y="1637968"/>
            <a:ext cx="3162490" cy="3339547"/>
          </a:xfrm>
        </p:spPr>
        <p:txBody>
          <a:bodyPr/>
          <a:lstStyle/>
          <a:p>
            <a:pPr marL="114300" indent="0">
              <a:buNone/>
            </a:pPr>
            <a:r>
              <a:rPr lang="en-US" sz="2000" dirty="0">
                <a:solidFill>
                  <a:schemeClr val="bg1"/>
                </a:solidFill>
                <a:latin typeface="Abadi Extra Light" panose="020B0204020104020204" pitchFamily="34" charset="0"/>
              </a:rPr>
              <a:t>White-box frameworks consist of </a:t>
            </a:r>
            <a:r>
              <a:rPr lang="en-US" sz="2000" b="1" dirty="0">
                <a:solidFill>
                  <a:schemeClr val="bg1"/>
                </a:solidFill>
                <a:latin typeface="Abadi Extra Light" panose="020B0204020104020204" pitchFamily="34" charset="0"/>
              </a:rPr>
              <a:t>concrete and abstract classes</a:t>
            </a:r>
            <a:r>
              <a:rPr lang="en-US" sz="2000" dirty="0">
                <a:solidFill>
                  <a:schemeClr val="bg1"/>
                </a:solidFill>
                <a:latin typeface="Abadi Extra Light" panose="020B0204020104020204" pitchFamily="34" charset="0"/>
              </a:rPr>
              <a:t>. To customize their behavior, we extend the frameworks by overriding and adding methods through sub-classing. However, Black-box frameworks separate framework code and extensions through interfaces.</a:t>
            </a:r>
          </a:p>
        </p:txBody>
      </p:sp>
      <p:sp>
        <p:nvSpPr>
          <p:cNvPr id="4" name="Slide Number Placeholder 3">
            <a:extLst>
              <a:ext uri="{FF2B5EF4-FFF2-40B4-BE49-F238E27FC236}">
                <a16:creationId xmlns:a16="http://schemas.microsoft.com/office/drawing/2014/main" id="{F432784E-323C-4C69-9F9D-D280537843B8}"/>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4097238067"/>
      </p:ext>
    </p:extLst>
  </p:cSld>
  <p:clrMapOvr>
    <a:masterClrMapping/>
  </p:clrMapOvr>
  <p:transition spd="slow">
    <p:split orient="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937276"/>
          </a:xfrm>
        </p:spPr>
        <p:txBody>
          <a:bodyPr/>
          <a:lstStyle/>
          <a:p>
            <a:r>
              <a:rPr lang="en-US" sz="2400" dirty="0">
                <a:solidFill>
                  <a:schemeClr val="accent1">
                    <a:lumMod val="40000"/>
                    <a:lumOff val="60000"/>
                  </a:schemeClr>
                </a:solidFill>
                <a:latin typeface="+mj-lt"/>
              </a:rPr>
              <a:t>Modularity Drivers</a:t>
            </a:r>
            <a:br>
              <a:rPr lang="en-US" dirty="0">
                <a:solidFill>
                  <a:schemeClr val="bg1"/>
                </a:solidFill>
                <a:latin typeface="+mj-lt"/>
              </a:rPr>
            </a:b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Separation of Concerns SoC</a:t>
            </a:r>
            <a:endParaRPr lang="en-US" sz="24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F8E6AD5D-9BBC-4C42-B6CB-1441FAFB2C27}"/>
              </a:ext>
            </a:extLst>
          </p:cNvPr>
          <p:cNvSpPr>
            <a:spLocks noGrp="1"/>
          </p:cNvSpPr>
          <p:nvPr>
            <p:ph type="body" idx="1"/>
          </p:nvPr>
        </p:nvSpPr>
        <p:spPr>
          <a:xfrm>
            <a:off x="224766" y="1721222"/>
            <a:ext cx="8515787" cy="3258031"/>
          </a:xfrm>
        </p:spPr>
        <p:txBody>
          <a:bodyPr/>
          <a:lstStyle/>
          <a:p>
            <a:pPr marL="114300" indent="0">
              <a:buNone/>
            </a:pPr>
            <a:r>
              <a:rPr lang="en-US" sz="2000" dirty="0">
                <a:solidFill>
                  <a:schemeClr val="bg1"/>
                </a:solidFill>
                <a:latin typeface="Abadi Extra Light" panose="020B0204020104020204" pitchFamily="34" charset="0"/>
              </a:rPr>
              <a:t>A common approach to attain traceability is to separate features both in design and code, such that the </a:t>
            </a:r>
            <a:r>
              <a:rPr lang="en-US" sz="2000" b="1" dirty="0">
                <a:solidFill>
                  <a:schemeClr val="bg1"/>
                </a:solidFill>
                <a:latin typeface="Abadi Extra Light" panose="020B0204020104020204" pitchFamily="34" charset="0"/>
              </a:rPr>
              <a:t>relationship between features and corresponding design and implementation artifacts are explicit</a:t>
            </a:r>
            <a:r>
              <a:rPr lang="en-US" sz="2000" dirty="0">
                <a:solidFill>
                  <a:schemeClr val="bg1"/>
                </a:solidFill>
                <a:latin typeface="Abadi Extra Light" panose="020B0204020104020204" pitchFamily="34" charset="0"/>
              </a:rPr>
              <a:t>.</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SoC means factoring out crosscutting concerns into separate modular units. </a:t>
            </a:r>
          </a:p>
          <a:p>
            <a:pPr marL="114300" indent="0">
              <a:buNone/>
            </a:pPr>
            <a:r>
              <a:rPr lang="en-US" sz="2000" dirty="0">
                <a:solidFill>
                  <a:schemeClr val="bg1"/>
                </a:solidFill>
                <a:latin typeface="Abadi Extra Light" panose="020B0204020104020204" pitchFamily="34" charset="0"/>
              </a:rPr>
              <a:t>For example, an </a:t>
            </a:r>
            <a:r>
              <a:rPr lang="en-US" sz="2000" b="1" dirty="0">
                <a:solidFill>
                  <a:schemeClr val="bg1"/>
                </a:solidFill>
                <a:latin typeface="Abadi Extra Light" panose="020B0204020104020204" pitchFamily="34" charset="0"/>
              </a:rPr>
              <a:t>extra modular unit may be dedicated to encapsulating the functionality providing data persistence</a:t>
            </a:r>
            <a:r>
              <a:rPr lang="en-US" sz="2000" dirty="0">
                <a:solidFill>
                  <a:schemeClr val="bg1"/>
                </a:solidFill>
                <a:latin typeface="Abadi Extra Light" panose="020B0204020104020204" pitchFamily="34" charset="0"/>
              </a:rPr>
              <a:t>. This functionality can then be used, e.g., through subroutine calls from many different modules. </a:t>
            </a: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1519472799"/>
      </p:ext>
    </p:extLst>
  </p:cSld>
  <p:clrMapOvr>
    <a:masterClrMapping/>
  </p:clrMapOvr>
  <p:transition spd="slow">
    <p:split orient="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937276"/>
          </a:xfrm>
        </p:spPr>
        <p:txBody>
          <a:bodyPr/>
          <a:lstStyle/>
          <a:p>
            <a:r>
              <a:rPr lang="en-US" sz="2400" dirty="0">
                <a:solidFill>
                  <a:schemeClr val="accent1">
                    <a:lumMod val="40000"/>
                    <a:lumOff val="60000"/>
                  </a:schemeClr>
                </a:solidFill>
                <a:latin typeface="+mj-lt"/>
              </a:rPr>
              <a:t>Modularity Drivers</a:t>
            </a:r>
            <a:br>
              <a:rPr lang="en-US" dirty="0">
                <a:solidFill>
                  <a:schemeClr val="bg1"/>
                </a:solidFill>
                <a:latin typeface="+mj-lt"/>
              </a:rPr>
            </a:b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Separation of Concerns SoC</a:t>
            </a:r>
            <a:endParaRPr lang="en-US" sz="24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F8E6AD5D-9BBC-4C42-B6CB-1441FAFB2C27}"/>
              </a:ext>
            </a:extLst>
          </p:cNvPr>
          <p:cNvSpPr>
            <a:spLocks noGrp="1"/>
          </p:cNvSpPr>
          <p:nvPr>
            <p:ph type="body" idx="1"/>
          </p:nvPr>
        </p:nvSpPr>
        <p:spPr>
          <a:xfrm>
            <a:off x="342027" y="1913324"/>
            <a:ext cx="8655976" cy="2896880"/>
          </a:xfrm>
        </p:spPr>
        <p:txBody>
          <a:bodyPr/>
          <a:lstStyle/>
          <a:p>
            <a:pPr marL="114300" indent="0">
              <a:buNone/>
            </a:pPr>
            <a:r>
              <a:rPr lang="en-US" sz="2000" dirty="0">
                <a:solidFill>
                  <a:schemeClr val="bg1"/>
                </a:solidFill>
                <a:latin typeface="Abadi Extra Light" panose="020B0204020104020204" pitchFamily="34" charset="0"/>
              </a:rPr>
              <a:t>When separating </a:t>
            </a:r>
            <a:r>
              <a:rPr lang="en-US" sz="2000" b="1" dirty="0">
                <a:solidFill>
                  <a:schemeClr val="bg1"/>
                </a:solidFill>
                <a:latin typeface="Abadi Extra Light" panose="020B0204020104020204" pitchFamily="34" charset="0"/>
              </a:rPr>
              <a:t>features into distinct artifacts</a:t>
            </a:r>
            <a:r>
              <a:rPr lang="en-US" sz="2000" dirty="0">
                <a:solidFill>
                  <a:schemeClr val="bg1"/>
                </a:solidFill>
                <a:latin typeface="Abadi Extra Light" panose="020B0204020104020204" pitchFamily="34" charset="0"/>
              </a:rPr>
              <a:t>, developers can easily find all code related to that feature for maintenance or evolution tasks. </a:t>
            </a:r>
            <a:r>
              <a:rPr lang="en-US" sz="2000" b="1" dirty="0">
                <a:solidFill>
                  <a:schemeClr val="bg1"/>
                </a:solidFill>
                <a:latin typeface="Abadi Extra Light" panose="020B0204020104020204" pitchFamily="34" charset="0"/>
              </a:rPr>
              <a:t>Related pieces of code are implemented together</a:t>
            </a:r>
            <a:r>
              <a:rPr lang="en-US" sz="2000" dirty="0">
                <a:solidFill>
                  <a:schemeClr val="bg1"/>
                </a:solidFill>
                <a:latin typeface="Abadi Extra Light" panose="020B0204020104020204" pitchFamily="34" charset="0"/>
              </a:rPr>
              <a:t>, which is known as cohesion. Cohesive pieces of code are typically easier to reason about than widely scattered code fragments.</a:t>
            </a:r>
          </a:p>
          <a:p>
            <a:pPr marL="114300" indent="0">
              <a:buNone/>
            </a:pPr>
            <a:endParaRPr lang="en-US" sz="800" dirty="0">
              <a:solidFill>
                <a:schemeClr val="bg1"/>
              </a:solidFill>
              <a:latin typeface="Abadi Extra Light" panose="020B0204020104020204" pitchFamily="34" charset="0"/>
            </a:endParaRPr>
          </a:p>
          <a:p>
            <a:pPr>
              <a:buClr>
                <a:schemeClr val="accent1">
                  <a:lumMod val="60000"/>
                  <a:lumOff val="40000"/>
                </a:schemeClr>
              </a:buClr>
            </a:pPr>
            <a:r>
              <a:rPr lang="en-US" sz="2000" dirty="0">
                <a:solidFill>
                  <a:schemeClr val="bg1"/>
                </a:solidFill>
                <a:latin typeface="Abadi Extra Light" panose="020B0204020104020204" pitchFamily="34" charset="0"/>
              </a:rPr>
              <a:t>Service-oriented design can separate concerns into classes and services. </a:t>
            </a:r>
          </a:p>
          <a:p>
            <a:pPr>
              <a:buClr>
                <a:schemeClr val="accent1">
                  <a:lumMod val="60000"/>
                  <a:lumOff val="40000"/>
                </a:schemeClr>
              </a:buClr>
            </a:pPr>
            <a:r>
              <a:rPr lang="en-US" sz="2000" dirty="0">
                <a:solidFill>
                  <a:schemeClr val="bg1"/>
                </a:solidFill>
                <a:latin typeface="Abadi Extra Light" panose="020B0204020104020204" pitchFamily="34" charset="0"/>
              </a:rPr>
              <a:t>Procedural programming languages such as C and Pascal can separate concerns into procedures or functions. </a:t>
            </a: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4264329428"/>
      </p:ext>
    </p:extLst>
  </p:cSld>
  <p:clrMapOvr>
    <a:masterClrMapping/>
  </p:clrMapOvr>
  <p:transition spd="slow">
    <p:split orient="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4"/>
            <a:ext cx="7594223" cy="731019"/>
          </a:xfrm>
        </p:spPr>
        <p:txBody>
          <a:bodyPr/>
          <a:lstStyle/>
          <a:p>
            <a:r>
              <a:rPr lang="en-US" sz="2400" dirty="0">
                <a:solidFill>
                  <a:schemeClr val="accent1">
                    <a:lumMod val="40000"/>
                    <a:lumOff val="60000"/>
                  </a:schemeClr>
                </a:solidFill>
                <a:latin typeface="Arial Black"/>
              </a:rPr>
              <a:t>Modularity Drivers</a:t>
            </a:r>
            <a:br>
              <a:rPr lang="en-US" sz="28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b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Separation of Concerns SoC</a:t>
            </a:r>
            <a:endParaRPr lang="en-US" sz="2400" b="1"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2" name="Picture 1">
            <a:extLst>
              <a:ext uri="{FF2B5EF4-FFF2-40B4-BE49-F238E27FC236}">
                <a16:creationId xmlns:a16="http://schemas.microsoft.com/office/drawing/2014/main" id="{32659D7D-D256-4097-BCD7-101EEA469689}"/>
              </a:ext>
            </a:extLst>
          </p:cNvPr>
          <p:cNvPicPr>
            <a:picLocks noChangeAspect="1"/>
          </p:cNvPicPr>
          <p:nvPr/>
        </p:nvPicPr>
        <p:blipFill>
          <a:blip r:embed="rId2"/>
          <a:stretch>
            <a:fillRect/>
          </a:stretch>
        </p:blipFill>
        <p:spPr>
          <a:xfrm>
            <a:off x="4317559" y="2438914"/>
            <a:ext cx="4511142" cy="2397814"/>
          </a:xfrm>
          <a:prstGeom prst="rect">
            <a:avLst/>
          </a:prstGeom>
        </p:spPr>
      </p:pic>
      <p:pic>
        <p:nvPicPr>
          <p:cNvPr id="3" name="Picture 2">
            <a:extLst>
              <a:ext uri="{FF2B5EF4-FFF2-40B4-BE49-F238E27FC236}">
                <a16:creationId xmlns:a16="http://schemas.microsoft.com/office/drawing/2014/main" id="{D5B7318A-1F03-4D58-9A82-4A75C9C55131}"/>
              </a:ext>
            </a:extLst>
          </p:cNvPr>
          <p:cNvPicPr>
            <a:picLocks noChangeAspect="1"/>
          </p:cNvPicPr>
          <p:nvPr/>
        </p:nvPicPr>
        <p:blipFill>
          <a:blip r:embed="rId3"/>
          <a:stretch>
            <a:fillRect/>
          </a:stretch>
        </p:blipFill>
        <p:spPr>
          <a:xfrm>
            <a:off x="4463369" y="1415074"/>
            <a:ext cx="4219522" cy="779539"/>
          </a:xfrm>
          <a:prstGeom prst="rect">
            <a:avLst/>
          </a:prstGeom>
        </p:spPr>
      </p:pic>
      <p:sp>
        <p:nvSpPr>
          <p:cNvPr id="12" name="Rectangle 6">
            <a:extLst>
              <a:ext uri="{FF2B5EF4-FFF2-40B4-BE49-F238E27FC236}">
                <a16:creationId xmlns:a16="http://schemas.microsoft.com/office/drawing/2014/main" id="{701323DD-2E73-4290-BECA-28E5E0F0BED9}"/>
              </a:ext>
            </a:extLst>
          </p:cNvPr>
          <p:cNvSpPr>
            <a:spLocks noChangeArrowheads="1"/>
          </p:cNvSpPr>
          <p:nvPr/>
        </p:nvSpPr>
        <p:spPr bwMode="auto">
          <a:xfrm>
            <a:off x="264106" y="1601384"/>
            <a:ext cx="3975532"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en-US" sz="1800" b="1" i="0" u="sng"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Dependencies by injection:</a:t>
            </a:r>
          </a:p>
          <a:p>
            <a:pPr marL="0" marR="0" lvl="0" indent="0" algn="l" defTabSz="914400" rtl="0" eaLnBrk="0" fontAlgn="base" latinLnBrk="0" hangingPunct="0">
              <a:lnSpc>
                <a:spcPct val="100000"/>
              </a:lnSpc>
              <a:spcBef>
                <a:spcPct val="0"/>
              </a:spcBef>
              <a:spcAft>
                <a:spcPct val="0"/>
              </a:spcAft>
              <a:buClrTx/>
              <a:buSzTx/>
              <a:buFont typeface="Arial"/>
              <a:buNone/>
              <a:tabLst/>
              <a:defRPr/>
            </a:pPr>
            <a:endParaRPr kumimoji="0" lang="en-US" altLang="en-US" sz="1000" b="0" i="0" u="none" strike="noStrike" kern="0" cap="none" spc="0" normalizeH="0" baseline="0" noProof="0" dirty="0">
              <a:ln>
                <a:noFill/>
              </a:ln>
              <a:solidFill>
                <a:srgbClr val="4A4A4A"/>
              </a:solidFill>
              <a:effectLst/>
              <a:uLnTx/>
              <a:uFillTx/>
              <a:latin typeface="Abadi Extra Light" panose="020B0204020104020204" pitchFamily="34" charset="0"/>
              <a:cs typeface="Arial"/>
              <a:sym typeface="Arial"/>
            </a:endParaRPr>
          </a:p>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en-US" altLang="en-US" sz="1800" b="0" i="0" u="none" strike="noStrike" kern="0" cap="none" spc="0" normalizeH="0" baseline="0" noProof="0" dirty="0">
                <a:ln>
                  <a:noFill/>
                </a:ln>
                <a:solidFill>
                  <a:srgbClr val="4A4A4A"/>
                </a:solidFill>
                <a:effectLst/>
                <a:uLnTx/>
                <a:uFillTx/>
                <a:latin typeface="Abadi Extra Light" panose="020B0204020104020204" pitchFamily="34" charset="0"/>
                <a:cs typeface="Arial"/>
                <a:sym typeface="Arial"/>
              </a:rPr>
              <a:t>The dependency between the </a:t>
            </a:r>
            <a:r>
              <a:rPr kumimoji="0" lang="en-US" altLang="en-US" sz="1800" b="0" i="0" u="none" strike="noStrike" kern="0" cap="none" spc="0" normalizeH="0" baseline="0" noProof="0" dirty="0">
                <a:ln>
                  <a:noFill/>
                </a:ln>
                <a:solidFill>
                  <a:srgbClr val="4A4A4A"/>
                </a:solidFill>
                <a:effectLst/>
                <a:uLnTx/>
                <a:uFillTx/>
                <a:latin typeface="Abadi Extra Light" panose="020B0204020104020204" pitchFamily="34" charset="0"/>
                <a:cs typeface="Courier New" panose="02070309020205020404" pitchFamily="49" charset="0"/>
                <a:sym typeface="Arial"/>
              </a:rPr>
              <a:t>Client</a:t>
            </a:r>
            <a:r>
              <a:rPr kumimoji="0" lang="en-US" altLang="en-US" sz="1800" b="0" i="0" u="none" strike="noStrike" kern="0" cap="none" spc="0" normalizeH="0" baseline="0" noProof="0" dirty="0">
                <a:ln>
                  <a:noFill/>
                </a:ln>
                <a:solidFill>
                  <a:srgbClr val="4A4A4A"/>
                </a:solidFill>
                <a:effectLst/>
                <a:uLnTx/>
                <a:uFillTx/>
                <a:latin typeface="Abadi Extra Light" panose="020B0204020104020204" pitchFamily="34" charset="0"/>
                <a:cs typeface="Arial"/>
                <a:sym typeface="Arial"/>
              </a:rPr>
              <a:t> </a:t>
            </a:r>
          </a:p>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en-US" altLang="en-US" sz="1800" b="0" i="0" u="none" strike="noStrike" kern="0" cap="none" spc="0" normalizeH="0" baseline="0" noProof="0" dirty="0">
                <a:ln>
                  <a:noFill/>
                </a:ln>
                <a:solidFill>
                  <a:srgbClr val="4A4A4A"/>
                </a:solidFill>
                <a:effectLst/>
                <a:uLnTx/>
                <a:uFillTx/>
                <a:latin typeface="Abadi Extra Light" panose="020B0204020104020204" pitchFamily="34" charset="0"/>
                <a:cs typeface="Arial"/>
                <a:sym typeface="Arial"/>
              </a:rPr>
              <a:t>and </a:t>
            </a:r>
            <a:r>
              <a:rPr kumimoji="0" lang="en-US" altLang="en-US" sz="1800" b="0" i="0" u="none" strike="noStrike" kern="0" cap="none" spc="0" normalizeH="0" baseline="0" noProof="0" dirty="0">
                <a:ln>
                  <a:noFill/>
                </a:ln>
                <a:solidFill>
                  <a:srgbClr val="4A4A4A"/>
                </a:solidFill>
                <a:effectLst/>
                <a:uLnTx/>
                <a:uFillTx/>
                <a:latin typeface="Abadi Extra Light" panose="020B0204020104020204" pitchFamily="34" charset="0"/>
                <a:cs typeface="Courier New" panose="02070309020205020404" pitchFamily="49" charset="0"/>
                <a:sym typeface="Arial"/>
              </a:rPr>
              <a:t>Service</a:t>
            </a:r>
            <a:r>
              <a:rPr kumimoji="0" lang="en-US" altLang="en-US" sz="1800" b="0" i="0" u="none" strike="noStrike" kern="0" cap="none" spc="0" normalizeH="0" baseline="0" noProof="0" dirty="0">
                <a:ln>
                  <a:noFill/>
                </a:ln>
                <a:solidFill>
                  <a:srgbClr val="4A4A4A"/>
                </a:solidFill>
                <a:effectLst/>
                <a:uLnTx/>
                <a:uFillTx/>
                <a:latin typeface="Abadi Extra Light" panose="020B0204020104020204" pitchFamily="34" charset="0"/>
                <a:cs typeface="Arial"/>
                <a:sym typeface="Arial"/>
              </a:rPr>
              <a:t> classes*, it happens </a:t>
            </a:r>
            <a:r>
              <a:rPr kumimoji="0" lang="en-US" altLang="en-US" sz="1800" b="1" i="0" u="none" strike="noStrike" kern="0" cap="none" spc="0" normalizeH="0" baseline="0" noProof="0" dirty="0">
                <a:ln>
                  <a:noFill/>
                </a:ln>
                <a:solidFill>
                  <a:srgbClr val="4A4A4A"/>
                </a:solidFill>
                <a:effectLst/>
                <a:uLnTx/>
                <a:uFillTx/>
                <a:latin typeface="Abadi Extra Light" panose="020B0204020104020204" pitchFamily="34" charset="0"/>
                <a:cs typeface="Arial"/>
                <a:sym typeface="Arial"/>
              </a:rPr>
              <a:t>when the </a:t>
            </a:r>
            <a:r>
              <a:rPr kumimoji="0" lang="en-US" altLang="en-US" sz="1800" b="1" i="0" u="none" strike="noStrike" kern="0" cap="none" spc="0" normalizeH="0" baseline="0" noProof="0" dirty="0">
                <a:ln>
                  <a:noFill/>
                </a:ln>
                <a:solidFill>
                  <a:srgbClr val="4A4A4A"/>
                </a:solidFill>
                <a:effectLst/>
                <a:uLnTx/>
                <a:uFillTx/>
                <a:latin typeface="Abadi Extra Light" panose="020B0204020104020204" pitchFamily="34" charset="0"/>
                <a:cs typeface="Courier New" panose="02070309020205020404" pitchFamily="49" charset="0"/>
                <a:sym typeface="Arial"/>
              </a:rPr>
              <a:t>Client</a:t>
            </a:r>
            <a:r>
              <a:rPr kumimoji="0" lang="en-US" altLang="en-US" sz="1800" b="1" i="0" u="none" strike="noStrike" kern="0" cap="none" spc="0" normalizeH="0" baseline="0" noProof="0" dirty="0">
                <a:ln>
                  <a:noFill/>
                </a:ln>
                <a:solidFill>
                  <a:srgbClr val="4A4A4A"/>
                </a:solidFill>
                <a:effectLst/>
                <a:uLnTx/>
                <a:uFillTx/>
                <a:latin typeface="Abadi Extra Light" panose="020B0204020104020204" pitchFamily="34" charset="0"/>
                <a:cs typeface="Arial"/>
                <a:sym typeface="Arial"/>
              </a:rPr>
              <a:t> becomes tightly coupled with the </a:t>
            </a:r>
            <a:r>
              <a:rPr kumimoji="0" lang="en-US" altLang="en-US" sz="1800" b="1" i="0" u="none" strike="noStrike" kern="0" cap="none" spc="0" normalizeH="0" baseline="0" noProof="0" dirty="0">
                <a:ln>
                  <a:noFill/>
                </a:ln>
                <a:solidFill>
                  <a:srgbClr val="4A4A4A"/>
                </a:solidFill>
                <a:effectLst/>
                <a:uLnTx/>
                <a:uFillTx/>
                <a:latin typeface="Abadi Extra Light" panose="020B0204020104020204" pitchFamily="34" charset="0"/>
                <a:cs typeface="Courier New" panose="02070309020205020404" pitchFamily="49" charset="0"/>
                <a:sym typeface="Arial"/>
              </a:rPr>
              <a:t>Service.</a:t>
            </a:r>
            <a:endParaRPr kumimoji="0" lang="en-US" altLang="en-US" sz="1800" b="1" i="0" u="none" strike="noStrike" kern="0" cap="none" spc="0" normalizeH="0" baseline="0" noProof="0" dirty="0">
              <a:ln>
                <a:noFill/>
              </a:ln>
              <a:solidFill>
                <a:srgbClr val="FFFFFF"/>
              </a:solidFill>
              <a:effectLst/>
              <a:uLnTx/>
              <a:uFillTx/>
              <a:latin typeface="Abadi Extra Light" panose="020B0204020104020204" pitchFamily="34" charset="0"/>
              <a:cs typeface="Courier New" panose="02070309020205020404" pitchFamily="49" charset="0"/>
              <a:sym typeface="Arial"/>
            </a:endParaRPr>
          </a:p>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en-US" altLang="en-US" sz="1800" b="0" i="0" u="none" strike="noStrike" kern="0" cap="none" spc="0" normalizeH="0" baseline="0" noProof="0" dirty="0">
                <a:ln>
                  <a:noFill/>
                </a:ln>
                <a:solidFill>
                  <a:srgbClr val="082A44"/>
                </a:solidFill>
                <a:effectLst/>
                <a:uLnTx/>
                <a:uFillTx/>
                <a:latin typeface="Abadi Extra Light" panose="020B0204020104020204" pitchFamily="34" charset="0"/>
                <a:cs typeface="Courier New" panose="02070309020205020404" pitchFamily="49" charset="0"/>
                <a:sym typeface="Arial"/>
              </a:rPr>
              <a:t>However, using  </a:t>
            </a:r>
            <a:r>
              <a:rPr kumimoji="0" lang="en-US" sz="1800" b="0"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an injector class to </a:t>
            </a:r>
            <a:r>
              <a:rPr kumimoji="0" lang="en-US" sz="1800" b="1"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dynamically load and return the implementation classes</a:t>
            </a:r>
            <a:r>
              <a:rPr kumimoji="0" lang="en-US" sz="1800" b="0"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 the client only has a dependency to the Service interface and the Injector class.</a:t>
            </a:r>
          </a:p>
          <a:p>
            <a:pPr marL="0" marR="0" lvl="0" indent="0" algn="l" defTabSz="914400" rtl="0" eaLnBrk="0" fontAlgn="base" latinLnBrk="0" hangingPunct="0">
              <a:lnSpc>
                <a:spcPct val="100000"/>
              </a:lnSpc>
              <a:spcBef>
                <a:spcPct val="0"/>
              </a:spcBef>
              <a:spcAft>
                <a:spcPct val="0"/>
              </a:spcAft>
              <a:buClrTx/>
              <a:buSzTx/>
              <a:buFont typeface="Arial"/>
              <a:buNone/>
              <a:tabLst/>
              <a:defRPr/>
            </a:pPr>
            <a:endParaRPr kumimoji="0" lang="en-US" sz="1200" b="0"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endParaRPr>
          </a:p>
          <a:p>
            <a:pPr marL="0" marR="0" lvl="0" indent="0" algn="l" defTabSz="914400" rtl="0" eaLnBrk="0" fontAlgn="base" latinLnBrk="0" hangingPunct="0">
              <a:lnSpc>
                <a:spcPct val="100000"/>
              </a:lnSpc>
              <a:spcBef>
                <a:spcPct val="0"/>
              </a:spcBef>
              <a:spcAft>
                <a:spcPct val="0"/>
              </a:spcAft>
              <a:buClrTx/>
              <a:buSzTx/>
              <a:buFont typeface="Arial"/>
              <a:buNone/>
              <a:tabLst/>
              <a:defRPr/>
            </a:pPr>
            <a:r>
              <a:rPr kumimoji="0" lang="en-US" altLang="en-US" sz="1100" b="0"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 https://developer.salesforce.com/blogs/2019/07/breaking-runtime-dependencies-with-dependency-injection.html</a:t>
            </a:r>
          </a:p>
        </p:txBody>
      </p:sp>
    </p:spTree>
    <p:extLst>
      <p:ext uri="{BB962C8B-B14F-4D97-AF65-F5344CB8AC3E}">
        <p14:creationId xmlns:p14="http://schemas.microsoft.com/office/powerpoint/2010/main" val="722136274"/>
      </p:ext>
    </p:extLst>
  </p:cSld>
  <p:clrMapOvr>
    <a:masterClrMapping/>
  </p:clrMapOvr>
  <p:transition spd="slow">
    <p:split orient="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90509" y="675509"/>
            <a:ext cx="7594223" cy="937276"/>
          </a:xfrm>
        </p:spPr>
        <p:txBody>
          <a:bodyPr/>
          <a:lstStyle/>
          <a:p>
            <a:r>
              <a:rPr lang="en-US" sz="2400" dirty="0">
                <a:solidFill>
                  <a:schemeClr val="accent1">
                    <a:lumMod val="40000"/>
                    <a:lumOff val="60000"/>
                  </a:schemeClr>
                </a:solidFill>
                <a:latin typeface="Arial Black"/>
              </a:rPr>
              <a:t>Modularity Drivers</a:t>
            </a:r>
            <a:r>
              <a:rPr lang="en-US" sz="2400" dirty="0">
                <a:solidFill>
                  <a:schemeClr val="accent1">
                    <a:lumMod val="40000"/>
                    <a:lumOff val="60000"/>
                  </a:schemeClr>
                </a:solidFill>
                <a:latin typeface="+mj-lt"/>
              </a:rPr>
              <a:t> </a:t>
            </a:r>
            <a:br>
              <a:rPr lang="en-US" dirty="0">
                <a:solidFill>
                  <a:schemeClr val="bg1"/>
                </a:solidFill>
                <a:latin typeface="+mj-lt"/>
              </a:rPr>
            </a:b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Cross-cutting Concern</a:t>
            </a:r>
            <a:endParaRPr lang="en-US" sz="24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F8E6AD5D-9BBC-4C42-B6CB-1441FAFB2C27}"/>
              </a:ext>
            </a:extLst>
          </p:cNvPr>
          <p:cNvSpPr>
            <a:spLocks noGrp="1"/>
          </p:cNvSpPr>
          <p:nvPr>
            <p:ph type="body" idx="1"/>
          </p:nvPr>
        </p:nvSpPr>
        <p:spPr>
          <a:xfrm>
            <a:off x="342027" y="1913324"/>
            <a:ext cx="8749826" cy="2896880"/>
          </a:xfrm>
        </p:spPr>
        <p:txBody>
          <a:bodyPr/>
          <a:lstStyle/>
          <a:p>
            <a:pPr marL="114300" indent="0">
              <a:buNone/>
            </a:pPr>
            <a:r>
              <a:rPr lang="en-US" sz="2000" dirty="0">
                <a:solidFill>
                  <a:schemeClr val="bg1"/>
                </a:solidFill>
                <a:latin typeface="Abadi Extra Light" panose="020B0204020104020204" pitchFamily="34" charset="0"/>
              </a:rPr>
              <a:t>In the 1990s, an insight emerged that a certain class of concerns, called </a:t>
            </a:r>
            <a:r>
              <a:rPr lang="en-US" sz="2000" b="1" dirty="0">
                <a:solidFill>
                  <a:schemeClr val="bg1"/>
                </a:solidFill>
                <a:latin typeface="Abadi Extra Light" panose="020B0204020104020204" pitchFamily="34" charset="0"/>
              </a:rPr>
              <a:t>crosscutting concerns, is inherently difficult to separate </a:t>
            </a:r>
            <a:r>
              <a:rPr lang="en-US" sz="2000" dirty="0">
                <a:solidFill>
                  <a:schemeClr val="bg1"/>
                </a:solidFill>
                <a:latin typeface="Abadi Extra Light" panose="020B0204020104020204" pitchFamily="34" charset="0"/>
              </a:rPr>
              <a:t>using traditional mechanisms based on block or hierarchical structure. </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Designs based on cross-cutting concerns offer many software engineering </a:t>
            </a:r>
            <a:r>
              <a:rPr lang="en-US" sz="2000" b="1" dirty="0">
                <a:solidFill>
                  <a:schemeClr val="bg1"/>
                </a:solidFill>
                <a:latin typeface="Abadi Extra Light" panose="020B0204020104020204" pitchFamily="34" charset="0"/>
              </a:rPr>
              <a:t>benefits, such as separation of concerns, simplified design evolution, and ease of maintenance</a:t>
            </a:r>
            <a:r>
              <a:rPr lang="en-US" sz="2000" dirty="0">
                <a:solidFill>
                  <a:schemeClr val="bg1"/>
                </a:solidFill>
                <a:latin typeface="Abadi Extra Light" panose="020B0204020104020204" pitchFamily="34" charset="0"/>
              </a:rPr>
              <a:t>.</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cross-cutting concerns, like logging or security, are </a:t>
            </a:r>
            <a:r>
              <a:rPr lang="en-US" sz="2000" b="1" dirty="0">
                <a:solidFill>
                  <a:schemeClr val="bg1"/>
                </a:solidFill>
                <a:latin typeface="Abadi Extra Light" panose="020B0204020104020204" pitchFamily="34" charset="0"/>
              </a:rPr>
              <a:t>difficult to map in a single class </a:t>
            </a:r>
            <a:r>
              <a:rPr lang="en-US" sz="2000" dirty="0">
                <a:solidFill>
                  <a:schemeClr val="bg1"/>
                </a:solidFill>
                <a:latin typeface="Abadi Extra Light" panose="020B0204020104020204" pitchFamily="34" charset="0"/>
              </a:rPr>
              <a:t>and hence they are scattered throughout the code.</a:t>
            </a:r>
          </a:p>
          <a:p>
            <a:pPr marL="114300" indent="0">
              <a:buNone/>
            </a:pPr>
            <a:endParaRPr lang="en-US" sz="2000" dirty="0">
              <a:solidFill>
                <a:schemeClr val="bg1"/>
              </a:solidFill>
              <a:latin typeface="Abadi Extra Light" panose="020B0204020104020204" pitchFamily="34" charset="0"/>
            </a:endParaRPr>
          </a:p>
          <a:p>
            <a:pPr marL="114300" indent="0">
              <a:buNone/>
            </a:pPr>
            <a:endParaRPr lang="en-US" sz="2000"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1881352432"/>
      </p:ext>
    </p:extLst>
  </p:cSld>
  <p:clrMapOvr>
    <a:masterClrMapping/>
  </p:clrMapOvr>
  <p:transition spd="slow">
    <p:split orient="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937276"/>
          </a:xfrm>
        </p:spPr>
        <p:txBody>
          <a:bodyPr/>
          <a:lstStyle/>
          <a:p>
            <a:r>
              <a:rPr lang="en-US" sz="2400" dirty="0">
                <a:solidFill>
                  <a:schemeClr val="accent1">
                    <a:lumMod val="40000"/>
                    <a:lumOff val="60000"/>
                  </a:schemeClr>
                </a:solidFill>
                <a:latin typeface="Arial Black"/>
              </a:rPr>
              <a:t>Modularity Drivers</a:t>
            </a:r>
            <a:br>
              <a:rPr lang="en-US" dirty="0">
                <a:solidFill>
                  <a:schemeClr val="bg1"/>
                </a:solidFill>
                <a:latin typeface="+mj-lt"/>
              </a:rPr>
            </a:b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Cross-cutting Concern</a:t>
            </a:r>
            <a:endParaRPr lang="en-US" sz="24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F8E6AD5D-9BBC-4C42-B6CB-1441FAFB2C27}"/>
              </a:ext>
            </a:extLst>
          </p:cNvPr>
          <p:cNvSpPr>
            <a:spLocks noGrp="1"/>
          </p:cNvSpPr>
          <p:nvPr>
            <p:ph type="body" idx="1"/>
          </p:nvPr>
        </p:nvSpPr>
        <p:spPr>
          <a:xfrm>
            <a:off x="342027" y="1913324"/>
            <a:ext cx="8515787" cy="2896880"/>
          </a:xfrm>
        </p:spPr>
        <p:txBody>
          <a:bodyPr/>
          <a:lstStyle/>
          <a:p>
            <a:pPr marL="114300" indent="0">
              <a:buNone/>
            </a:pPr>
            <a:r>
              <a:rPr lang="en-US" sz="2000" dirty="0">
                <a:solidFill>
                  <a:schemeClr val="bg1"/>
                </a:solidFill>
                <a:latin typeface="Abadi Extra Light" panose="020B0204020104020204" pitchFamily="34" charset="0"/>
              </a:rPr>
              <a:t>Aspects enable the modularization of concerns that cut across multiple types and objects.</a:t>
            </a:r>
          </a:p>
          <a:p>
            <a:pPr marL="114300" indent="0">
              <a:buNone/>
            </a:pPr>
            <a:r>
              <a:rPr lang="en-US" sz="2000" b="1" dirty="0">
                <a:solidFill>
                  <a:schemeClr val="bg1"/>
                </a:solidFill>
                <a:latin typeface="Abadi Extra Light" panose="020B0204020104020204" pitchFamily="34" charset="0"/>
              </a:rPr>
              <a:t>Aspect-Oriented Programming (AOP) </a:t>
            </a:r>
            <a:r>
              <a:rPr lang="en-US" sz="2000" dirty="0">
                <a:solidFill>
                  <a:schemeClr val="bg1"/>
                </a:solidFill>
                <a:latin typeface="Abadi Extra Light" panose="020B0204020104020204" pitchFamily="34" charset="0"/>
              </a:rPr>
              <a:t>introduces the notion of Aspects and shows how we can take crosscutting concerns out of modules and place them in a centralized place. </a:t>
            </a:r>
          </a:p>
          <a:p>
            <a:pPr marL="114300" indent="0">
              <a:buNone/>
            </a:pPr>
            <a:r>
              <a:rPr lang="en-US" sz="2000" dirty="0">
                <a:solidFill>
                  <a:schemeClr val="bg1"/>
                </a:solidFill>
                <a:latin typeface="Abadi Extra Light" panose="020B0204020104020204" pitchFamily="34" charset="0"/>
              </a:rPr>
              <a:t>An</a:t>
            </a:r>
            <a:r>
              <a:rPr lang="en-US" sz="2000" b="1" dirty="0">
                <a:solidFill>
                  <a:schemeClr val="bg1"/>
                </a:solidFill>
                <a:latin typeface="Abadi Extra Light" panose="020B0204020104020204" pitchFamily="34" charset="0"/>
              </a:rPr>
              <a:t> Aspect</a:t>
            </a:r>
            <a:r>
              <a:rPr lang="en-US" sz="2000" dirty="0">
                <a:solidFill>
                  <a:schemeClr val="bg1"/>
                </a:solidFill>
                <a:latin typeface="Abadi Extra Light" panose="020B0204020104020204" pitchFamily="34" charset="0"/>
              </a:rPr>
              <a:t> is modular units that cross-cut the structure of other units. </a:t>
            </a:r>
            <a:r>
              <a:rPr lang="en-US" sz="2000" b="1" dirty="0">
                <a:solidFill>
                  <a:schemeClr val="bg1"/>
                </a:solidFill>
                <a:latin typeface="Abadi Extra Light" panose="020B0204020104020204" pitchFamily="34" charset="0"/>
              </a:rPr>
              <a:t>Aspects are elements such as security policies and synchronization, optimization, communication or integrity rules that crosscut traditional module boundaries</a:t>
            </a:r>
          </a:p>
          <a:p>
            <a:pPr marL="114300" indent="0">
              <a:buNone/>
            </a:pPr>
            <a:endParaRPr lang="en-US" sz="2000"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3461046052"/>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sv-SE"/>
              <a:t>8</a:t>
            </a:fld>
            <a:endParaRPr/>
          </a:p>
        </p:txBody>
      </p:sp>
      <p:sp>
        <p:nvSpPr>
          <p:cNvPr id="209" name="Google Shape;209;p32"/>
          <p:cNvSpPr txBox="1">
            <a:spLocks noGrp="1"/>
          </p:cNvSpPr>
          <p:nvPr>
            <p:ph type="title"/>
          </p:nvPr>
        </p:nvSpPr>
        <p:spPr>
          <a:xfrm>
            <a:off x="468890" y="614003"/>
            <a:ext cx="8217900" cy="66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sv-SE"/>
              <a:t>Feature-Oriented Approach</a:t>
            </a:r>
            <a:endParaRPr/>
          </a:p>
        </p:txBody>
      </p:sp>
      <p:sp>
        <p:nvSpPr>
          <p:cNvPr id="210" name="Google Shape;210;p32"/>
          <p:cNvSpPr txBox="1">
            <a:spLocks noGrp="1"/>
          </p:cNvSpPr>
          <p:nvPr>
            <p:ph type="body" idx="1"/>
          </p:nvPr>
        </p:nvSpPr>
        <p:spPr>
          <a:xfrm>
            <a:off x="468890" y="1282390"/>
            <a:ext cx="8217900" cy="34803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sv-SE"/>
              <a:t>Features distinguish products from a product line.</a:t>
            </a:r>
            <a:endParaRPr/>
          </a:p>
          <a:p>
            <a:pPr marL="914400" lvl="1" indent="-368300" algn="l" rtl="0">
              <a:spcBef>
                <a:spcPts val="500"/>
              </a:spcBef>
              <a:spcAft>
                <a:spcPts val="0"/>
              </a:spcAft>
              <a:buSzPts val="2200"/>
              <a:buChar char="•"/>
            </a:pPr>
            <a:r>
              <a:rPr lang="sv-SE"/>
              <a:t>Editor Version A has spell-check. Version B does not.</a:t>
            </a:r>
            <a:endParaRPr/>
          </a:p>
          <a:p>
            <a:pPr marL="914400" lvl="1" indent="-368300" algn="l" rtl="0">
              <a:spcBef>
                <a:spcPts val="500"/>
              </a:spcBef>
              <a:spcAft>
                <a:spcPts val="0"/>
              </a:spcAft>
              <a:buSzPts val="2200"/>
              <a:buChar char="•"/>
            </a:pPr>
            <a:r>
              <a:rPr lang="sv-SE"/>
              <a:t>E-mail client A supports IMAP and POP3. Client B supports only POP3.</a:t>
            </a:r>
            <a:endParaRPr/>
          </a:p>
          <a:p>
            <a:pPr marL="457200" lvl="0" indent="-393700" algn="l" rtl="0">
              <a:spcBef>
                <a:spcPts val="1000"/>
              </a:spcBef>
              <a:spcAft>
                <a:spcPts val="0"/>
              </a:spcAft>
              <a:buSzPts val="2600"/>
              <a:buChar char="•"/>
            </a:pPr>
            <a:r>
              <a:rPr lang="sv-SE"/>
              <a:t>Product line artifacts and process structured around features and feature interactions. </a:t>
            </a:r>
            <a:endParaRPr/>
          </a:p>
          <a:p>
            <a:pPr marL="914400" lvl="1" indent="-368300" algn="l" rtl="0">
              <a:spcBef>
                <a:spcPts val="500"/>
              </a:spcBef>
              <a:spcAft>
                <a:spcPts val="0"/>
              </a:spcAft>
              <a:buSzPts val="2200"/>
              <a:buChar char="•"/>
            </a:pPr>
            <a:r>
              <a:rPr lang="sv-SE"/>
              <a:t>Discuss control, implementation, verification of features.</a:t>
            </a:r>
            <a:endParaRPr/>
          </a:p>
          <a:p>
            <a:pPr marL="914400" lvl="1" indent="-368300" algn="l" rtl="0">
              <a:spcBef>
                <a:spcPts val="500"/>
              </a:spcBef>
              <a:spcAft>
                <a:spcPts val="0"/>
              </a:spcAft>
              <a:buSzPts val="2200"/>
              <a:buChar char="•"/>
            </a:pPr>
            <a:r>
              <a:rPr lang="sv-SE"/>
              <a:t>Connects requirements to customizations in code.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937276"/>
          </a:xfrm>
        </p:spPr>
        <p:txBody>
          <a:bodyPr/>
          <a:lstStyle/>
          <a:p>
            <a:r>
              <a:rPr lang="en-US" sz="2400" dirty="0">
                <a:solidFill>
                  <a:schemeClr val="accent1">
                    <a:lumMod val="40000"/>
                    <a:lumOff val="60000"/>
                  </a:schemeClr>
                </a:solidFill>
                <a:latin typeface="Arial Black"/>
              </a:rPr>
              <a:t>Modularity Drivers</a:t>
            </a:r>
            <a:r>
              <a:rPr lang="en-US" sz="2400" dirty="0">
                <a:solidFill>
                  <a:schemeClr val="accent1">
                    <a:lumMod val="40000"/>
                    <a:lumOff val="60000"/>
                  </a:schemeClr>
                </a:solidFill>
                <a:latin typeface="+mj-lt"/>
              </a:rPr>
              <a:t> </a:t>
            </a:r>
            <a:br>
              <a:rPr lang="en-US" dirty="0">
                <a:solidFill>
                  <a:schemeClr val="bg1"/>
                </a:solidFill>
                <a:latin typeface="+mj-lt"/>
              </a:rPr>
            </a:br>
            <a:r>
              <a:rPr lang="en-US" sz="2400" b="1" dirty="0">
                <a:solidFill>
                  <a:srgbClr val="082A44"/>
                </a:solidFill>
                <a:latin typeface="Abadi Extra Light" panose="020B0204020104020204" pitchFamily="34" charset="0"/>
                <a:ea typeface="Calibri" panose="020F0502020204030204" pitchFamily="34" charset="0"/>
                <a:cs typeface="Arial" panose="020B0604020202020204" pitchFamily="34" charset="0"/>
              </a:rPr>
              <a:t>Cross-cutting</a:t>
            </a:r>
            <a:r>
              <a:rPr lang="en-US" sz="24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 Concern</a:t>
            </a:r>
            <a:endParaRPr lang="en-US" sz="24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F8E6AD5D-9BBC-4C42-B6CB-1441FAFB2C27}"/>
              </a:ext>
            </a:extLst>
          </p:cNvPr>
          <p:cNvSpPr>
            <a:spLocks noGrp="1"/>
          </p:cNvSpPr>
          <p:nvPr>
            <p:ph type="body" idx="1"/>
          </p:nvPr>
        </p:nvSpPr>
        <p:spPr>
          <a:xfrm>
            <a:off x="342027" y="1621332"/>
            <a:ext cx="8515787" cy="671158"/>
          </a:xfrm>
        </p:spPr>
        <p:txBody>
          <a:bodyPr/>
          <a:lstStyle/>
          <a:p>
            <a:pPr marL="114300" indent="0">
              <a:buNone/>
            </a:pPr>
            <a:r>
              <a:rPr lang="en-US" sz="2000" dirty="0">
                <a:solidFill>
                  <a:schemeClr val="bg1"/>
                </a:solidFill>
                <a:latin typeface="Abadi Extra Light" panose="020B0204020104020204" pitchFamily="34" charset="0"/>
              </a:rPr>
              <a:t>(AOP) the notion of aspect is defined*, e.g., as “a mechanism beyond subroutines and inheritance for </a:t>
            </a:r>
            <a:r>
              <a:rPr lang="en-US" sz="2000" b="1" dirty="0">
                <a:solidFill>
                  <a:schemeClr val="bg1"/>
                </a:solidFill>
                <a:latin typeface="Abadi Extra Light" panose="020B0204020104020204" pitchFamily="34" charset="0"/>
              </a:rPr>
              <a:t>localizing the expression of a crosscutting concern</a:t>
            </a:r>
            <a:r>
              <a:rPr lang="en-US" sz="2000" dirty="0">
                <a:solidFill>
                  <a:schemeClr val="bg1"/>
                </a:solidFill>
                <a:latin typeface="Abadi Extra Light" panose="020B0204020104020204" pitchFamily="34" charset="0"/>
              </a:rPr>
              <a:t>.</a:t>
            </a:r>
            <a:r>
              <a:rPr lang="en-US" sz="2000" dirty="0">
                <a:solidFill>
                  <a:schemeClr val="bg1"/>
                </a:solidFill>
              </a:rPr>
              <a:t>” </a:t>
            </a:r>
          </a:p>
          <a:p>
            <a:pPr marL="114300" indent="0">
              <a:buNone/>
            </a:pPr>
            <a:endParaRPr lang="en-US" sz="2000" dirty="0">
              <a:solidFill>
                <a:schemeClr val="bg1"/>
              </a:solidFill>
            </a:endParaRP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2" name="Picture 1">
            <a:extLst>
              <a:ext uri="{FF2B5EF4-FFF2-40B4-BE49-F238E27FC236}">
                <a16:creationId xmlns:a16="http://schemas.microsoft.com/office/drawing/2014/main" id="{6D515612-CAB6-4FE6-AE83-5F925663369F}"/>
              </a:ext>
            </a:extLst>
          </p:cNvPr>
          <p:cNvPicPr>
            <a:picLocks noChangeAspect="1"/>
          </p:cNvPicPr>
          <p:nvPr/>
        </p:nvPicPr>
        <p:blipFill>
          <a:blip r:embed="rId2"/>
          <a:stretch>
            <a:fillRect/>
          </a:stretch>
        </p:blipFill>
        <p:spPr>
          <a:xfrm>
            <a:off x="2209508" y="2292489"/>
            <a:ext cx="5148303" cy="2618534"/>
          </a:xfrm>
          <a:prstGeom prst="rect">
            <a:avLst/>
          </a:prstGeom>
        </p:spPr>
      </p:pic>
      <p:sp>
        <p:nvSpPr>
          <p:cNvPr id="3" name="Rectangle 2">
            <a:extLst>
              <a:ext uri="{FF2B5EF4-FFF2-40B4-BE49-F238E27FC236}">
                <a16:creationId xmlns:a16="http://schemas.microsoft.com/office/drawing/2014/main" id="{B9720BFF-4692-4205-8507-51E766761925}"/>
              </a:ext>
            </a:extLst>
          </p:cNvPr>
          <p:cNvSpPr/>
          <p:nvPr/>
        </p:nvSpPr>
        <p:spPr>
          <a:xfrm>
            <a:off x="222386" y="4682786"/>
            <a:ext cx="5311212"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333333"/>
                </a:solidFill>
                <a:effectLst/>
                <a:uLnTx/>
                <a:uFillTx/>
                <a:latin typeface="Abadi Extra Light" panose="020B0204020104020204" pitchFamily="34" charset="0"/>
                <a:cs typeface="Arial"/>
                <a:sym typeface="Arial"/>
              </a:rPr>
              <a:t>* UML 2002 - The Unified Modeling Language. Model Engineering, Concepts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333333"/>
                </a:solidFill>
                <a:effectLst/>
                <a:uLnTx/>
                <a:uFillTx/>
                <a:latin typeface="Abadi Extra Light" panose="020B0204020104020204" pitchFamily="34" charset="0"/>
                <a:cs typeface="Arial"/>
                <a:sym typeface="Arial"/>
              </a:rPr>
              <a:t>By Jean-Marc </a:t>
            </a:r>
            <a:r>
              <a:rPr kumimoji="0" lang="en-US" sz="1100" b="0" i="0" u="none" strike="noStrike" kern="0" cap="none" spc="0" normalizeH="0" baseline="0" noProof="0" dirty="0" err="1">
                <a:ln>
                  <a:noFill/>
                </a:ln>
                <a:solidFill>
                  <a:srgbClr val="333333"/>
                </a:solidFill>
                <a:effectLst/>
                <a:uLnTx/>
                <a:uFillTx/>
                <a:latin typeface="Abadi Extra Light" panose="020B0204020104020204" pitchFamily="34" charset="0"/>
                <a:cs typeface="Arial"/>
                <a:sym typeface="Arial"/>
              </a:rPr>
              <a:t>Jezequel</a:t>
            </a:r>
            <a:r>
              <a:rPr kumimoji="0" lang="en-US" sz="1100" b="0" i="0" u="none" strike="noStrike" kern="0" cap="none" spc="0" normalizeH="0" baseline="0" noProof="0" dirty="0">
                <a:ln>
                  <a:noFill/>
                </a:ln>
                <a:solidFill>
                  <a:srgbClr val="333333"/>
                </a:solidFill>
                <a:effectLst/>
                <a:uLnTx/>
                <a:uFillTx/>
                <a:latin typeface="Abadi Extra Light" panose="020B0204020104020204" pitchFamily="34" charset="0"/>
                <a:cs typeface="Arial"/>
                <a:sym typeface="Arial"/>
              </a:rPr>
              <a:t>, Heinrich </a:t>
            </a:r>
            <a:r>
              <a:rPr kumimoji="0" lang="en-US" sz="1100" b="0" i="0" u="none" strike="noStrike" kern="0" cap="none" spc="0" normalizeH="0" baseline="0" noProof="0" dirty="0" err="1">
                <a:ln>
                  <a:noFill/>
                </a:ln>
                <a:solidFill>
                  <a:srgbClr val="333333"/>
                </a:solidFill>
                <a:effectLst/>
                <a:uLnTx/>
                <a:uFillTx/>
                <a:latin typeface="Abadi Extra Light" panose="020B0204020104020204" pitchFamily="34" charset="0"/>
                <a:cs typeface="Arial"/>
                <a:sym typeface="Arial"/>
              </a:rPr>
              <a:t>Hussman</a:t>
            </a:r>
            <a:r>
              <a:rPr kumimoji="0" lang="en-US" sz="1100" b="0" i="0" u="none" strike="noStrike" kern="0" cap="none" spc="0" normalizeH="0" baseline="0" noProof="0" dirty="0">
                <a:ln>
                  <a:noFill/>
                </a:ln>
                <a:solidFill>
                  <a:srgbClr val="333333"/>
                </a:solidFill>
                <a:effectLst/>
                <a:uLnTx/>
                <a:uFillTx/>
                <a:latin typeface="Abadi Extra Light" panose="020B0204020104020204" pitchFamily="34" charset="0"/>
                <a:cs typeface="Arial"/>
                <a:sym typeface="Arial"/>
              </a:rPr>
              <a:t>, Stephen Cook</a:t>
            </a:r>
            <a:endPar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Tree>
    <p:extLst>
      <p:ext uri="{BB962C8B-B14F-4D97-AF65-F5344CB8AC3E}">
        <p14:creationId xmlns:p14="http://schemas.microsoft.com/office/powerpoint/2010/main" val="4077488877"/>
      </p:ext>
    </p:extLst>
  </p:cSld>
  <p:clrMapOvr>
    <a:masterClrMapping/>
  </p:clrMapOvr>
  <p:transition spd="slow">
    <p:split orient="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746093"/>
          </a:xfrm>
        </p:spPr>
        <p:txBody>
          <a:bodyPr/>
          <a:lstStyle/>
          <a:p>
            <a:pPr lvl="0"/>
            <a:r>
              <a:rPr lang="en-US" sz="2400" dirty="0">
                <a:solidFill>
                  <a:schemeClr val="accent1">
                    <a:lumMod val="40000"/>
                    <a:lumOff val="60000"/>
                  </a:schemeClr>
                </a:solidFill>
                <a:latin typeface="Arial Black"/>
              </a:rPr>
              <a:t>Modularity Drivers</a:t>
            </a:r>
            <a:r>
              <a:rPr lang="en-US" sz="2400" dirty="0">
                <a:solidFill>
                  <a:schemeClr val="accent1">
                    <a:lumMod val="40000"/>
                    <a:lumOff val="60000"/>
                  </a:schemeClr>
                </a:solidFill>
              </a:rPr>
              <a:t> </a:t>
            </a:r>
            <a:br>
              <a:rPr lang="en-US" sz="2400" dirty="0">
                <a:solidFill>
                  <a:schemeClr val="tx1">
                    <a:lumMod val="50000"/>
                  </a:schemeClr>
                </a:solidFill>
              </a:rPr>
            </a:br>
            <a:r>
              <a:rPr lang="en-US" sz="2400" b="1" dirty="0">
                <a:solidFill>
                  <a:schemeClr val="bg1"/>
                </a:solidFill>
                <a:latin typeface="Abadi Extra Light" panose="020B0204020104020204" pitchFamily="34" charset="0"/>
              </a:rPr>
              <a:t>Code tangling &amp; scattering</a:t>
            </a:r>
          </a:p>
        </p:txBody>
      </p:sp>
      <p:sp>
        <p:nvSpPr>
          <p:cNvPr id="6" name="Text Placeholder 5">
            <a:extLst>
              <a:ext uri="{FF2B5EF4-FFF2-40B4-BE49-F238E27FC236}">
                <a16:creationId xmlns:a16="http://schemas.microsoft.com/office/drawing/2014/main" id="{F8E6AD5D-9BBC-4C42-B6CB-1441FAFB2C27}"/>
              </a:ext>
            </a:extLst>
          </p:cNvPr>
          <p:cNvSpPr>
            <a:spLocks noGrp="1"/>
          </p:cNvSpPr>
          <p:nvPr>
            <p:ph type="body" idx="1"/>
          </p:nvPr>
        </p:nvSpPr>
        <p:spPr/>
        <p:txBody>
          <a:bodyPr/>
          <a:lstStyle/>
          <a:p>
            <a:pPr marL="114300" indent="0">
              <a:buNone/>
            </a:pPr>
            <a:r>
              <a:rPr lang="en-US" sz="2000" dirty="0">
                <a:solidFill>
                  <a:schemeClr val="bg1"/>
                </a:solidFill>
                <a:latin typeface="Abadi Extra Light" panose="020B0204020104020204" pitchFamily="34" charset="0"/>
              </a:rPr>
              <a:t>This results in two problems:</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b="1" dirty="0">
                <a:solidFill>
                  <a:schemeClr val="bg1"/>
                </a:solidFill>
                <a:latin typeface="Abadi Extra Light" panose="020B0204020104020204" pitchFamily="34" charset="0"/>
              </a:rPr>
              <a:t>Code tangling</a:t>
            </a:r>
            <a:r>
              <a:rPr lang="en-US" sz="2000" dirty="0">
                <a:solidFill>
                  <a:schemeClr val="bg1"/>
                </a:solidFill>
                <a:latin typeface="Abadi Extra Light" panose="020B0204020104020204" pitchFamily="34" charset="0"/>
              </a:rPr>
              <a:t>: — Each class and method contains tracing, transactions, and exception handling — even business logic. In a tangled code, it is often hard to see what is actually going on in a method.</a:t>
            </a:r>
          </a:p>
          <a:p>
            <a:pPr marL="114300" indent="0">
              <a:buNone/>
            </a:pPr>
            <a:endParaRPr lang="en-US" sz="2000" dirty="0">
              <a:solidFill>
                <a:schemeClr val="bg1"/>
              </a:solidFill>
              <a:latin typeface="Abadi Extra Light" panose="020B0204020104020204" pitchFamily="34" charset="0"/>
            </a:endParaRPr>
          </a:p>
          <a:p>
            <a:pPr marL="114300" indent="0">
              <a:buNone/>
            </a:pPr>
            <a:r>
              <a:rPr lang="en-US" sz="2000" b="1" dirty="0">
                <a:solidFill>
                  <a:schemeClr val="bg1"/>
                </a:solidFill>
                <a:latin typeface="Abadi Extra Light" panose="020B0204020104020204" pitchFamily="34" charset="0"/>
              </a:rPr>
              <a:t>Code scattering —</a:t>
            </a:r>
            <a:r>
              <a:rPr lang="en-US" sz="2000" dirty="0">
                <a:solidFill>
                  <a:schemeClr val="bg1"/>
                </a:solidFill>
                <a:latin typeface="Abadi Extra Light" panose="020B0204020104020204" pitchFamily="34" charset="0"/>
              </a:rPr>
              <a:t> Aspects such as transactions are scattered throughout the code and </a:t>
            </a:r>
            <a:r>
              <a:rPr lang="en-US" sz="2000" b="1" dirty="0">
                <a:solidFill>
                  <a:schemeClr val="bg1"/>
                </a:solidFill>
                <a:latin typeface="Abadi Extra Light" panose="020B0204020104020204" pitchFamily="34" charset="0"/>
              </a:rPr>
              <a:t>not implemented in a single specific part of the system</a:t>
            </a:r>
            <a:r>
              <a:rPr lang="en-US" sz="2000" dirty="0">
                <a:solidFill>
                  <a:schemeClr val="bg1"/>
                </a:solidFill>
                <a:latin typeface="Abadi Extra Light" panose="020B0204020104020204" pitchFamily="34" charset="0"/>
              </a:rPr>
              <a:t>.</a:t>
            </a:r>
          </a:p>
          <a:p>
            <a:pPr marL="114300" indent="0">
              <a:buNone/>
            </a:pPr>
            <a:endParaRPr lang="en-US" sz="2000" dirty="0">
              <a:solidFill>
                <a:schemeClr val="bg1"/>
              </a:solidFill>
              <a:latin typeface="Abadi Extra Light" panose="020B0204020104020204" pitchFamily="34" charset="0"/>
            </a:endParaRPr>
          </a:p>
          <a:p>
            <a:pPr marL="114300" indent="0">
              <a:buNone/>
            </a:pPr>
            <a:endParaRPr lang="en-US" sz="2000" dirty="0">
              <a:solidFill>
                <a:schemeClr val="bg1"/>
              </a:solidFill>
              <a:latin typeface="Abadi Extra Light" panose="020B0204020104020204" pitchFamily="34" charset="0"/>
            </a:endParaRPr>
          </a:p>
          <a:p>
            <a:pPr marL="114300" indent="0">
              <a:buNone/>
            </a:pPr>
            <a:endParaRPr lang="en-US" sz="2000"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4038361427"/>
      </p:ext>
    </p:extLst>
  </p:cSld>
  <p:clrMapOvr>
    <a:masterClrMapping/>
  </p:clrMapOvr>
  <p:transition spd="slow">
    <p:split orient="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746093"/>
          </a:xfrm>
        </p:spPr>
        <p:txBody>
          <a:bodyPr/>
          <a:lstStyle/>
          <a:p>
            <a:pPr lvl="0"/>
            <a:r>
              <a:rPr lang="en-US" sz="2400" dirty="0">
                <a:solidFill>
                  <a:schemeClr val="accent1">
                    <a:lumMod val="40000"/>
                    <a:lumOff val="60000"/>
                  </a:schemeClr>
                </a:solidFill>
                <a:latin typeface="Arial Black"/>
              </a:rPr>
              <a:t>Modularity Drivers</a:t>
            </a:r>
            <a:r>
              <a:rPr lang="en-US" sz="2400" dirty="0">
                <a:solidFill>
                  <a:schemeClr val="accent1">
                    <a:lumMod val="40000"/>
                    <a:lumOff val="60000"/>
                  </a:schemeClr>
                </a:solidFill>
              </a:rPr>
              <a:t> </a:t>
            </a:r>
            <a:br>
              <a:rPr lang="en-US" sz="2400" dirty="0">
                <a:solidFill>
                  <a:schemeClr val="tx1">
                    <a:lumMod val="50000"/>
                  </a:schemeClr>
                </a:solidFill>
              </a:rPr>
            </a:br>
            <a:r>
              <a:rPr lang="en-US" sz="2400" b="1" dirty="0">
                <a:solidFill>
                  <a:schemeClr val="bg1"/>
                </a:solidFill>
                <a:latin typeface="Abadi Extra Light" panose="020B0204020104020204" pitchFamily="34" charset="0"/>
              </a:rPr>
              <a:t>Code tangling &amp; scattering</a:t>
            </a: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7" name="Picture 6">
            <a:extLst>
              <a:ext uri="{FF2B5EF4-FFF2-40B4-BE49-F238E27FC236}">
                <a16:creationId xmlns:a16="http://schemas.microsoft.com/office/drawing/2014/main" id="{DAA7ECA2-605F-4E96-8D1A-0DD12700B094}"/>
              </a:ext>
            </a:extLst>
          </p:cNvPr>
          <p:cNvPicPr>
            <a:picLocks noChangeAspect="1"/>
          </p:cNvPicPr>
          <p:nvPr/>
        </p:nvPicPr>
        <p:blipFill>
          <a:blip r:embed="rId2"/>
          <a:stretch>
            <a:fillRect/>
          </a:stretch>
        </p:blipFill>
        <p:spPr>
          <a:xfrm>
            <a:off x="632388" y="1497256"/>
            <a:ext cx="5649707" cy="3526602"/>
          </a:xfrm>
          <a:prstGeom prst="rect">
            <a:avLst/>
          </a:prstGeom>
        </p:spPr>
      </p:pic>
    </p:spTree>
    <p:extLst>
      <p:ext uri="{BB962C8B-B14F-4D97-AF65-F5344CB8AC3E}">
        <p14:creationId xmlns:p14="http://schemas.microsoft.com/office/powerpoint/2010/main" val="1374413639"/>
      </p:ext>
    </p:extLst>
  </p:cSld>
  <p:clrMapOvr>
    <a:masterClrMapping/>
  </p:clrMapOvr>
  <p:transition spd="slow">
    <p:split orient="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746093"/>
          </a:xfrm>
        </p:spPr>
        <p:txBody>
          <a:bodyPr/>
          <a:lstStyle/>
          <a:p>
            <a:pPr lvl="0"/>
            <a:r>
              <a:rPr lang="en-US" sz="2400" dirty="0">
                <a:solidFill>
                  <a:schemeClr val="accent1">
                    <a:lumMod val="40000"/>
                    <a:lumOff val="60000"/>
                  </a:schemeClr>
                </a:solidFill>
                <a:latin typeface="Arial Black"/>
              </a:rPr>
              <a:t>Modularity Drivers</a:t>
            </a:r>
            <a:r>
              <a:rPr lang="en-US" sz="2400" dirty="0">
                <a:solidFill>
                  <a:schemeClr val="accent1">
                    <a:lumMod val="40000"/>
                    <a:lumOff val="60000"/>
                  </a:schemeClr>
                </a:solidFill>
              </a:rPr>
              <a:t> </a:t>
            </a:r>
            <a:br>
              <a:rPr lang="en-US" sz="2400" dirty="0">
                <a:solidFill>
                  <a:schemeClr val="tx1">
                    <a:lumMod val="50000"/>
                  </a:schemeClr>
                </a:solidFill>
              </a:rPr>
            </a:br>
            <a:r>
              <a:rPr lang="en-US" sz="2400" b="1" dirty="0">
                <a:solidFill>
                  <a:schemeClr val="bg1"/>
                </a:solidFill>
                <a:latin typeface="Abadi Extra Light" panose="020B0204020104020204" pitchFamily="34" charset="0"/>
              </a:rPr>
              <a:t>Code tangling &amp; scattering</a:t>
            </a: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2" name="Rectangle 1">
            <a:extLst>
              <a:ext uri="{FF2B5EF4-FFF2-40B4-BE49-F238E27FC236}">
                <a16:creationId xmlns:a16="http://schemas.microsoft.com/office/drawing/2014/main" id="{76EAFCA2-7228-4061-8FD2-E8CD2194F6B1}"/>
              </a:ext>
            </a:extLst>
          </p:cNvPr>
          <p:cNvSpPr/>
          <p:nvPr/>
        </p:nvSpPr>
        <p:spPr>
          <a:xfrm>
            <a:off x="5331562" y="1605135"/>
            <a:ext cx="3408991"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222635"/>
                </a:solidFill>
                <a:effectLst/>
                <a:uLnTx/>
                <a:uFillTx/>
                <a:latin typeface="Abadi Extra Light" panose="020B0204020104020204" pitchFamily="34" charset="0"/>
                <a:cs typeface="Arial"/>
                <a:sym typeface="Arial"/>
              </a:rPr>
              <a:t>Using AOP allows you to solve these problems.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222635"/>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222635"/>
                </a:solidFill>
                <a:effectLst/>
                <a:uLnTx/>
                <a:uFillTx/>
                <a:latin typeface="Abadi Extra Light" panose="020B0204020104020204" pitchFamily="34" charset="0"/>
                <a:cs typeface="Arial"/>
                <a:sym typeface="Arial"/>
              </a:rPr>
              <a:t>It takes all the transaction code and puts it into a transaction aspect.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222635"/>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222635"/>
                </a:solidFill>
                <a:effectLst/>
                <a:uLnTx/>
                <a:uFillTx/>
                <a:latin typeface="Abadi Extra Light" panose="020B0204020104020204" pitchFamily="34" charset="0"/>
                <a:cs typeface="Arial"/>
                <a:sym typeface="Arial"/>
              </a:rPr>
              <a:t>Then, it takes all the tracing code and puts that into a tracing aspect.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222635"/>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222635"/>
                </a:solidFill>
                <a:effectLst/>
                <a:uLnTx/>
                <a:uFillTx/>
                <a:latin typeface="Abadi Extra Light" panose="020B0204020104020204" pitchFamily="34" charset="0"/>
                <a:cs typeface="Arial"/>
                <a:sym typeface="Arial"/>
              </a:rPr>
              <a:t>Finally, exception handling is put into an aspect.</a:t>
            </a:r>
            <a:endPar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pic>
        <p:nvPicPr>
          <p:cNvPr id="3" name="Picture 2">
            <a:extLst>
              <a:ext uri="{FF2B5EF4-FFF2-40B4-BE49-F238E27FC236}">
                <a16:creationId xmlns:a16="http://schemas.microsoft.com/office/drawing/2014/main" id="{1A5CB850-2121-47EE-9DCC-529E60A8F781}"/>
              </a:ext>
            </a:extLst>
          </p:cNvPr>
          <p:cNvPicPr>
            <a:picLocks noChangeAspect="1"/>
          </p:cNvPicPr>
          <p:nvPr/>
        </p:nvPicPr>
        <p:blipFill>
          <a:blip r:embed="rId2"/>
          <a:stretch>
            <a:fillRect/>
          </a:stretch>
        </p:blipFill>
        <p:spPr>
          <a:xfrm>
            <a:off x="512748" y="1605135"/>
            <a:ext cx="4454847" cy="3307819"/>
          </a:xfrm>
          <a:prstGeom prst="rect">
            <a:avLst/>
          </a:prstGeom>
        </p:spPr>
      </p:pic>
    </p:spTree>
    <p:extLst>
      <p:ext uri="{BB962C8B-B14F-4D97-AF65-F5344CB8AC3E}">
        <p14:creationId xmlns:p14="http://schemas.microsoft.com/office/powerpoint/2010/main" val="1303707779"/>
      </p:ext>
    </p:extLst>
  </p:cSld>
  <p:clrMapOvr>
    <a:masterClrMapping/>
  </p:clrMapOvr>
  <p:transition spd="slow">
    <p:split orient="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937276"/>
          </a:xfrm>
        </p:spPr>
        <p:txBody>
          <a:bodyPr/>
          <a:lstStyle/>
          <a:p>
            <a:r>
              <a:rPr lang="en-US" sz="2400" dirty="0">
                <a:solidFill>
                  <a:schemeClr val="accent1">
                    <a:lumMod val="40000"/>
                    <a:lumOff val="60000"/>
                  </a:schemeClr>
                </a:solidFill>
                <a:latin typeface="Arial Black"/>
              </a:rPr>
              <a:t>Modularity Drivers</a:t>
            </a:r>
            <a:r>
              <a:rPr lang="en-US" sz="2400" dirty="0">
                <a:solidFill>
                  <a:schemeClr val="accent1">
                    <a:lumMod val="40000"/>
                    <a:lumOff val="60000"/>
                  </a:schemeClr>
                </a:solidFill>
                <a:latin typeface="+mj-lt"/>
              </a:rPr>
              <a:t> </a:t>
            </a:r>
            <a:br>
              <a:rPr lang="en-US" dirty="0">
                <a:solidFill>
                  <a:schemeClr val="bg1"/>
                </a:solidFill>
                <a:latin typeface="+mj-lt"/>
              </a:rPr>
            </a:br>
            <a:r>
              <a:rPr lang="en-US" sz="2800" b="1" dirty="0">
                <a:solidFill>
                  <a:schemeClr val="bg1"/>
                </a:solidFill>
                <a:latin typeface="Abadi Extra Light" panose="020B0204020104020204" pitchFamily="34" charset="0"/>
              </a:rPr>
              <a:t>Information hiding</a:t>
            </a:r>
          </a:p>
        </p:txBody>
      </p:sp>
      <p:sp>
        <p:nvSpPr>
          <p:cNvPr id="6" name="Text Placeholder 5">
            <a:extLst>
              <a:ext uri="{FF2B5EF4-FFF2-40B4-BE49-F238E27FC236}">
                <a16:creationId xmlns:a16="http://schemas.microsoft.com/office/drawing/2014/main" id="{F8E6AD5D-9BBC-4C42-B6CB-1441FAFB2C27}"/>
              </a:ext>
            </a:extLst>
          </p:cNvPr>
          <p:cNvSpPr>
            <a:spLocks noGrp="1"/>
          </p:cNvSpPr>
          <p:nvPr>
            <p:ph type="body" idx="1"/>
          </p:nvPr>
        </p:nvSpPr>
        <p:spPr>
          <a:xfrm>
            <a:off x="342027" y="1621331"/>
            <a:ext cx="8658850" cy="3188873"/>
          </a:xfrm>
        </p:spPr>
        <p:txBody>
          <a:bodyPr/>
          <a:lstStyle/>
          <a:p>
            <a:pPr marL="114300" indent="0">
              <a:buNone/>
            </a:pPr>
            <a:r>
              <a:rPr lang="en-US" sz="2000" b="1" dirty="0">
                <a:solidFill>
                  <a:schemeClr val="bg1"/>
                </a:solidFill>
                <a:latin typeface="Abadi Extra Light" panose="020B0204020104020204" pitchFamily="34" charset="0"/>
              </a:rPr>
              <a:t>Information hiding is the separation of a module into internal and external part</a:t>
            </a:r>
            <a:r>
              <a:rPr lang="en-US" sz="2000" dirty="0">
                <a:solidFill>
                  <a:schemeClr val="bg1"/>
                </a:solidFill>
                <a:latin typeface="Abadi Extra Light" panose="020B0204020104020204" pitchFamily="34" charset="0"/>
              </a:rPr>
              <a:t>. </a:t>
            </a:r>
          </a:p>
          <a:p>
            <a:pPr marL="114300" indent="0">
              <a:buNone/>
            </a:pPr>
            <a:r>
              <a:rPr lang="en-US" sz="2000" b="1" dirty="0">
                <a:solidFill>
                  <a:schemeClr val="bg1"/>
                </a:solidFill>
                <a:latin typeface="Abadi Extra Light" panose="020B0204020104020204" pitchFamily="34" charset="0"/>
              </a:rPr>
              <a:t>The internal part remains hidden from other modules</a:t>
            </a:r>
            <a:r>
              <a:rPr lang="en-US" sz="2000" dirty="0">
                <a:solidFill>
                  <a:schemeClr val="bg1"/>
                </a:solidFill>
                <a:latin typeface="Abadi Extra Light" panose="020B0204020104020204" pitchFamily="34" charset="0"/>
              </a:rPr>
              <a:t>, whereas the external part, the module’s interface, specifies the contract of how the module interacts with the rest of the system. </a:t>
            </a:r>
          </a:p>
          <a:p>
            <a:pPr marL="114300" indent="0">
              <a:buNone/>
            </a:pPr>
            <a:r>
              <a:rPr lang="en-US" sz="2000" b="1" dirty="0">
                <a:solidFill>
                  <a:schemeClr val="bg1"/>
                </a:solidFill>
                <a:latin typeface="Abadi Extra Light" panose="020B0204020104020204" pitchFamily="34" charset="0"/>
              </a:rPr>
              <a:t>When separating features, we also hide the internals </a:t>
            </a:r>
          </a:p>
          <a:p>
            <a:pPr marL="114300" indent="0">
              <a:buNone/>
            </a:pPr>
            <a:r>
              <a:rPr lang="en-US" sz="2000" b="1" dirty="0">
                <a:solidFill>
                  <a:schemeClr val="bg1"/>
                </a:solidFill>
                <a:latin typeface="Abadi Extra Light" panose="020B0204020104020204" pitchFamily="34" charset="0"/>
              </a:rPr>
              <a:t>of their implementation and make all communication </a:t>
            </a:r>
          </a:p>
          <a:p>
            <a:pPr marL="114300" indent="0">
              <a:buNone/>
            </a:pPr>
            <a:r>
              <a:rPr lang="en-US" sz="2000" b="1" dirty="0">
                <a:solidFill>
                  <a:schemeClr val="bg1"/>
                </a:solidFill>
                <a:latin typeface="Abadi Extra Light" panose="020B0204020104020204" pitchFamily="34" charset="0"/>
              </a:rPr>
              <a:t>between them explicitly on interfaces.</a:t>
            </a:r>
          </a:p>
          <a:p>
            <a:pPr marL="114300" indent="0">
              <a:buNone/>
            </a:pPr>
            <a:endParaRPr lang="en-US" sz="2000" dirty="0">
              <a:solidFill>
                <a:schemeClr val="bg1"/>
              </a:solidFill>
            </a:endParaRP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7" name="Picture 6">
            <a:extLst>
              <a:ext uri="{FF2B5EF4-FFF2-40B4-BE49-F238E27FC236}">
                <a16:creationId xmlns:a16="http://schemas.microsoft.com/office/drawing/2014/main" id="{982536FA-7ECF-4CE2-930F-33DA6591678A}"/>
              </a:ext>
            </a:extLst>
          </p:cNvPr>
          <p:cNvPicPr>
            <a:picLocks noChangeAspect="1"/>
          </p:cNvPicPr>
          <p:nvPr/>
        </p:nvPicPr>
        <p:blipFill>
          <a:blip r:embed="rId2"/>
          <a:stretch>
            <a:fillRect/>
          </a:stretch>
        </p:blipFill>
        <p:spPr>
          <a:xfrm>
            <a:off x="5623133" y="2571749"/>
            <a:ext cx="3178841" cy="2517797"/>
          </a:xfrm>
          <a:prstGeom prst="rect">
            <a:avLst/>
          </a:prstGeom>
        </p:spPr>
      </p:pic>
    </p:spTree>
    <p:extLst>
      <p:ext uri="{BB962C8B-B14F-4D97-AF65-F5344CB8AC3E}">
        <p14:creationId xmlns:p14="http://schemas.microsoft.com/office/powerpoint/2010/main" val="552682009"/>
      </p:ext>
    </p:extLst>
  </p:cSld>
  <p:clrMapOvr>
    <a:masterClrMapping/>
  </p:clrMapOvr>
  <p:transition spd="slow">
    <p:split orient="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937276"/>
          </a:xfrm>
        </p:spPr>
        <p:txBody>
          <a:bodyPr/>
          <a:lstStyle/>
          <a:p>
            <a:r>
              <a:rPr lang="en-US" sz="2400" dirty="0">
                <a:solidFill>
                  <a:schemeClr val="accent1">
                    <a:lumMod val="40000"/>
                    <a:lumOff val="60000"/>
                  </a:schemeClr>
                </a:solidFill>
                <a:latin typeface="Arial Black"/>
              </a:rPr>
              <a:t>Modularity Drivers</a:t>
            </a:r>
            <a:br>
              <a:rPr lang="en-US" dirty="0">
                <a:solidFill>
                  <a:schemeClr val="bg1"/>
                </a:solidFill>
                <a:latin typeface="+mj-lt"/>
              </a:rPr>
            </a:br>
            <a:r>
              <a:rPr lang="en-US" sz="28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Traceability concern</a:t>
            </a:r>
            <a:endParaRPr lang="en-US" sz="2800" b="1" dirty="0">
              <a:solidFill>
                <a:schemeClr val="bg1"/>
              </a:solidFill>
              <a:latin typeface="Abadi Extra Light" panose="020B0204020104020204" pitchFamily="34" charset="0"/>
            </a:endParaRPr>
          </a:p>
        </p:txBody>
      </p:sp>
      <p:sp>
        <p:nvSpPr>
          <p:cNvPr id="6" name="Text Placeholder 5">
            <a:extLst>
              <a:ext uri="{FF2B5EF4-FFF2-40B4-BE49-F238E27FC236}">
                <a16:creationId xmlns:a16="http://schemas.microsoft.com/office/drawing/2014/main" id="{F8E6AD5D-9BBC-4C42-B6CB-1441FAFB2C27}"/>
              </a:ext>
            </a:extLst>
          </p:cNvPr>
          <p:cNvSpPr>
            <a:spLocks noGrp="1"/>
          </p:cNvSpPr>
          <p:nvPr>
            <p:ph type="body" idx="1"/>
          </p:nvPr>
        </p:nvSpPr>
        <p:spPr>
          <a:xfrm>
            <a:off x="342027" y="1621331"/>
            <a:ext cx="8515787" cy="3365607"/>
          </a:xfrm>
        </p:spPr>
        <p:txBody>
          <a:bodyPr/>
          <a:lstStyle/>
          <a:p>
            <a:pPr marL="114300" indent="0">
              <a:buNone/>
            </a:pPr>
            <a:r>
              <a:rPr lang="en-US" sz="2000" dirty="0">
                <a:solidFill>
                  <a:schemeClr val="bg1"/>
                </a:solidFill>
                <a:latin typeface="Abadi Extra Light" panose="020B0204020104020204" pitchFamily="34" charset="0"/>
              </a:rPr>
              <a:t>Traceability improves the </a:t>
            </a:r>
            <a:r>
              <a:rPr lang="en-US" sz="2000" b="1" dirty="0">
                <a:solidFill>
                  <a:schemeClr val="bg1"/>
                </a:solidFill>
                <a:latin typeface="Abadi Extra Light" panose="020B0204020104020204" pitchFamily="34" charset="0"/>
              </a:rPr>
              <a:t>understanding of system variability, </a:t>
            </a:r>
            <a:r>
              <a:rPr lang="en-US" sz="2000" dirty="0">
                <a:solidFill>
                  <a:schemeClr val="bg1"/>
                </a:solidFill>
                <a:latin typeface="Abadi Extra Light" panose="020B0204020104020204" pitchFamily="34" charset="0"/>
              </a:rPr>
              <a:t>as well as support its maintenance and evolution.</a:t>
            </a:r>
          </a:p>
          <a:p>
            <a:pPr marL="114300" indent="0">
              <a:buNone/>
            </a:pPr>
            <a:r>
              <a:rPr lang="en-US" sz="1100" dirty="0">
                <a:solidFill>
                  <a:schemeClr val="bg1"/>
                </a:solidFill>
                <a:latin typeface="Abadi Extra Light" panose="020B0204020104020204" pitchFamily="34" charset="0"/>
              </a:rPr>
              <a:t> </a:t>
            </a:r>
          </a:p>
          <a:p>
            <a:pPr marL="114300" indent="0">
              <a:spcBef>
                <a:spcPts val="600"/>
              </a:spcBef>
              <a:buNone/>
            </a:pPr>
            <a:r>
              <a:rPr lang="en-US" sz="2000" dirty="0">
                <a:solidFill>
                  <a:schemeClr val="bg1"/>
                </a:solidFill>
                <a:latin typeface="Abadi Extra Light" panose="020B0204020104020204" pitchFamily="34" charset="0"/>
              </a:rPr>
              <a:t>With large systems the necessity to trace variability from the problem space to the solution space is evident. </a:t>
            </a:r>
            <a:r>
              <a:rPr lang="en-US" sz="2000" b="1" dirty="0">
                <a:solidFill>
                  <a:schemeClr val="bg1"/>
                </a:solidFill>
                <a:latin typeface="Abadi Extra Light" panose="020B0204020104020204" pitchFamily="34" charset="0"/>
              </a:rPr>
              <a:t>Modular SPL supports traceability and reduce its complexity, especially with a large features(f) domains (</a:t>
            </a:r>
            <a:r>
              <a:rPr lang="en-US" sz="2000" b="1" dirty="0">
                <a:solidFill>
                  <a:srgbClr val="C00000"/>
                </a:solidFill>
                <a:latin typeface="Abadi Extra Light" panose="020B0204020104020204" pitchFamily="34" charset="0"/>
              </a:rPr>
              <a:t>complexity 2</a:t>
            </a:r>
            <a:r>
              <a:rPr lang="en-US" sz="2000" b="1" baseline="30000" dirty="0">
                <a:solidFill>
                  <a:srgbClr val="C00000"/>
                </a:solidFill>
                <a:latin typeface="Abadi Extra Light" panose="020B0204020104020204" pitchFamily="34" charset="0"/>
              </a:rPr>
              <a:t>f</a:t>
            </a:r>
            <a:r>
              <a:rPr lang="en-US" sz="2000" b="1" dirty="0">
                <a:solidFill>
                  <a:schemeClr val="bg1"/>
                </a:solidFill>
                <a:latin typeface="Abadi Extra Light" panose="020B0204020104020204" pitchFamily="34" charset="0"/>
              </a:rPr>
              <a:t>).</a:t>
            </a:r>
          </a:p>
          <a:p>
            <a:pPr marL="114300" indent="0">
              <a:spcBef>
                <a:spcPts val="600"/>
              </a:spcBef>
              <a:buNone/>
            </a:pPr>
            <a:r>
              <a:rPr lang="en-US" sz="2000" dirty="0">
                <a:solidFill>
                  <a:schemeClr val="bg1"/>
                </a:solidFill>
                <a:latin typeface="Abadi Extra Light" panose="020B0204020104020204" pitchFamily="34" charset="0"/>
              </a:rPr>
              <a:t>It allows a </a:t>
            </a:r>
            <a:r>
              <a:rPr lang="en-US" sz="2000" b="1" dirty="0">
                <a:solidFill>
                  <a:schemeClr val="bg1"/>
                </a:solidFill>
                <a:latin typeface="Abadi Extra Light" panose="020B0204020104020204" pitchFamily="34" charset="0"/>
              </a:rPr>
              <a:t>1-to-1 mapping </a:t>
            </a:r>
            <a:r>
              <a:rPr lang="en-US" sz="2000" dirty="0">
                <a:solidFill>
                  <a:schemeClr val="bg1"/>
                </a:solidFill>
                <a:latin typeface="Abadi Extra Light" panose="020B0204020104020204" pitchFamily="34" charset="0"/>
              </a:rPr>
              <a:t>of variability of Feature model between the </a:t>
            </a:r>
            <a:r>
              <a:rPr lang="en-US" sz="2000" b="1" dirty="0">
                <a:solidFill>
                  <a:schemeClr val="bg1"/>
                </a:solidFill>
                <a:latin typeface="Abadi Extra Light" panose="020B0204020104020204" pitchFamily="34" charset="0"/>
              </a:rPr>
              <a:t>problem space and the solution space.</a:t>
            </a: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Tree>
    <p:extLst>
      <p:ext uri="{BB962C8B-B14F-4D97-AF65-F5344CB8AC3E}">
        <p14:creationId xmlns:p14="http://schemas.microsoft.com/office/powerpoint/2010/main" val="1617740287"/>
      </p:ext>
    </p:extLst>
  </p:cSld>
  <p:clrMapOvr>
    <a:masterClrMapping/>
  </p:clrMapOvr>
  <p:transition spd="slow">
    <p:split orient="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A4B5-BEAB-4570-846D-ED0A88192AE9}"/>
              </a:ext>
            </a:extLst>
          </p:cNvPr>
          <p:cNvSpPr>
            <a:spLocks noGrp="1"/>
          </p:cNvSpPr>
          <p:nvPr>
            <p:ph type="title"/>
          </p:nvPr>
        </p:nvSpPr>
        <p:spPr>
          <a:xfrm>
            <a:off x="342027" y="684055"/>
            <a:ext cx="7594223" cy="937276"/>
          </a:xfrm>
        </p:spPr>
        <p:txBody>
          <a:bodyPr/>
          <a:lstStyle/>
          <a:p>
            <a:r>
              <a:rPr lang="en-US" sz="2400" dirty="0">
                <a:solidFill>
                  <a:schemeClr val="accent1">
                    <a:lumMod val="40000"/>
                    <a:lumOff val="60000"/>
                  </a:schemeClr>
                </a:solidFill>
                <a:latin typeface="Arial Black"/>
              </a:rPr>
              <a:t>Modularity Drivers</a:t>
            </a:r>
            <a:br>
              <a:rPr lang="en-US" dirty="0">
                <a:solidFill>
                  <a:schemeClr val="bg1"/>
                </a:solidFill>
                <a:latin typeface="+mj-lt"/>
              </a:rPr>
            </a:br>
            <a:r>
              <a:rPr lang="en-US" sz="2800" b="1" dirty="0">
                <a:solidFill>
                  <a:schemeClr val="bg1"/>
                </a:solidFill>
                <a:latin typeface="Abadi Extra Light" panose="020B0204020104020204" pitchFamily="34" charset="0"/>
                <a:ea typeface="Calibri" panose="020F0502020204030204" pitchFamily="34" charset="0"/>
                <a:cs typeface="Arial" panose="020B0604020202020204" pitchFamily="34" charset="0"/>
              </a:rPr>
              <a:t>Traceability concern</a:t>
            </a:r>
            <a:endParaRPr lang="en-US" sz="2800" b="1"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B59FC04A-E4E6-460C-BE59-DEF9721BC64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2" name="Picture 1">
            <a:extLst>
              <a:ext uri="{FF2B5EF4-FFF2-40B4-BE49-F238E27FC236}">
                <a16:creationId xmlns:a16="http://schemas.microsoft.com/office/drawing/2014/main" id="{1EF7265E-E21B-4DE7-A815-ABDD6A336620}"/>
              </a:ext>
            </a:extLst>
          </p:cNvPr>
          <p:cNvPicPr>
            <a:picLocks noChangeAspect="1"/>
          </p:cNvPicPr>
          <p:nvPr/>
        </p:nvPicPr>
        <p:blipFill>
          <a:blip r:embed="rId3"/>
          <a:stretch>
            <a:fillRect/>
          </a:stretch>
        </p:blipFill>
        <p:spPr>
          <a:xfrm>
            <a:off x="4131479" y="938057"/>
            <a:ext cx="5012521" cy="3138287"/>
          </a:xfrm>
          <a:prstGeom prst="rect">
            <a:avLst/>
          </a:prstGeom>
        </p:spPr>
      </p:pic>
      <p:sp>
        <p:nvSpPr>
          <p:cNvPr id="3" name="Rectangle 2">
            <a:extLst>
              <a:ext uri="{FF2B5EF4-FFF2-40B4-BE49-F238E27FC236}">
                <a16:creationId xmlns:a16="http://schemas.microsoft.com/office/drawing/2014/main" id="{3583E756-C0F4-44BA-BB01-84C6ED57959F}"/>
              </a:ext>
            </a:extLst>
          </p:cNvPr>
          <p:cNvSpPr/>
          <p:nvPr/>
        </p:nvSpPr>
        <p:spPr>
          <a:xfrm>
            <a:off x="4131479" y="700598"/>
            <a:ext cx="479887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Table shows the traceability relation between the features and the components</a:t>
            </a:r>
          </a:p>
        </p:txBody>
      </p:sp>
      <p:pic>
        <p:nvPicPr>
          <p:cNvPr id="8" name="Picture 7">
            <a:extLst>
              <a:ext uri="{FF2B5EF4-FFF2-40B4-BE49-F238E27FC236}">
                <a16:creationId xmlns:a16="http://schemas.microsoft.com/office/drawing/2014/main" id="{78A508A1-D564-418C-B35B-BF15940F7F60}"/>
              </a:ext>
            </a:extLst>
          </p:cNvPr>
          <p:cNvPicPr>
            <a:picLocks noChangeAspect="1"/>
          </p:cNvPicPr>
          <p:nvPr/>
        </p:nvPicPr>
        <p:blipFill>
          <a:blip r:embed="rId4"/>
          <a:stretch>
            <a:fillRect/>
          </a:stretch>
        </p:blipFill>
        <p:spPr>
          <a:xfrm>
            <a:off x="312118" y="1612251"/>
            <a:ext cx="3738590" cy="1862633"/>
          </a:xfrm>
          <a:prstGeom prst="rect">
            <a:avLst/>
          </a:prstGeom>
        </p:spPr>
      </p:pic>
      <p:sp>
        <p:nvSpPr>
          <p:cNvPr id="9" name="Rectangle 8">
            <a:extLst>
              <a:ext uri="{FF2B5EF4-FFF2-40B4-BE49-F238E27FC236}">
                <a16:creationId xmlns:a16="http://schemas.microsoft.com/office/drawing/2014/main" id="{FA67BE27-03A5-4A06-8CBA-B0561873182B}"/>
              </a:ext>
            </a:extLst>
          </p:cNvPr>
          <p:cNvSpPr/>
          <p:nvPr/>
        </p:nvSpPr>
        <p:spPr>
          <a:xfrm>
            <a:off x="293433" y="3478561"/>
            <a:ext cx="397379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FD of Component Model: Linux Virtual Machine Based System </a:t>
            </a:r>
          </a:p>
        </p:txBody>
      </p:sp>
      <p:sp>
        <p:nvSpPr>
          <p:cNvPr id="10" name="Rectangle 9">
            <a:extLst>
              <a:ext uri="{FF2B5EF4-FFF2-40B4-BE49-F238E27FC236}">
                <a16:creationId xmlns:a16="http://schemas.microsoft.com/office/drawing/2014/main" id="{08C681E2-6DA3-4AA6-9D0D-2757E682836F}"/>
              </a:ext>
            </a:extLst>
          </p:cNvPr>
          <p:cNvSpPr/>
          <p:nvPr/>
        </p:nvSpPr>
        <p:spPr>
          <a:xfrm>
            <a:off x="158018" y="3840415"/>
            <a:ext cx="8471045" cy="1046440"/>
          </a:xfrm>
          <a:prstGeom prst="rect">
            <a:avLst/>
          </a:prstGeom>
        </p:spPr>
        <p:txBody>
          <a:bodyPr wrap="square">
            <a:spAutoFit/>
          </a:bodyPr>
          <a:lstStyle/>
          <a:p>
            <a:pPr marL="1143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The main advantages of traceability are*: </a:t>
            </a:r>
          </a:p>
          <a:p>
            <a:pPr marL="285750" marR="0" lvl="0" indent="-285750" algn="l" defTabSz="914400" rtl="0" eaLnBrk="1" fontAlgn="auto" latinLnBrk="0" hangingPunct="1">
              <a:lnSpc>
                <a:spcPct val="100000"/>
              </a:lnSpc>
              <a:spcBef>
                <a:spcPts val="0"/>
              </a:spcBef>
              <a:spcAft>
                <a:spcPts val="0"/>
              </a:spcAft>
              <a:buClr>
                <a:srgbClr val="1D4C7A">
                  <a:lumMod val="60000"/>
                  <a:lumOff val="40000"/>
                </a:srgbClr>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to relate software artefacts and corresponding design decisions</a:t>
            </a:r>
            <a:r>
              <a:rPr kumimoji="0" lang="en-US" sz="1400" b="0"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1D4C7A">
                  <a:lumMod val="60000"/>
                  <a:lumOff val="40000"/>
                </a:srgbClr>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to give feedback to architects and designers about the current state of the development, </a:t>
            </a:r>
          </a:p>
          <a:p>
            <a:pPr marL="0" marR="0" lvl="0" indent="0" algn="l" defTabSz="914400" rtl="0" eaLnBrk="1" fontAlgn="auto" latinLnBrk="0" hangingPunct="1">
              <a:lnSpc>
                <a:spcPct val="100000"/>
              </a:lnSpc>
              <a:spcBef>
                <a:spcPts val="0"/>
              </a:spcBef>
              <a:spcAft>
                <a:spcPts val="0"/>
              </a:spcAft>
              <a:buClr>
                <a:srgbClr val="1D4C7A">
                  <a:lumMod val="60000"/>
                  <a:lumOff val="40000"/>
                </a:srgbClr>
              </a:buClr>
              <a:buSzTx/>
              <a:buFont typeface="Arial"/>
              <a:buNone/>
              <a:tabLst/>
              <a:defRPr/>
            </a:pPr>
            <a:r>
              <a:rPr kumimoji="0" lang="en-US" sz="1400" b="0" i="0" u="none" strike="noStrike" kern="0" cap="none" spc="0" normalizeH="0" baseline="0" noProof="0" dirty="0">
                <a:ln>
                  <a:noFill/>
                </a:ln>
                <a:solidFill>
                  <a:srgbClr val="082A44"/>
                </a:solidFill>
                <a:effectLst/>
                <a:uLnTx/>
                <a:uFillTx/>
                <a:latin typeface="Abadi Extra Light" panose="020B0204020104020204" pitchFamily="34" charset="0"/>
                <a:cs typeface="Arial"/>
                <a:sym typeface="Arial"/>
              </a:rPr>
              <a:t>      allowing them to reconsider alternative design decisions, and to track and understand errors.</a:t>
            </a:r>
          </a:p>
        </p:txBody>
      </p:sp>
      <p:sp>
        <p:nvSpPr>
          <p:cNvPr id="6" name="Rectangle 5">
            <a:extLst>
              <a:ext uri="{FF2B5EF4-FFF2-40B4-BE49-F238E27FC236}">
                <a16:creationId xmlns:a16="http://schemas.microsoft.com/office/drawing/2014/main" id="{A8993EE8-543F-4914-B7D3-22BECE022EA9}"/>
              </a:ext>
            </a:extLst>
          </p:cNvPr>
          <p:cNvSpPr/>
          <p:nvPr/>
        </p:nvSpPr>
        <p:spPr>
          <a:xfrm>
            <a:off x="143803" y="4852063"/>
            <a:ext cx="2696572"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https://hal.inria.fr/hal-01342351/document</a:t>
            </a:r>
          </a:p>
        </p:txBody>
      </p:sp>
    </p:spTree>
    <p:extLst>
      <p:ext uri="{BB962C8B-B14F-4D97-AF65-F5344CB8AC3E}">
        <p14:creationId xmlns:p14="http://schemas.microsoft.com/office/powerpoint/2010/main" val="1804676440"/>
      </p:ext>
    </p:extLst>
  </p:cSld>
  <p:clrMapOvr>
    <a:masterClrMapping/>
  </p:clrMapOvr>
  <p:transition spd="slow">
    <p:split orient="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8"/>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87</a:t>
            </a:fld>
            <a:endParaRPr/>
          </a:p>
        </p:txBody>
      </p:sp>
      <p:sp>
        <p:nvSpPr>
          <p:cNvPr id="730" name="Google Shape;730;p78"/>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sv-SE" dirty="0" err="1"/>
              <a:t>Modularity</a:t>
            </a:r>
            <a:r>
              <a:rPr lang="sv-SE" dirty="0"/>
              <a:t> (Part 2)</a:t>
            </a:r>
            <a:endParaRPr dirty="0"/>
          </a:p>
        </p:txBody>
      </p:sp>
    </p:spTree>
    <p:extLst>
      <p:ext uri="{BB962C8B-B14F-4D97-AF65-F5344CB8AC3E}">
        <p14:creationId xmlns:p14="http://schemas.microsoft.com/office/powerpoint/2010/main" val="3334092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A57A5BE-81A8-4A73-B033-341A0D0CA59A}"/>
              </a:ext>
            </a:extLst>
          </p:cNvPr>
          <p:cNvSpPr>
            <a:spLocks noGrp="1" noChangeArrowheads="1"/>
          </p:cNvSpPr>
          <p:nvPr>
            <p:ph type="title"/>
          </p:nvPr>
        </p:nvSpPr>
        <p:spPr/>
        <p:txBody>
          <a:bodyPr/>
          <a:lstStyle/>
          <a:p>
            <a:r>
              <a:rPr lang="en-SE" altLang="en-US" sz="2800" dirty="0">
                <a:solidFill>
                  <a:schemeClr val="bg1"/>
                </a:solidFill>
                <a:latin typeface="Arial Black" panose="020B0A04020102020204" pitchFamily="34" charset="0"/>
              </a:rPr>
              <a:t>Learning Objectives</a:t>
            </a:r>
            <a:endParaRPr lang="en-US" altLang="en-US" sz="2800" dirty="0">
              <a:solidFill>
                <a:schemeClr val="bg1"/>
              </a:solidFill>
              <a:latin typeface="Arial Black" panose="020B0A04020102020204" pitchFamily="34" charset="0"/>
            </a:endParaRPr>
          </a:p>
        </p:txBody>
      </p:sp>
      <p:sp>
        <p:nvSpPr>
          <p:cNvPr id="3" name="Text Placeholder 2">
            <a:extLst>
              <a:ext uri="{FF2B5EF4-FFF2-40B4-BE49-F238E27FC236}">
                <a16:creationId xmlns:a16="http://schemas.microsoft.com/office/drawing/2014/main" id="{507444F2-E533-4E63-916F-A9B7C99BBD32}"/>
              </a:ext>
            </a:extLst>
          </p:cNvPr>
          <p:cNvSpPr>
            <a:spLocks noGrp="1"/>
          </p:cNvSpPr>
          <p:nvPr>
            <p:ph type="body" idx="1"/>
          </p:nvPr>
        </p:nvSpPr>
        <p:spPr>
          <a:xfrm>
            <a:off x="224766" y="1413818"/>
            <a:ext cx="8515787" cy="3615381"/>
          </a:xfrm>
        </p:spPr>
        <p:txBody>
          <a:bodyPr/>
          <a:lstStyle/>
          <a:p>
            <a:pPr>
              <a:buClr>
                <a:schemeClr val="accent1">
                  <a:lumMod val="60000"/>
                  <a:lumOff val="40000"/>
                </a:schemeClr>
              </a:buClr>
            </a:pPr>
            <a:r>
              <a:rPr lang="en-US" altLang="en-US" sz="2000" dirty="0">
                <a:solidFill>
                  <a:schemeClr val="tx1">
                    <a:lumMod val="50000"/>
                  </a:schemeClr>
                </a:solidFill>
                <a:latin typeface="+mj-lt"/>
              </a:rPr>
              <a:t>Robotics Modular Architecture</a:t>
            </a:r>
          </a:p>
          <a:p>
            <a:pPr lvl="1">
              <a:buClr>
                <a:schemeClr val="accent1">
                  <a:lumMod val="60000"/>
                  <a:lumOff val="40000"/>
                </a:schemeClr>
              </a:buClr>
            </a:pPr>
            <a:r>
              <a:rPr lang="en-US" altLang="en-US" b="1" dirty="0">
                <a:solidFill>
                  <a:schemeClr val="bg1"/>
                </a:solidFill>
                <a:latin typeface="Abadi Extra Light" panose="020B0204020104020204" pitchFamily="34" charset="0"/>
              </a:rPr>
              <a:t>Modular </a:t>
            </a:r>
            <a:r>
              <a:rPr lang="en-US" b="1" dirty="0">
                <a:solidFill>
                  <a:schemeClr val="bg1"/>
                </a:solidFill>
                <a:latin typeface="Abadi Extra Light" panose="020B0204020104020204" pitchFamily="34" charset="0"/>
              </a:rPr>
              <a:t>autonomous Robots </a:t>
            </a:r>
            <a:endParaRPr lang="en-US" altLang="en-US" sz="2000" dirty="0">
              <a:solidFill>
                <a:schemeClr val="bg1"/>
              </a:solidFill>
              <a:latin typeface="+mj-lt"/>
            </a:endParaRPr>
          </a:p>
          <a:p>
            <a:pPr>
              <a:buClr>
                <a:schemeClr val="accent1">
                  <a:lumMod val="60000"/>
                  <a:lumOff val="40000"/>
                </a:schemeClr>
              </a:buClr>
            </a:pPr>
            <a:r>
              <a:rPr lang="en-US" sz="2000" b="1" dirty="0">
                <a:solidFill>
                  <a:schemeClr val="tx1">
                    <a:lumMod val="50000"/>
                  </a:schemeClr>
                </a:solidFill>
                <a:latin typeface="+mj-lt"/>
              </a:rPr>
              <a:t>Feature-oriented programming</a:t>
            </a:r>
          </a:p>
          <a:p>
            <a:pPr lvl="1">
              <a:buClr>
                <a:schemeClr val="accent1">
                  <a:lumMod val="60000"/>
                  <a:lumOff val="40000"/>
                </a:schemeClr>
              </a:buClr>
            </a:pPr>
            <a:r>
              <a:rPr lang="en-US" dirty="0">
                <a:solidFill>
                  <a:schemeClr val="bg1"/>
                </a:solidFill>
                <a:latin typeface="Abadi Extra Light" panose="020B0204020104020204" pitchFamily="34" charset="0"/>
              </a:rPr>
              <a:t>Mapping Modules with Features</a:t>
            </a:r>
            <a:endParaRPr lang="en-US" altLang="en-US" dirty="0">
              <a:solidFill>
                <a:schemeClr val="bg1"/>
              </a:solidFill>
              <a:latin typeface="Abadi Extra Light" panose="020B0204020104020204" pitchFamily="34" charset="0"/>
            </a:endParaRPr>
          </a:p>
          <a:p>
            <a:pPr marL="114300" indent="0">
              <a:buClr>
                <a:schemeClr val="accent1">
                  <a:lumMod val="60000"/>
                  <a:lumOff val="40000"/>
                </a:schemeClr>
              </a:buClr>
              <a:buNone/>
            </a:pPr>
            <a:endParaRPr lang="en-US" altLang="en-US" sz="2000" u="sng" dirty="0">
              <a:solidFill>
                <a:srgbClr val="000000"/>
              </a:solidFill>
              <a:latin typeface="Arial Nova Light" panose="020B0304020202020204" pitchFamily="34" charset="0"/>
            </a:endParaRPr>
          </a:p>
          <a:p>
            <a:pPr marL="0" indent="0">
              <a:lnSpc>
                <a:spcPct val="120000"/>
              </a:lnSpc>
              <a:spcBef>
                <a:spcPct val="0"/>
              </a:spcBef>
              <a:buNone/>
            </a:pPr>
            <a:r>
              <a:rPr lang="en-US" altLang="en-US" sz="2000" u="sng" dirty="0">
                <a:solidFill>
                  <a:srgbClr val="000000"/>
                </a:solidFill>
                <a:latin typeface="Arial Nova Light" panose="020B0304020202020204" pitchFamily="34" charset="0"/>
              </a:rPr>
              <a:t>Main Reference</a:t>
            </a:r>
            <a:r>
              <a:rPr lang="en-SE" altLang="en-US" sz="2000" u="sng" dirty="0">
                <a:solidFill>
                  <a:srgbClr val="000000"/>
                </a:solidFill>
                <a:latin typeface="Arial Nova Light" panose="020B0304020202020204" pitchFamily="34" charset="0"/>
              </a:rPr>
              <a:t>:</a:t>
            </a:r>
          </a:p>
          <a:p>
            <a:pPr marL="0" indent="0">
              <a:buNone/>
            </a:pPr>
            <a:r>
              <a:rPr lang="en-US" sz="1200" dirty="0">
                <a:solidFill>
                  <a:schemeClr val="bg1"/>
                </a:solidFill>
                <a:latin typeface="Arial Nova Cond Light" panose="020B0306020202020204" pitchFamily="34" charset="0"/>
              </a:rPr>
              <a:t>Feature-Oriented Software Product Lines: Concepts and Implementation, </a:t>
            </a:r>
          </a:p>
          <a:p>
            <a:pPr marL="0" indent="0">
              <a:buNone/>
            </a:pPr>
            <a:r>
              <a:rPr lang="en-US" sz="1000" dirty="0">
                <a:solidFill>
                  <a:schemeClr val="bg1"/>
                </a:solidFill>
                <a:latin typeface="Arial Nova Cond Light" panose="020B0306020202020204" pitchFamily="34" charset="0"/>
              </a:rPr>
              <a:t>Sven Apel • Don Batory •Christian Kästner • Gunter Saake</a:t>
            </a:r>
          </a:p>
          <a:p>
            <a:pPr marL="0" indent="0">
              <a:buNone/>
            </a:pPr>
            <a:endParaRPr lang="en-US" altLang="en-US" sz="1000" dirty="0">
              <a:solidFill>
                <a:schemeClr val="bg1"/>
              </a:solidFill>
              <a:latin typeface="Arial Nova Cond Light" panose="020B0306020202020204" pitchFamily="34" charset="0"/>
            </a:endParaRPr>
          </a:p>
          <a:p>
            <a:pPr marL="0" indent="0">
              <a:buNone/>
            </a:pPr>
            <a:r>
              <a:rPr lang="en-US" altLang="en-US" sz="1200" dirty="0">
                <a:solidFill>
                  <a:schemeClr val="bg1"/>
                </a:solidFill>
                <a:latin typeface="Arial Nova Cond Light" panose="020B0306020202020204" pitchFamily="34" charset="0"/>
              </a:rPr>
              <a:t>Other publications (see slides for references)</a:t>
            </a:r>
            <a:endParaRPr lang="en-US" sz="1200" dirty="0">
              <a:solidFill>
                <a:schemeClr val="bg1"/>
              </a:solidFill>
              <a:latin typeface="AdvGTIMES-R"/>
            </a:endParaRPr>
          </a:p>
          <a:p>
            <a:pPr marL="114300" indent="0">
              <a:buNone/>
            </a:pPr>
            <a:endParaRPr lang="en-US" dirty="0"/>
          </a:p>
        </p:txBody>
      </p:sp>
      <p:sp>
        <p:nvSpPr>
          <p:cNvPr id="8195" name="Slide Number Placeholder 4">
            <a:extLst>
              <a:ext uri="{FF2B5EF4-FFF2-40B4-BE49-F238E27FC236}">
                <a16:creationId xmlns:a16="http://schemas.microsoft.com/office/drawing/2014/main" id="{10B735B1-673E-43BA-BE04-339ABF300EEC}"/>
              </a:ext>
            </a:extLst>
          </p:cNvPr>
          <p:cNvSpPr>
            <a:spLocks noGrp="1"/>
          </p:cNvSpPr>
          <p:nvPr>
            <p:ph type="sldNum" idx="1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defPPr>
              <a:defRPr lang="en-GB"/>
            </a:defPPr>
            <a:lvl1pPr algn="r" rtl="0" eaLnBrk="1" fontAlgn="base" hangingPunct="1">
              <a:spcBef>
                <a:spcPct val="0"/>
              </a:spcBef>
              <a:spcAft>
                <a:spcPct val="0"/>
              </a:spcAft>
              <a:defRPr sz="1050" kern="1200">
                <a:solidFill>
                  <a:srgbClr val="000000"/>
                </a:solidFill>
                <a:latin typeface="Lucida Sans Unicode" panose="020B0602030504020204" pitchFamily="34" charset="0"/>
                <a:ea typeface="+mn-ea"/>
                <a:cs typeface="+mn-cs"/>
              </a:defRPr>
            </a:lvl1pPr>
            <a:lvl2pPr marL="3429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2pPr>
            <a:lvl3pPr marL="6858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3pPr>
            <a:lvl4pPr marL="10287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4pPr>
            <a:lvl5pPr marL="1371600" algn="l" rtl="0" eaLnBrk="0" fontAlgn="base" hangingPunct="0">
              <a:spcBef>
                <a:spcPct val="0"/>
              </a:spcBef>
              <a:spcAft>
                <a:spcPct val="0"/>
              </a:spcAft>
              <a:defRPr sz="1800" kern="1200">
                <a:solidFill>
                  <a:schemeClr val="tx1"/>
                </a:solidFill>
                <a:latin typeface="Lucida Sans Unicode" panose="020B0602030504020204" pitchFamily="34" charset="0"/>
                <a:ea typeface="+mn-ea"/>
                <a:cs typeface="+mn-cs"/>
              </a:defRPr>
            </a:lvl5pPr>
            <a:lvl6pPr marL="1714500" algn="l" defTabSz="685800" rtl="0" eaLnBrk="1" latinLnBrk="0" hangingPunct="1">
              <a:defRPr sz="1800" kern="1200">
                <a:solidFill>
                  <a:schemeClr val="tx1"/>
                </a:solidFill>
                <a:latin typeface="Lucida Sans Unicode" panose="020B0602030504020204" pitchFamily="34" charset="0"/>
                <a:ea typeface="+mn-ea"/>
                <a:cs typeface="+mn-cs"/>
              </a:defRPr>
            </a:lvl6pPr>
            <a:lvl7pPr marL="2057400" algn="l" defTabSz="685800" rtl="0" eaLnBrk="1" latinLnBrk="0" hangingPunct="1">
              <a:defRPr sz="1800" kern="1200">
                <a:solidFill>
                  <a:schemeClr val="tx1"/>
                </a:solidFill>
                <a:latin typeface="Lucida Sans Unicode" panose="020B0602030504020204" pitchFamily="34" charset="0"/>
                <a:ea typeface="+mn-ea"/>
                <a:cs typeface="+mn-cs"/>
              </a:defRPr>
            </a:lvl7pPr>
            <a:lvl8pPr marL="2400300" algn="l" defTabSz="685800" rtl="0" eaLnBrk="1" latinLnBrk="0" hangingPunct="1">
              <a:defRPr sz="1800" kern="1200">
                <a:solidFill>
                  <a:schemeClr val="tx1"/>
                </a:solidFill>
                <a:latin typeface="Lucida Sans Unicode" panose="020B0602030504020204" pitchFamily="34" charset="0"/>
                <a:ea typeface="+mn-ea"/>
                <a:cs typeface="+mn-cs"/>
              </a:defRPr>
            </a:lvl8pPr>
            <a:lvl9pPr marL="2743200" algn="l" defTabSz="685800" rtl="0" eaLnBrk="1" latinLnBrk="0" hangingPunct="1">
              <a:defRPr sz="1800" kern="1200">
                <a:solidFill>
                  <a:schemeClr val="tx1"/>
                </a:solidFill>
                <a:latin typeface="Lucida Sans Unicode" panose="020B060203050402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
                <a:srgbClr val="000000"/>
              </a:buClr>
              <a:buSzTx/>
              <a:buFontTx/>
              <a:buNone/>
              <a:tabLst/>
              <a:defRPr/>
            </a:pPr>
            <a:fld id="{5CC40DCA-7A61-4A78-B205-FAA181D60E92}" type="slidenum">
              <a:rPr kumimoji="0" lang="en-GB" altLang="en-US" sz="1050" b="0" i="0" u="none" strike="noStrike" kern="1200" cap="none" spc="0" normalizeH="0" baseline="0" noProof="0" smtClean="0">
                <a:ln>
                  <a:noFill/>
                </a:ln>
                <a:solidFill>
                  <a:srgbClr val="000000"/>
                </a:solidFill>
                <a:effectLst/>
                <a:uLnTx/>
                <a:uFillTx/>
                <a:latin typeface="Lucida Sans Unicode" panose="020B0602030504020204" pitchFamily="34" charset="0"/>
                <a:ea typeface="+mn-ea"/>
                <a:cs typeface="+mn-cs"/>
                <a:sym typeface="Titillium Web"/>
              </a:rPr>
              <a:pPr marL="0" marR="0" lvl="0" indent="0" algn="r" defTabSz="914400" rtl="0" eaLnBrk="1" fontAlgn="base" latinLnBrk="0" hangingPunct="1">
                <a:lnSpc>
                  <a:spcPct val="100000"/>
                </a:lnSpc>
                <a:spcBef>
                  <a:spcPct val="0"/>
                </a:spcBef>
                <a:spcAft>
                  <a:spcPct val="0"/>
                </a:spcAft>
                <a:buClr>
                  <a:srgbClr val="000000"/>
                </a:buClr>
                <a:buSzTx/>
                <a:buFontTx/>
                <a:buNone/>
                <a:tabLst/>
                <a:defRPr/>
              </a:pPr>
              <a:t>88</a:t>
            </a:fld>
            <a:endParaRPr kumimoji="0" lang="en-GB" altLang="en-US" sz="750" b="0"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mn-cs"/>
              <a:sym typeface="Titillium Web"/>
            </a:endParaRPr>
          </a:p>
        </p:txBody>
      </p:sp>
      <p:sp>
        <p:nvSpPr>
          <p:cNvPr id="2" name="Rectangle 1">
            <a:extLst>
              <a:ext uri="{FF2B5EF4-FFF2-40B4-BE49-F238E27FC236}">
                <a16:creationId xmlns:a16="http://schemas.microsoft.com/office/drawing/2014/main" id="{5F4407F1-756F-4606-BEF8-D61DF78BD730}"/>
              </a:ext>
            </a:extLst>
          </p:cNvPr>
          <p:cNvSpPr/>
          <p:nvPr/>
        </p:nvSpPr>
        <p:spPr>
          <a:xfrm>
            <a:off x="5506278" y="3951613"/>
            <a:ext cx="293005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1D4C7A">
                  <a:lumMod val="60000"/>
                  <a:lumOff val="40000"/>
                </a:srgbClr>
              </a:buClr>
              <a:buSzTx/>
              <a:buFont typeface="Arial"/>
              <a:buNone/>
              <a:tabLst/>
              <a:defRPr/>
            </a:pP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Modularity-1</a:t>
            </a:r>
          </a:p>
          <a:p>
            <a:pPr marL="0" marR="0" lvl="0" indent="0" algn="l" defTabSz="914400" rtl="0" eaLnBrk="1" fontAlgn="auto" latinLnBrk="0" hangingPunct="1">
              <a:lnSpc>
                <a:spcPct val="100000"/>
              </a:lnSpc>
              <a:spcBef>
                <a:spcPts val="0"/>
              </a:spcBef>
              <a:spcAft>
                <a:spcPts val="0"/>
              </a:spcAft>
              <a:buClr>
                <a:srgbClr val="1D4C7A">
                  <a:lumMod val="60000"/>
                  <a:lumOff val="40000"/>
                </a:srgbClr>
              </a:buClr>
              <a:buSzTx/>
              <a:buFont typeface="Arial"/>
              <a:buNone/>
              <a:tabLst/>
              <a:defRPr/>
            </a:pP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Introduce</a:t>
            </a:r>
            <a:r>
              <a:rPr kumimoji="0" lang="sv-SE"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 </a:t>
            </a: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concepts</a:t>
            </a:r>
            <a:r>
              <a:rPr kumimoji="0" lang="sv-SE"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 </a:t>
            </a: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related</a:t>
            </a:r>
            <a:r>
              <a:rPr kumimoji="0" lang="sv-SE"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 to </a:t>
            </a: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SPLs</a:t>
            </a:r>
            <a:r>
              <a:rPr kumimoji="0" lang="sv-SE"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 </a:t>
            </a: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Modularity</a:t>
            </a:r>
          </a:p>
          <a:p>
            <a:pPr marL="0" marR="0" lvl="0" indent="0" algn="l" defTabSz="914400" rtl="0" eaLnBrk="1" fontAlgn="auto" latinLnBrk="0" hangingPunct="1">
              <a:lnSpc>
                <a:spcPct val="100000"/>
              </a:lnSpc>
              <a:spcBef>
                <a:spcPts val="0"/>
              </a:spcBef>
              <a:spcAft>
                <a:spcPts val="0"/>
              </a:spcAft>
              <a:buClr>
                <a:srgbClr val="1D4C7A">
                  <a:lumMod val="60000"/>
                  <a:lumOff val="40000"/>
                </a:srgbClr>
              </a:buClr>
              <a:buSzTx/>
              <a:buFont typeface="Arial"/>
              <a:buNone/>
              <a:tabLst/>
              <a:defRPr/>
            </a:pP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Introduce Frameworks Modular design</a:t>
            </a:r>
          </a:p>
          <a:p>
            <a:pPr marL="0" marR="0" lvl="0" indent="0" algn="l" defTabSz="914400" rtl="0" eaLnBrk="1" fontAlgn="auto" latinLnBrk="0" hangingPunct="1">
              <a:lnSpc>
                <a:spcPct val="100000"/>
              </a:lnSpc>
              <a:spcBef>
                <a:spcPts val="0"/>
              </a:spcBef>
              <a:spcAft>
                <a:spcPts val="0"/>
              </a:spcAft>
              <a:buClr>
                <a:srgbClr val="1D4C7A">
                  <a:lumMod val="60000"/>
                  <a:lumOff val="40000"/>
                </a:srgbClr>
              </a:buClr>
              <a:buSzTx/>
              <a:buFont typeface="Arial"/>
              <a:buNone/>
              <a:tabLst/>
              <a:defRPr/>
            </a:pP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Introduce APIs Modular design</a:t>
            </a:r>
          </a:p>
          <a:p>
            <a:pPr marL="0" marR="0" lvl="0" indent="0" algn="l" defTabSz="914400" rtl="0" eaLnBrk="1" fontAlgn="auto" latinLnBrk="0" hangingPunct="1">
              <a:lnSpc>
                <a:spcPct val="100000"/>
              </a:lnSpc>
              <a:spcBef>
                <a:spcPts val="0"/>
              </a:spcBef>
              <a:spcAft>
                <a:spcPts val="0"/>
              </a:spcAft>
              <a:buClr>
                <a:srgbClr val="1D4C7A">
                  <a:lumMod val="60000"/>
                  <a:lumOff val="40000"/>
                </a:srgbClr>
              </a:buClr>
              <a:buSzTx/>
              <a:buFont typeface="Arial"/>
              <a:buNone/>
              <a:tabLst/>
              <a:defRPr/>
            </a:pPr>
            <a:r>
              <a:rPr kumimoji="0" lang="en-US" sz="1200" b="0" i="0" u="none" strike="noStrike" kern="0" cap="none" spc="0" normalizeH="0" baseline="0" noProof="0" dirty="0">
                <a:ln>
                  <a:noFill/>
                </a:ln>
                <a:solidFill>
                  <a:srgbClr val="131413"/>
                </a:solidFill>
                <a:effectLst/>
                <a:uLnTx/>
                <a:uFillTx/>
                <a:latin typeface="Arial Nova Cond Light" panose="020B0306020202020204" pitchFamily="34" charset="0"/>
                <a:cs typeface="Arial"/>
                <a:sym typeface="Arial"/>
              </a:rPr>
              <a:t>Discuss major drivers of design modularity</a:t>
            </a:r>
          </a:p>
        </p:txBody>
      </p:sp>
    </p:spTree>
    <p:extLst>
      <p:ext uri="{BB962C8B-B14F-4D97-AF65-F5344CB8AC3E}">
        <p14:creationId xmlns:p14="http://schemas.microsoft.com/office/powerpoint/2010/main" val="1651748879"/>
      </p:ext>
    </p:extLst>
  </p:cSld>
  <p:clrMapOvr>
    <a:masterClrMapping/>
  </p:clrMapOvr>
  <p:transition spd="slow">
    <p:split orient="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342027" y="684055"/>
            <a:ext cx="8064306" cy="746093"/>
          </a:xfrm>
        </p:spPr>
        <p:txBody>
          <a:bodyPr/>
          <a:lstStyle/>
          <a:p>
            <a:r>
              <a:rPr lang="en-US" sz="2400" dirty="0">
                <a:solidFill>
                  <a:schemeClr val="accent1">
                    <a:lumMod val="40000"/>
                    <a:lumOff val="60000"/>
                  </a:schemeClr>
                </a:solidFill>
                <a:latin typeface="+mj-lt"/>
              </a:rPr>
              <a:t>Robotics Domain</a:t>
            </a:r>
          </a:p>
        </p:txBody>
      </p:sp>
      <p:sp>
        <p:nvSpPr>
          <p:cNvPr id="6" name="Text Placeholder 5">
            <a:extLst>
              <a:ext uri="{FF2B5EF4-FFF2-40B4-BE49-F238E27FC236}">
                <a16:creationId xmlns:a16="http://schemas.microsoft.com/office/drawing/2014/main" id="{E1C78A84-E890-44F4-AB73-05B8F5775C63}"/>
              </a:ext>
            </a:extLst>
          </p:cNvPr>
          <p:cNvSpPr>
            <a:spLocks noGrp="1"/>
          </p:cNvSpPr>
          <p:nvPr>
            <p:ph type="body" idx="1"/>
          </p:nvPr>
        </p:nvSpPr>
        <p:spPr>
          <a:xfrm>
            <a:off x="240170" y="1606647"/>
            <a:ext cx="5277129" cy="3304376"/>
          </a:xfrm>
        </p:spPr>
        <p:txBody>
          <a:bodyPr/>
          <a:lstStyle/>
          <a:p>
            <a:pPr marL="114300" indent="0">
              <a:buNone/>
            </a:pPr>
            <a:r>
              <a:rPr lang="en-US" b="1" dirty="0">
                <a:solidFill>
                  <a:schemeClr val="bg1"/>
                </a:solidFill>
                <a:latin typeface="Abadi Extra Light" panose="020B0204020104020204" pitchFamily="34" charset="0"/>
              </a:rPr>
              <a:t>Robot as an autonomous agent</a:t>
            </a:r>
            <a:endParaRPr lang="en-US" dirty="0">
              <a:solidFill>
                <a:schemeClr val="bg1"/>
              </a:solidFill>
              <a:latin typeface="Abadi Extra Light" panose="020B0204020104020204" pitchFamily="34" charset="0"/>
            </a:endParaRPr>
          </a:p>
          <a:p>
            <a:pPr marL="114300" indent="0">
              <a:buNone/>
            </a:pPr>
            <a:r>
              <a:rPr lang="en-US" sz="2000" dirty="0">
                <a:solidFill>
                  <a:schemeClr val="bg1"/>
                </a:solidFill>
                <a:latin typeface="Abadi Extra Light" panose="020B0204020104020204" pitchFamily="34" charset="0"/>
              </a:rPr>
              <a:t>An autonomous agent is a system situated within an environment that </a:t>
            </a:r>
            <a:r>
              <a:rPr lang="en-US" sz="2000" b="1" dirty="0">
                <a:solidFill>
                  <a:schemeClr val="bg1"/>
                </a:solidFill>
                <a:latin typeface="Abadi Extra Light" panose="020B0204020104020204" pitchFamily="34" charset="0"/>
              </a:rPr>
              <a:t>senses that environment and acts on it,</a:t>
            </a:r>
            <a:r>
              <a:rPr lang="en-US" sz="2000" dirty="0">
                <a:solidFill>
                  <a:schemeClr val="bg1"/>
                </a:solidFill>
                <a:latin typeface="Abadi Extra Light" panose="020B0204020104020204" pitchFamily="34" charset="0"/>
              </a:rPr>
              <a:t> over time, in pursuit of its own agenda and so as to affect what it senses in the future.</a:t>
            </a:r>
          </a:p>
          <a:p>
            <a:pPr marL="114300" indent="0">
              <a:buNone/>
            </a:pPr>
            <a:endParaRPr lang="en-US" sz="2000" b="1" dirty="0">
              <a:solidFill>
                <a:schemeClr val="bg1"/>
              </a:solidFill>
              <a:latin typeface="Abadi Extra Light" panose="020B0204020104020204" pitchFamily="34" charset="0"/>
            </a:endParaRPr>
          </a:p>
          <a:p>
            <a:pPr marL="114300" indent="0">
              <a:buNone/>
            </a:pPr>
            <a:r>
              <a:rPr lang="en-US" sz="2000" b="1" dirty="0">
                <a:solidFill>
                  <a:schemeClr val="bg1"/>
                </a:solidFill>
                <a:latin typeface="Abadi Extra Light" panose="020B0204020104020204" pitchFamily="34" charset="0"/>
              </a:rPr>
              <a:t>Applications:</a:t>
            </a:r>
          </a:p>
          <a:p>
            <a:pPr marL="114300" indent="0">
              <a:buNone/>
            </a:pPr>
            <a:r>
              <a:rPr lang="en-US" sz="2000" dirty="0">
                <a:solidFill>
                  <a:schemeClr val="bg1"/>
                </a:solidFill>
                <a:latin typeface="Abadi Extra Light" panose="020B0204020104020204" pitchFamily="34" charset="0"/>
              </a:rPr>
              <a:t>Agriculture</a:t>
            </a:r>
          </a:p>
          <a:p>
            <a:pPr marL="114300" indent="0">
              <a:buNone/>
            </a:pPr>
            <a:r>
              <a:rPr lang="en-US" sz="2000" dirty="0">
                <a:solidFill>
                  <a:schemeClr val="bg1"/>
                </a:solidFill>
                <a:latin typeface="Abadi Extra Light" panose="020B0204020104020204" pitchFamily="34" charset="0"/>
              </a:rPr>
              <a:t>Logistics</a:t>
            </a:r>
          </a:p>
          <a:p>
            <a:pPr marL="114300" indent="0">
              <a:buNone/>
            </a:pPr>
            <a:r>
              <a:rPr lang="en-US" sz="2000" dirty="0">
                <a:solidFill>
                  <a:schemeClr val="bg1"/>
                </a:solidFill>
                <a:latin typeface="Abadi Extra Light" panose="020B0204020104020204" pitchFamily="34" charset="0"/>
              </a:rPr>
              <a:t>Search &amp; rescue</a:t>
            </a:r>
          </a:p>
          <a:p>
            <a:pPr marL="114300" indent="0">
              <a:buNone/>
            </a:pPr>
            <a:endParaRPr lang="en-US" sz="2000" dirty="0">
              <a:solidFill>
                <a:schemeClr val="bg1"/>
              </a:solidFill>
              <a:latin typeface="+mn-lt"/>
            </a:endParaRP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3" name="Rectangle 2">
            <a:extLst>
              <a:ext uri="{FF2B5EF4-FFF2-40B4-BE49-F238E27FC236}">
                <a16:creationId xmlns:a16="http://schemas.microsoft.com/office/drawing/2014/main" id="{A3DBE1DD-B2D8-41FA-A52E-9CD71E1B56E6}"/>
              </a:ext>
            </a:extLst>
          </p:cNvPr>
          <p:cNvSpPr/>
          <p:nvPr/>
        </p:nvSpPr>
        <p:spPr>
          <a:xfrm>
            <a:off x="2754726" y="3327991"/>
            <a:ext cx="2255264" cy="14619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dirty="0">
              <a:ln>
                <a:noFill/>
              </a:ln>
              <a:solidFill>
                <a:srgbClr val="000000"/>
              </a:solidFill>
              <a:effectLst/>
              <a:uLnTx/>
              <a:uFillTx/>
              <a:latin typeface="Georgia" panose="02040502050405020303" pitchFamily="18" charset="0"/>
              <a:cs typeface="Arial"/>
              <a:sym typeface="Arial"/>
            </a:endParaRPr>
          </a:p>
          <a:p>
            <a:pPr marL="0" marR="8937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Onboard sensors</a:t>
            </a:r>
            <a:r>
              <a:rPr kumimoji="0" lang="sv-SE"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endPar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Camera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Sensors (location)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Infrared</a:t>
            </a:r>
          </a:p>
        </p:txBody>
      </p:sp>
      <p:pic>
        <p:nvPicPr>
          <p:cNvPr id="7" name="Picture 6">
            <a:extLst>
              <a:ext uri="{FF2B5EF4-FFF2-40B4-BE49-F238E27FC236}">
                <a16:creationId xmlns:a16="http://schemas.microsoft.com/office/drawing/2014/main" id="{7ADDF7AB-35D6-4C57-975C-D74547A442DF}"/>
              </a:ext>
            </a:extLst>
          </p:cNvPr>
          <p:cNvPicPr>
            <a:picLocks noChangeAspect="1"/>
          </p:cNvPicPr>
          <p:nvPr/>
        </p:nvPicPr>
        <p:blipFill>
          <a:blip r:embed="rId2"/>
          <a:stretch>
            <a:fillRect/>
          </a:stretch>
        </p:blipFill>
        <p:spPr>
          <a:xfrm>
            <a:off x="5517299" y="1043870"/>
            <a:ext cx="3398904" cy="3746060"/>
          </a:xfrm>
          <a:prstGeom prst="rect">
            <a:avLst/>
          </a:prstGeom>
        </p:spPr>
      </p:pic>
    </p:spTree>
    <p:extLst>
      <p:ext uri="{BB962C8B-B14F-4D97-AF65-F5344CB8AC3E}">
        <p14:creationId xmlns:p14="http://schemas.microsoft.com/office/powerpoint/2010/main" val="1880684155"/>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sldNum" idx="12"/>
          </p:nvPr>
        </p:nvSpPr>
        <p:spPr>
          <a:xfrm>
            <a:off x="6553200" y="4935625"/>
            <a:ext cx="2133600" cy="207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sv-SE"/>
              <a:t>9</a:t>
            </a:fld>
            <a:endParaRPr/>
          </a:p>
        </p:txBody>
      </p:sp>
      <p:sp>
        <p:nvSpPr>
          <p:cNvPr id="288" name="Google Shape;288;p41"/>
          <p:cNvSpPr txBox="1">
            <a:spLocks noGrp="1"/>
          </p:cNvSpPr>
          <p:nvPr>
            <p:ph type="title"/>
          </p:nvPr>
        </p:nvSpPr>
        <p:spPr>
          <a:xfrm>
            <a:off x="468900" y="613984"/>
            <a:ext cx="8217900" cy="4193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sv-SE" dirty="0" err="1"/>
              <a:t>Domain</a:t>
            </a:r>
            <a:r>
              <a:rPr lang="sv-SE" dirty="0"/>
              <a:t> </a:t>
            </a:r>
            <a:r>
              <a:rPr lang="sv-SE" dirty="0" err="1"/>
              <a:t>Engineering</a:t>
            </a:r>
            <a:r>
              <a:rPr lang="sv-SE" dirty="0"/>
              <a:t> and </a:t>
            </a:r>
            <a:br>
              <a:rPr lang="sv-SE" dirty="0"/>
            </a:br>
            <a:r>
              <a:rPr lang="sv-SE" dirty="0"/>
              <a:t>Feature </a:t>
            </a:r>
            <a:r>
              <a:rPr lang="sv-SE" dirty="0" err="1"/>
              <a:t>Modelling</a:t>
            </a: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342027" y="684055"/>
            <a:ext cx="8064306" cy="922592"/>
          </a:xfrm>
        </p:spPr>
        <p:txBody>
          <a:bodyPr/>
          <a:lstStyle/>
          <a:p>
            <a:r>
              <a:rPr lang="en-US" sz="2000" dirty="0">
                <a:solidFill>
                  <a:schemeClr val="accent1">
                    <a:lumMod val="40000"/>
                    <a:lumOff val="60000"/>
                  </a:schemeClr>
                </a:solidFill>
                <a:latin typeface="+mj-lt"/>
              </a:rPr>
              <a:t>A Layered Approach to Designing </a:t>
            </a:r>
            <a:r>
              <a:rPr lang="en-US" sz="2000" b="1" dirty="0">
                <a:solidFill>
                  <a:schemeClr val="accent1">
                    <a:lumMod val="40000"/>
                    <a:lumOff val="60000"/>
                  </a:schemeClr>
                </a:solidFill>
                <a:latin typeface="+mj-lt"/>
              </a:rPr>
              <a:t>Robot Software</a:t>
            </a:r>
            <a:endParaRPr lang="en-US" sz="2000" dirty="0">
              <a:solidFill>
                <a:schemeClr val="accent1">
                  <a:lumMod val="40000"/>
                  <a:lumOff val="60000"/>
                </a:schemeClr>
              </a:solidFill>
              <a:latin typeface="+mj-lt"/>
            </a:endParaRPr>
          </a:p>
        </p:txBody>
      </p:sp>
      <p:pic>
        <p:nvPicPr>
          <p:cNvPr id="2" name="Picture 1">
            <a:extLst>
              <a:ext uri="{FF2B5EF4-FFF2-40B4-BE49-F238E27FC236}">
                <a16:creationId xmlns:a16="http://schemas.microsoft.com/office/drawing/2014/main" id="{61885099-0AB8-408B-971A-45B46564E14E}"/>
              </a:ext>
            </a:extLst>
          </p:cNvPr>
          <p:cNvPicPr>
            <a:picLocks noChangeAspect="1"/>
          </p:cNvPicPr>
          <p:nvPr/>
        </p:nvPicPr>
        <p:blipFill>
          <a:blip r:embed="rId2"/>
          <a:stretch>
            <a:fillRect/>
          </a:stretch>
        </p:blipFill>
        <p:spPr>
          <a:xfrm>
            <a:off x="945136" y="1498355"/>
            <a:ext cx="6439220" cy="3210018"/>
          </a:xfrm>
          <a:prstGeom prst="rect">
            <a:avLst/>
          </a:prstGeom>
        </p:spPr>
      </p:pic>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8" name="Rectangle 7">
            <a:extLst>
              <a:ext uri="{FF2B5EF4-FFF2-40B4-BE49-F238E27FC236}">
                <a16:creationId xmlns:a16="http://schemas.microsoft.com/office/drawing/2014/main" id="{5B0BBC40-CBAC-496E-B21E-89631CD21B3D}"/>
              </a:ext>
            </a:extLst>
          </p:cNvPr>
          <p:cNvSpPr/>
          <p:nvPr/>
        </p:nvSpPr>
        <p:spPr>
          <a:xfrm>
            <a:off x="165206" y="4636619"/>
            <a:ext cx="3200401" cy="4770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rgbClr val="FFFFFF">
                  <a:lumMod val="65000"/>
                </a:srgbClr>
              </a:solidFill>
              <a:effectLst/>
              <a:uLnTx/>
              <a:uFillTx/>
              <a:latin typeface="Arial Nova Cond"/>
              <a:cs typeface="Arial"/>
              <a:sym typeface="Arial"/>
            </a:endParaRPr>
          </a:p>
          <a:p>
            <a:pPr marL="0" marR="1177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lumMod val="65000"/>
                  </a:srgbClr>
                </a:solidFill>
                <a:effectLst/>
                <a:uLnTx/>
                <a:uFillTx/>
                <a:latin typeface="Arial Nova Cond"/>
                <a:cs typeface="Arial"/>
                <a:sym typeface="Arial"/>
              </a:rPr>
              <a:t>http://www.ni.com/white-paper/13929/en/</a:t>
            </a:r>
          </a:p>
        </p:txBody>
      </p:sp>
      <p:sp>
        <p:nvSpPr>
          <p:cNvPr id="3" name="Rectangle 2">
            <a:extLst>
              <a:ext uri="{FF2B5EF4-FFF2-40B4-BE49-F238E27FC236}">
                <a16:creationId xmlns:a16="http://schemas.microsoft.com/office/drawing/2014/main" id="{5F00D8C7-C83B-4BFF-949E-177D9AB727C6}"/>
              </a:ext>
            </a:extLst>
          </p:cNvPr>
          <p:cNvSpPr/>
          <p:nvPr/>
        </p:nvSpPr>
        <p:spPr>
          <a:xfrm>
            <a:off x="7310537" y="3389086"/>
            <a:ext cx="1707497" cy="9387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202124"/>
                </a:solidFill>
                <a:effectLst/>
                <a:uLnTx/>
                <a:uFillTx/>
                <a:latin typeface="Abadi Extra Light" panose="020B0204020104020204" pitchFamily="34" charset="0"/>
                <a:cs typeface="Arial"/>
                <a:sym typeface="Arial"/>
              </a:rPr>
              <a:t>Kinematics</a:t>
            </a:r>
            <a:r>
              <a:rPr kumimoji="0" lang="en-US" sz="1100" b="0" i="0" u="none" strike="noStrike" kern="0" cap="none" spc="0" normalizeH="0" baseline="0" noProof="0" dirty="0">
                <a:ln>
                  <a:noFill/>
                </a:ln>
                <a:solidFill>
                  <a:srgbClr val="202124"/>
                </a:solidFill>
                <a:effectLst/>
                <a:uLnTx/>
                <a:uFillTx/>
                <a:latin typeface="Abadi Extra Light" panose="020B0204020104020204" pitchFamily="34" charset="0"/>
                <a:cs typeface="Arial"/>
                <a:sym typeface="Arial"/>
              </a:rPr>
              <a:t> describes the motion of the bodies and deals with finding out velocities or accelerations for various objects.</a:t>
            </a:r>
            <a:endPar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
        <p:nvSpPr>
          <p:cNvPr id="6" name="Rectangle 5">
            <a:extLst>
              <a:ext uri="{FF2B5EF4-FFF2-40B4-BE49-F238E27FC236}">
                <a16:creationId xmlns:a16="http://schemas.microsoft.com/office/drawing/2014/main" id="{E1D64527-396E-4408-AD55-98F0777FB16A}"/>
              </a:ext>
            </a:extLst>
          </p:cNvPr>
          <p:cNvSpPr/>
          <p:nvPr/>
        </p:nvSpPr>
        <p:spPr>
          <a:xfrm>
            <a:off x="4864902" y="4504443"/>
            <a:ext cx="361144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202124"/>
                </a:solidFill>
                <a:effectLst/>
                <a:uLnTx/>
                <a:uFillTx/>
                <a:latin typeface="Abadi Extra Light" panose="020B0204020104020204" pitchFamily="34" charset="0"/>
                <a:cs typeface="Arial"/>
                <a:sym typeface="Arial"/>
              </a:rPr>
              <a:t>An </a:t>
            </a:r>
            <a:r>
              <a:rPr kumimoji="0" lang="en-US" sz="1100" b="1" i="0" u="none" strike="noStrike" kern="0" cap="none" spc="0" normalizeH="0" baseline="0" noProof="0" dirty="0">
                <a:ln>
                  <a:noFill/>
                </a:ln>
                <a:solidFill>
                  <a:srgbClr val="202124"/>
                </a:solidFill>
                <a:effectLst/>
                <a:uLnTx/>
                <a:uFillTx/>
                <a:latin typeface="Abadi Extra Light" panose="020B0204020104020204" pitchFamily="34" charset="0"/>
                <a:cs typeface="Arial"/>
                <a:sym typeface="Arial"/>
              </a:rPr>
              <a:t>actuator</a:t>
            </a:r>
            <a:r>
              <a:rPr kumimoji="0" lang="en-US" sz="1100" b="0" i="0" u="none" strike="noStrike" kern="0" cap="none" spc="0" normalizeH="0" baseline="0" noProof="0" dirty="0">
                <a:ln>
                  <a:noFill/>
                </a:ln>
                <a:solidFill>
                  <a:srgbClr val="202124"/>
                </a:solidFill>
                <a:effectLst/>
                <a:uLnTx/>
                <a:uFillTx/>
                <a:latin typeface="Abadi Extra Light" panose="020B0204020104020204" pitchFamily="34" charset="0"/>
                <a:cs typeface="Arial"/>
                <a:sym typeface="Arial"/>
              </a:rPr>
              <a:t> is a component of a machine that is responsible for moving and controlling a mechanism or system, like motor.</a:t>
            </a:r>
            <a:endPar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Tree>
    <p:extLst>
      <p:ext uri="{BB962C8B-B14F-4D97-AF65-F5344CB8AC3E}">
        <p14:creationId xmlns:p14="http://schemas.microsoft.com/office/powerpoint/2010/main" val="2695290253"/>
      </p:ext>
    </p:extLst>
  </p:cSld>
  <p:clrMapOvr>
    <a:masterClrMapping/>
  </p:clrMapOvr>
  <p:transition spd="slow">
    <p:split orient="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539847" y="584163"/>
            <a:ext cx="8064306" cy="922592"/>
          </a:xfrm>
        </p:spPr>
        <p:txBody>
          <a:bodyPr/>
          <a:lstStyle/>
          <a:p>
            <a:pPr lvl="0">
              <a:buFontTx/>
              <a:buChar char="-"/>
            </a:pPr>
            <a:r>
              <a:rPr lang="en-US" altLang="en-US" sz="2400" dirty="0">
                <a:solidFill>
                  <a:schemeClr val="accent1">
                    <a:lumMod val="40000"/>
                    <a:lumOff val="60000"/>
                  </a:schemeClr>
                </a:solidFill>
                <a:latin typeface="+mj-lt"/>
              </a:rPr>
              <a:t>Robotics Modular Architecture</a:t>
            </a: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2" name="Picture 1">
            <a:extLst>
              <a:ext uri="{FF2B5EF4-FFF2-40B4-BE49-F238E27FC236}">
                <a16:creationId xmlns:a16="http://schemas.microsoft.com/office/drawing/2014/main" id="{C14217E6-4681-41F6-B563-AAE6A5BFC0D6}"/>
              </a:ext>
            </a:extLst>
          </p:cNvPr>
          <p:cNvPicPr>
            <a:picLocks noChangeAspect="1"/>
          </p:cNvPicPr>
          <p:nvPr/>
        </p:nvPicPr>
        <p:blipFill>
          <a:blip r:embed="rId2"/>
          <a:stretch>
            <a:fillRect/>
          </a:stretch>
        </p:blipFill>
        <p:spPr>
          <a:xfrm>
            <a:off x="1068080" y="1913478"/>
            <a:ext cx="5640961" cy="3069137"/>
          </a:xfrm>
          <a:prstGeom prst="rect">
            <a:avLst/>
          </a:prstGeom>
        </p:spPr>
      </p:pic>
      <p:sp>
        <p:nvSpPr>
          <p:cNvPr id="6" name="Rectangle 5">
            <a:extLst>
              <a:ext uri="{FF2B5EF4-FFF2-40B4-BE49-F238E27FC236}">
                <a16:creationId xmlns:a16="http://schemas.microsoft.com/office/drawing/2014/main" id="{97986D08-C122-4070-BEAB-A7539F382F65}"/>
              </a:ext>
            </a:extLst>
          </p:cNvPr>
          <p:cNvSpPr/>
          <p:nvPr/>
        </p:nvSpPr>
        <p:spPr>
          <a:xfrm>
            <a:off x="1391249" y="1390258"/>
            <a:ext cx="504072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800" b="0" i="0" u="none" strike="noStrike" kern="0" cap="none" spc="0" normalizeH="0" baseline="0" noProof="0" dirty="0">
              <a:ln>
                <a:noFill/>
              </a:ln>
              <a:solidFill>
                <a:srgbClr val="000000"/>
              </a:solidFill>
              <a:effectLst/>
              <a:uLnTx/>
              <a:uFillTx/>
              <a:latin typeface="Georgia" panose="02040502050405020303" pitchFamily="18"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Most Simple Form: Sense, Compute, Control </a:t>
            </a:r>
          </a:p>
        </p:txBody>
      </p:sp>
    </p:spTree>
    <p:extLst>
      <p:ext uri="{BB962C8B-B14F-4D97-AF65-F5344CB8AC3E}">
        <p14:creationId xmlns:p14="http://schemas.microsoft.com/office/powerpoint/2010/main" val="2018917472"/>
      </p:ext>
    </p:extLst>
  </p:cSld>
  <p:clrMapOvr>
    <a:masterClrMapping/>
  </p:clrMapOvr>
  <p:transition spd="slow">
    <p:split orient="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539847" y="584163"/>
            <a:ext cx="8064306" cy="922592"/>
          </a:xfrm>
        </p:spPr>
        <p:txBody>
          <a:bodyPr/>
          <a:lstStyle/>
          <a:p>
            <a:br>
              <a:rPr lang="en-US" sz="800" dirty="0">
                <a:latin typeface="Georgia" panose="02040502050405020303" pitchFamily="18" charset="0"/>
              </a:rPr>
            </a:br>
            <a:r>
              <a:rPr lang="en-US" altLang="en-US" sz="2400" dirty="0">
                <a:solidFill>
                  <a:schemeClr val="accent1">
                    <a:lumMod val="40000"/>
                    <a:lumOff val="60000"/>
                  </a:schemeClr>
                </a:solidFill>
                <a:latin typeface="Arial Black"/>
              </a:rPr>
              <a:t>Robotics Modular Architecture</a:t>
            </a:r>
            <a:endParaRPr lang="en-US" sz="2000" dirty="0">
              <a:solidFill>
                <a:schemeClr val="accent1">
                  <a:lumMod val="40000"/>
                  <a:lumOff val="60000"/>
                </a:schemeClr>
              </a:solidFill>
              <a:latin typeface="+mj-lt"/>
            </a:endParaRP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7" name="Rectangle 6">
            <a:extLst>
              <a:ext uri="{FF2B5EF4-FFF2-40B4-BE49-F238E27FC236}">
                <a16:creationId xmlns:a16="http://schemas.microsoft.com/office/drawing/2014/main" id="{234EAD0A-7552-4C33-AD7F-7B42D450BAB3}"/>
              </a:ext>
            </a:extLst>
          </p:cNvPr>
          <p:cNvSpPr/>
          <p:nvPr/>
        </p:nvSpPr>
        <p:spPr>
          <a:xfrm>
            <a:off x="726397" y="1511281"/>
            <a:ext cx="806430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800" b="0" i="0" u="none" strike="noStrike" kern="0" cap="none" spc="0" normalizeH="0" baseline="0" noProof="0" dirty="0">
              <a:ln>
                <a:noFill/>
              </a:ln>
              <a:solidFill>
                <a:srgbClr val="000000"/>
              </a:solidFill>
              <a:effectLst/>
              <a:uLnTx/>
              <a:uFillTx/>
              <a:latin typeface="Georgia" panose="02040502050405020303"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Primitives of Robotics</a:t>
            </a:r>
            <a:r>
              <a:rPr kumimoji="0" lang="sv-SE"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Sense, Plan, Act </a:t>
            </a:r>
          </a:p>
        </p:txBody>
      </p:sp>
      <p:pic>
        <p:nvPicPr>
          <p:cNvPr id="2" name="Picture 1">
            <a:extLst>
              <a:ext uri="{FF2B5EF4-FFF2-40B4-BE49-F238E27FC236}">
                <a16:creationId xmlns:a16="http://schemas.microsoft.com/office/drawing/2014/main" id="{421D265A-E3B6-4CCA-800C-71E821F2864F}"/>
              </a:ext>
            </a:extLst>
          </p:cNvPr>
          <p:cNvPicPr>
            <a:picLocks noChangeAspect="1"/>
          </p:cNvPicPr>
          <p:nvPr/>
        </p:nvPicPr>
        <p:blipFill>
          <a:blip r:embed="rId2"/>
          <a:stretch>
            <a:fillRect/>
          </a:stretch>
        </p:blipFill>
        <p:spPr>
          <a:xfrm>
            <a:off x="539847" y="2029975"/>
            <a:ext cx="5616315" cy="3049779"/>
          </a:xfrm>
          <a:prstGeom prst="rect">
            <a:avLst/>
          </a:prstGeom>
        </p:spPr>
      </p:pic>
      <p:sp>
        <p:nvSpPr>
          <p:cNvPr id="3" name="Rectangle 2">
            <a:extLst>
              <a:ext uri="{FF2B5EF4-FFF2-40B4-BE49-F238E27FC236}">
                <a16:creationId xmlns:a16="http://schemas.microsoft.com/office/drawing/2014/main" id="{E0A046E3-6B06-4FA2-BF6A-DDB77730E958}"/>
              </a:ext>
            </a:extLst>
          </p:cNvPr>
          <p:cNvSpPr/>
          <p:nvPr/>
        </p:nvSpPr>
        <p:spPr>
          <a:xfrm>
            <a:off x="6156162" y="2644321"/>
            <a:ext cx="2861893"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sense-plan-act (SPA) approach keeps intelligence of the system living in the planning or the programmer, not the execution mechanism.</a:t>
            </a:r>
          </a:p>
        </p:txBody>
      </p:sp>
    </p:spTree>
    <p:extLst>
      <p:ext uri="{BB962C8B-B14F-4D97-AF65-F5344CB8AC3E}">
        <p14:creationId xmlns:p14="http://schemas.microsoft.com/office/powerpoint/2010/main" val="2078199267"/>
      </p:ext>
    </p:extLst>
  </p:cSld>
  <p:clrMapOvr>
    <a:masterClrMapping/>
  </p:clrMapOvr>
  <p:transition spd="slow">
    <p:split orient="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539847" y="584163"/>
            <a:ext cx="8064306" cy="922592"/>
          </a:xfrm>
        </p:spPr>
        <p:txBody>
          <a:bodyPr/>
          <a:lstStyle/>
          <a:p>
            <a:br>
              <a:rPr lang="en-US" sz="800" dirty="0">
                <a:latin typeface="Georgia" panose="02040502050405020303" pitchFamily="18" charset="0"/>
              </a:rPr>
            </a:br>
            <a:r>
              <a:rPr lang="en-US" altLang="en-US" sz="2400" dirty="0">
                <a:solidFill>
                  <a:schemeClr val="accent1">
                    <a:lumMod val="40000"/>
                    <a:lumOff val="60000"/>
                  </a:schemeClr>
                </a:solidFill>
                <a:latin typeface="Arial Black"/>
              </a:rPr>
              <a:t>Robotics Modular Architecture</a:t>
            </a:r>
            <a:endParaRPr lang="en-US" sz="2000" dirty="0">
              <a:solidFill>
                <a:schemeClr val="accent1">
                  <a:lumMod val="40000"/>
                  <a:lumOff val="60000"/>
                </a:schemeClr>
              </a:solidFill>
              <a:latin typeface="+mj-lt"/>
            </a:endParaRP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9" name="Picture 8">
            <a:extLst>
              <a:ext uri="{FF2B5EF4-FFF2-40B4-BE49-F238E27FC236}">
                <a16:creationId xmlns:a16="http://schemas.microsoft.com/office/drawing/2014/main" id="{FD1D5498-15DE-48D7-B8F2-717AE6678282}"/>
              </a:ext>
            </a:extLst>
          </p:cNvPr>
          <p:cNvPicPr>
            <a:picLocks noChangeAspect="1"/>
          </p:cNvPicPr>
          <p:nvPr/>
        </p:nvPicPr>
        <p:blipFill>
          <a:blip r:embed="rId2"/>
          <a:stretch>
            <a:fillRect/>
          </a:stretch>
        </p:blipFill>
        <p:spPr>
          <a:xfrm>
            <a:off x="515646" y="1394183"/>
            <a:ext cx="5298341" cy="3419393"/>
          </a:xfrm>
          <a:prstGeom prst="rect">
            <a:avLst/>
          </a:prstGeom>
        </p:spPr>
      </p:pic>
      <p:sp>
        <p:nvSpPr>
          <p:cNvPr id="10" name="Rectangle 9">
            <a:extLst>
              <a:ext uri="{FF2B5EF4-FFF2-40B4-BE49-F238E27FC236}">
                <a16:creationId xmlns:a16="http://schemas.microsoft.com/office/drawing/2014/main" id="{503683ED-E53F-4143-968F-BF7D25FEC709}"/>
              </a:ext>
            </a:extLst>
          </p:cNvPr>
          <p:cNvSpPr/>
          <p:nvPr/>
        </p:nvSpPr>
        <p:spPr>
          <a:xfrm>
            <a:off x="4933321" y="2497234"/>
            <a:ext cx="4158532"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sng"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Disadvantages of Hierarchical Model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Planning–Computation requirements  is very slow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“global world” representation has to contain all information needed for planning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Sensing and acting are always disconnected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“global world” representation has to be updated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world model used by the planner has to be frequently updated to achieve a sufficient accuracy for the particular task </a:t>
            </a:r>
          </a:p>
        </p:txBody>
      </p:sp>
    </p:spTree>
    <p:extLst>
      <p:ext uri="{BB962C8B-B14F-4D97-AF65-F5344CB8AC3E}">
        <p14:creationId xmlns:p14="http://schemas.microsoft.com/office/powerpoint/2010/main" val="4164879015"/>
      </p:ext>
    </p:extLst>
  </p:cSld>
  <p:clrMapOvr>
    <a:masterClrMapping/>
  </p:clrMapOvr>
  <p:transition spd="slow">
    <p:split orient="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6E7E9C-D538-4E4D-BA19-58A53386F754}"/>
              </a:ext>
            </a:extLst>
          </p:cNvPr>
          <p:cNvPicPr>
            <a:picLocks noChangeAspect="1"/>
          </p:cNvPicPr>
          <p:nvPr/>
        </p:nvPicPr>
        <p:blipFill>
          <a:blip r:embed="rId2"/>
          <a:stretch>
            <a:fillRect/>
          </a:stretch>
        </p:blipFill>
        <p:spPr>
          <a:xfrm>
            <a:off x="5391946" y="767022"/>
            <a:ext cx="2542800" cy="1064428"/>
          </a:xfrm>
          <a:prstGeom prst="rect">
            <a:avLst/>
          </a:prstGeom>
        </p:spPr>
      </p:pic>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539847" y="584163"/>
            <a:ext cx="8064306" cy="1064428"/>
          </a:xfrm>
        </p:spPr>
        <p:txBody>
          <a:bodyPr/>
          <a:lstStyle/>
          <a:p>
            <a:r>
              <a:rPr lang="en-US" altLang="en-US" sz="2400" dirty="0">
                <a:solidFill>
                  <a:schemeClr val="accent1">
                    <a:lumMod val="40000"/>
                    <a:lumOff val="60000"/>
                  </a:schemeClr>
                </a:solidFill>
                <a:latin typeface="Arial Black"/>
              </a:rPr>
              <a:t>Robotics Modular Architecture</a:t>
            </a:r>
            <a:br>
              <a:rPr lang="en-US" sz="2400" dirty="0">
                <a:solidFill>
                  <a:schemeClr val="bg1"/>
                </a:solidFill>
                <a:latin typeface="+mj-lt"/>
              </a:rPr>
            </a:br>
            <a:r>
              <a:rPr lang="en-US" sz="2400" b="1" dirty="0">
                <a:solidFill>
                  <a:schemeClr val="bg1"/>
                </a:solidFill>
                <a:latin typeface="Abadi Extra Light" panose="020B0204020104020204" pitchFamily="34" charset="0"/>
              </a:rPr>
              <a:t>Subsumption architecture</a:t>
            </a: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6" name="Rectangle 5">
            <a:extLst>
              <a:ext uri="{FF2B5EF4-FFF2-40B4-BE49-F238E27FC236}">
                <a16:creationId xmlns:a16="http://schemas.microsoft.com/office/drawing/2014/main" id="{05B66EDF-38EB-4508-AFC4-8946F3263E55}"/>
              </a:ext>
            </a:extLst>
          </p:cNvPr>
          <p:cNvSpPr/>
          <p:nvPr/>
        </p:nvSpPr>
        <p:spPr>
          <a:xfrm>
            <a:off x="522951" y="1669794"/>
            <a:ext cx="3962380" cy="29546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Upper layers have precedence over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lower layers and subsumes (absorb) the output of lower layers</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Mobile Robot can use layers of a control system for each level of competence and simply add a new layer to an existing set to move to the next higher level of overall competence.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Additional layers can be added later, to add complexity (more features)</a:t>
            </a:r>
          </a:p>
        </p:txBody>
      </p:sp>
      <p:sp>
        <p:nvSpPr>
          <p:cNvPr id="8" name="Rectangle 7">
            <a:extLst>
              <a:ext uri="{FF2B5EF4-FFF2-40B4-BE49-F238E27FC236}">
                <a16:creationId xmlns:a16="http://schemas.microsoft.com/office/drawing/2014/main" id="{4C59F266-9973-4902-A92D-B07EEC19095D}"/>
              </a:ext>
            </a:extLst>
          </p:cNvPr>
          <p:cNvSpPr/>
          <p:nvPr/>
        </p:nvSpPr>
        <p:spPr>
          <a:xfrm>
            <a:off x="4485331" y="3473706"/>
            <a:ext cx="4572000" cy="107721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subsumption architecture does not allow for any shared memory or other communication between the layers, making it </a:t>
            </a:r>
            <a:r>
              <a:rPr kumimoji="0" lang="en-US" sz="16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impossible for the layers to cooperate in order to achieve a common goal</a:t>
            </a:r>
          </a:p>
        </p:txBody>
      </p:sp>
      <p:pic>
        <p:nvPicPr>
          <p:cNvPr id="10" name="Picture 9">
            <a:extLst>
              <a:ext uri="{FF2B5EF4-FFF2-40B4-BE49-F238E27FC236}">
                <a16:creationId xmlns:a16="http://schemas.microsoft.com/office/drawing/2014/main" id="{42A2C321-3401-488C-838A-8CFDD34D0464}"/>
              </a:ext>
            </a:extLst>
          </p:cNvPr>
          <p:cNvPicPr>
            <a:picLocks noChangeAspect="1"/>
          </p:cNvPicPr>
          <p:nvPr/>
        </p:nvPicPr>
        <p:blipFill>
          <a:blip r:embed="rId3"/>
          <a:stretch>
            <a:fillRect/>
          </a:stretch>
        </p:blipFill>
        <p:spPr>
          <a:xfrm>
            <a:off x="4989891" y="1831450"/>
            <a:ext cx="3707377" cy="1673417"/>
          </a:xfrm>
          <a:prstGeom prst="rect">
            <a:avLst/>
          </a:prstGeom>
        </p:spPr>
      </p:pic>
    </p:spTree>
    <p:extLst>
      <p:ext uri="{BB962C8B-B14F-4D97-AF65-F5344CB8AC3E}">
        <p14:creationId xmlns:p14="http://schemas.microsoft.com/office/powerpoint/2010/main" val="1271958960"/>
      </p:ext>
    </p:extLst>
  </p:cSld>
  <p:clrMapOvr>
    <a:masterClrMapping/>
  </p:clrMapOvr>
  <p:transition spd="slow">
    <p:split orient="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539847" y="584163"/>
            <a:ext cx="8064306" cy="922592"/>
          </a:xfrm>
        </p:spPr>
        <p:txBody>
          <a:bodyPr/>
          <a:lstStyle/>
          <a:p>
            <a:br>
              <a:rPr lang="en-US" sz="800" dirty="0">
                <a:latin typeface="Georgia" panose="02040502050405020303" pitchFamily="18" charset="0"/>
              </a:rPr>
            </a:br>
            <a:r>
              <a:rPr lang="en-US" altLang="en-US" sz="2400" dirty="0">
                <a:solidFill>
                  <a:schemeClr val="accent1">
                    <a:lumMod val="40000"/>
                    <a:lumOff val="60000"/>
                  </a:schemeClr>
                </a:solidFill>
                <a:latin typeface="Arial Black"/>
              </a:rPr>
              <a:t>Robotics Modular Architecture</a:t>
            </a:r>
            <a:br>
              <a:rPr lang="en-US" sz="2400" dirty="0">
                <a:solidFill>
                  <a:schemeClr val="bg1"/>
                </a:solidFill>
                <a:latin typeface="+mj-lt"/>
              </a:rPr>
            </a:br>
            <a:r>
              <a:rPr lang="en-US" sz="2400" b="1" dirty="0">
                <a:solidFill>
                  <a:schemeClr val="bg1"/>
                </a:solidFill>
                <a:latin typeface="Abadi Extra Light" panose="020B0204020104020204" pitchFamily="34" charset="0"/>
              </a:rPr>
              <a:t>Subsumption architecture</a:t>
            </a:r>
            <a:endParaRPr lang="en-US" sz="2400" dirty="0">
              <a:solidFill>
                <a:schemeClr val="bg1"/>
              </a:solidFill>
              <a:latin typeface="+mj-lt"/>
            </a:endParaRP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7" name="Rectangle 6">
            <a:extLst>
              <a:ext uri="{FF2B5EF4-FFF2-40B4-BE49-F238E27FC236}">
                <a16:creationId xmlns:a16="http://schemas.microsoft.com/office/drawing/2014/main" id="{558544DB-9FE0-4F9C-9B14-1E920AE80CFE}"/>
              </a:ext>
            </a:extLst>
          </p:cNvPr>
          <p:cNvSpPr/>
          <p:nvPr/>
        </p:nvSpPr>
        <p:spPr>
          <a:xfrm>
            <a:off x="4519853" y="4082283"/>
            <a:ext cx="4572000" cy="95410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lowest level layer of control makes sure that the robot does not come into contact with other objects. It thus achieves level 0 competence</a:t>
            </a:r>
            <a:r>
              <a:rPr kumimoji="0" lang="en-US" sz="14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14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If something approaches the robot it will move away</a:t>
            </a:r>
          </a:p>
        </p:txBody>
      </p:sp>
      <p:pic>
        <p:nvPicPr>
          <p:cNvPr id="2" name="Picture 1">
            <a:extLst>
              <a:ext uri="{FF2B5EF4-FFF2-40B4-BE49-F238E27FC236}">
                <a16:creationId xmlns:a16="http://schemas.microsoft.com/office/drawing/2014/main" id="{2B106F59-30DB-4EB5-AFCA-E98902D399DF}"/>
              </a:ext>
            </a:extLst>
          </p:cNvPr>
          <p:cNvPicPr>
            <a:picLocks noChangeAspect="1"/>
          </p:cNvPicPr>
          <p:nvPr/>
        </p:nvPicPr>
        <p:blipFill>
          <a:blip r:embed="rId2"/>
          <a:stretch>
            <a:fillRect/>
          </a:stretch>
        </p:blipFill>
        <p:spPr>
          <a:xfrm>
            <a:off x="4572000" y="1974792"/>
            <a:ext cx="4470400" cy="1909282"/>
          </a:xfrm>
          <a:prstGeom prst="rect">
            <a:avLst/>
          </a:prstGeom>
        </p:spPr>
      </p:pic>
      <p:sp>
        <p:nvSpPr>
          <p:cNvPr id="6" name="Rectangle 5">
            <a:extLst>
              <a:ext uri="{FF2B5EF4-FFF2-40B4-BE49-F238E27FC236}">
                <a16:creationId xmlns:a16="http://schemas.microsoft.com/office/drawing/2014/main" id="{05B66EDF-38EB-4508-AFC4-8946F3263E55}"/>
              </a:ext>
            </a:extLst>
          </p:cNvPr>
          <p:cNvSpPr/>
          <p:nvPr/>
        </p:nvSpPr>
        <p:spPr>
          <a:xfrm>
            <a:off x="417927" y="1652161"/>
            <a:ext cx="4316633"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most important problem we found with the Subsumption architecture is that is it not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sufficiently modular</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Because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upper layers interfere with the internal functions of lower-level behaviors </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they cannot be designed independently and become increasingly complex. </a:t>
            </a:r>
          </a:p>
        </p:txBody>
      </p:sp>
    </p:spTree>
    <p:extLst>
      <p:ext uri="{BB962C8B-B14F-4D97-AF65-F5344CB8AC3E}">
        <p14:creationId xmlns:p14="http://schemas.microsoft.com/office/powerpoint/2010/main" val="3508748997"/>
      </p:ext>
    </p:extLst>
  </p:cSld>
  <p:clrMapOvr>
    <a:masterClrMapping/>
  </p:clrMapOvr>
  <p:transition spd="slow">
    <p:split orient="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539847" y="584163"/>
            <a:ext cx="8064306" cy="922592"/>
          </a:xfrm>
        </p:spPr>
        <p:txBody>
          <a:bodyPr/>
          <a:lstStyle/>
          <a:p>
            <a:br>
              <a:rPr lang="en-US" sz="800" dirty="0">
                <a:latin typeface="Georgia" panose="02040502050405020303" pitchFamily="18" charset="0"/>
              </a:rPr>
            </a:br>
            <a:r>
              <a:rPr lang="en-US" altLang="en-US" sz="2400" dirty="0">
                <a:solidFill>
                  <a:schemeClr val="accent1">
                    <a:lumMod val="40000"/>
                    <a:lumOff val="60000"/>
                  </a:schemeClr>
                </a:solidFill>
                <a:latin typeface="Arial Black"/>
              </a:rPr>
              <a:t>Robotics Modular Architecture</a:t>
            </a:r>
            <a:br>
              <a:rPr lang="en-US" altLang="en-US" sz="2400" dirty="0">
                <a:solidFill>
                  <a:srgbClr val="082A44"/>
                </a:solidFill>
                <a:latin typeface="Arial Black"/>
              </a:rPr>
            </a:br>
            <a:r>
              <a:rPr lang="en-US" sz="2400" b="1" dirty="0">
                <a:solidFill>
                  <a:schemeClr val="bg1"/>
                </a:solidFill>
                <a:latin typeface="Abadi Extra Light" panose="020B0204020104020204" pitchFamily="34" charset="0"/>
              </a:rPr>
              <a:t>Deliberative</a:t>
            </a:r>
            <a:r>
              <a:rPr lang="sv-SE" sz="2400" b="1" dirty="0">
                <a:solidFill>
                  <a:schemeClr val="bg1"/>
                </a:solidFill>
                <a:latin typeface="Abadi Extra Light" panose="020B0204020104020204" pitchFamily="34" charset="0"/>
              </a:rPr>
              <a:t> planner</a:t>
            </a:r>
            <a:r>
              <a:rPr lang="en-US" sz="2400" b="1" dirty="0">
                <a:solidFill>
                  <a:schemeClr val="bg1"/>
                </a:solidFill>
                <a:latin typeface="Abadi Extra Light" panose="020B0204020104020204" pitchFamily="34" charset="0"/>
              </a:rPr>
              <a:t> decomposed into features</a:t>
            </a:r>
            <a:endParaRPr lang="en-US" sz="2400" dirty="0">
              <a:solidFill>
                <a:schemeClr val="bg1"/>
              </a:solidFill>
              <a:latin typeface="Abadi Extra Light" panose="020B0204020104020204" pitchFamily="34" charset="0"/>
            </a:endParaRP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pic>
        <p:nvPicPr>
          <p:cNvPr id="3" name="Picture 2">
            <a:extLst>
              <a:ext uri="{FF2B5EF4-FFF2-40B4-BE49-F238E27FC236}">
                <a16:creationId xmlns:a16="http://schemas.microsoft.com/office/drawing/2014/main" id="{C51CAF11-D4DF-46E5-BCCC-4F009637D3E5}"/>
              </a:ext>
            </a:extLst>
          </p:cNvPr>
          <p:cNvPicPr>
            <a:picLocks noChangeAspect="1"/>
          </p:cNvPicPr>
          <p:nvPr/>
        </p:nvPicPr>
        <p:blipFill>
          <a:blip r:embed="rId2"/>
          <a:stretch>
            <a:fillRect/>
          </a:stretch>
        </p:blipFill>
        <p:spPr>
          <a:xfrm>
            <a:off x="957127" y="2094777"/>
            <a:ext cx="6708449" cy="2613596"/>
          </a:xfrm>
          <a:prstGeom prst="rect">
            <a:avLst/>
          </a:prstGeom>
        </p:spPr>
      </p:pic>
      <p:sp>
        <p:nvSpPr>
          <p:cNvPr id="6" name="TextBox 5">
            <a:extLst>
              <a:ext uri="{FF2B5EF4-FFF2-40B4-BE49-F238E27FC236}">
                <a16:creationId xmlns:a16="http://schemas.microsoft.com/office/drawing/2014/main" id="{433A80D7-973B-4034-9240-DD3CF52940E3}"/>
              </a:ext>
            </a:extLst>
          </p:cNvPr>
          <p:cNvSpPr txBox="1"/>
          <p:nvPr/>
        </p:nvSpPr>
        <p:spPr>
          <a:xfrm>
            <a:off x="2242671" y="1840762"/>
            <a:ext cx="41373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Subsumption</a:t>
            </a:r>
            <a:r>
              <a:rPr kumimoji="0" lang="sv-SE"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layers</a:t>
            </a:r>
            <a:r>
              <a:rPr kumimoji="0" lang="sv-SE"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decomposed</a:t>
            </a:r>
            <a:r>
              <a:rPr kumimoji="0" lang="sv-SE"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into</a:t>
            </a:r>
            <a:r>
              <a:rPr kumimoji="0" lang="sv-SE" sz="1400" b="0" i="0" u="none" strike="noStrike" kern="0" cap="none" spc="0" normalizeH="0" baseline="0" noProof="0" dirty="0">
                <a:ln>
                  <a:noFill/>
                </a:ln>
                <a:solidFill>
                  <a:srgbClr val="000000"/>
                </a:solidFill>
                <a:effectLst/>
                <a:uLnTx/>
                <a:uFillTx/>
                <a:latin typeface="Arial"/>
                <a:cs typeface="Arial"/>
                <a:sym typeface="Arial"/>
              </a:rPr>
              <a:t> features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10568951"/>
      </p:ext>
    </p:extLst>
  </p:cSld>
  <p:clrMapOvr>
    <a:masterClrMapping/>
  </p:clrMapOvr>
  <p:transition spd="slow">
    <p:split orient="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539847" y="597810"/>
            <a:ext cx="8064306" cy="922592"/>
          </a:xfrm>
        </p:spPr>
        <p:txBody>
          <a:bodyPr/>
          <a:lstStyle/>
          <a:p>
            <a:br>
              <a:rPr lang="en-US" sz="800" dirty="0">
                <a:latin typeface="Georgia" panose="02040502050405020303" pitchFamily="18" charset="0"/>
              </a:rPr>
            </a:br>
            <a:r>
              <a:rPr lang="en-US" altLang="en-US" sz="2400" dirty="0">
                <a:solidFill>
                  <a:schemeClr val="accent1">
                    <a:lumMod val="40000"/>
                    <a:lumOff val="60000"/>
                  </a:schemeClr>
                </a:solidFill>
                <a:latin typeface="Arial Black"/>
              </a:rPr>
              <a:t>Robotics Modular Architecture</a:t>
            </a:r>
            <a:br>
              <a:rPr lang="en-US" sz="2400" dirty="0">
                <a:solidFill>
                  <a:schemeClr val="bg1"/>
                </a:solidFill>
                <a:latin typeface="+mj-lt"/>
              </a:rPr>
            </a:br>
            <a:r>
              <a:rPr lang="en-US" sz="2400" b="1" dirty="0">
                <a:solidFill>
                  <a:schemeClr val="bg1"/>
                </a:solidFill>
                <a:latin typeface="Abadi Extra Light" panose="020B0204020104020204" pitchFamily="34" charset="0"/>
              </a:rPr>
              <a:t>Decompose system into three layers*</a:t>
            </a:r>
            <a:endParaRPr lang="en-US" sz="2400" dirty="0">
              <a:solidFill>
                <a:schemeClr val="bg1"/>
              </a:solidFill>
              <a:latin typeface="+mj-lt"/>
            </a:endParaRP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2" name="Rectangle 1">
            <a:extLst>
              <a:ext uri="{FF2B5EF4-FFF2-40B4-BE49-F238E27FC236}">
                <a16:creationId xmlns:a16="http://schemas.microsoft.com/office/drawing/2014/main" id="{C7A8E357-7045-4053-AFF6-9DEBB530ED36}"/>
              </a:ext>
            </a:extLst>
          </p:cNvPr>
          <p:cNvSpPr/>
          <p:nvPr/>
        </p:nvSpPr>
        <p:spPr>
          <a:xfrm>
            <a:off x="483199" y="1650030"/>
            <a:ext cx="7951010" cy="2677656"/>
          </a:xfrm>
          <a:prstGeom prst="rect">
            <a:avLst/>
          </a:prstGeom>
        </p:spPr>
        <p:txBody>
          <a:bodyPr wrap="square">
            <a:spAutoFit/>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Why three layers? Different kinds of decisions </a:t>
            </a:r>
          </a:p>
          <a:p>
            <a:pPr marL="342900" marR="0" lvl="4"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need to plan future</a:t>
            </a:r>
          </a:p>
          <a:p>
            <a:pPr marL="342900" marR="0" lvl="4"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need to remember past </a:t>
            </a:r>
          </a:p>
          <a:p>
            <a:pPr marL="342900" marR="0" lvl="4"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need sensors input</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so, three layers:</a:t>
            </a:r>
          </a:p>
          <a:p>
            <a:pPr marL="342900" marR="0" lvl="2"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Deliberative Planner: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plans</a:t>
            </a:r>
          </a:p>
          <a:p>
            <a:pPr marL="342900" marR="0" lvl="2"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Sequencer: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saves past</a:t>
            </a:r>
          </a:p>
          <a:p>
            <a:pPr marL="342900" marR="0" lvl="2"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Reactive control: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stateless sensor/actuators</a:t>
            </a:r>
          </a:p>
        </p:txBody>
      </p:sp>
      <p:pic>
        <p:nvPicPr>
          <p:cNvPr id="8" name="Picture 7">
            <a:extLst>
              <a:ext uri="{FF2B5EF4-FFF2-40B4-BE49-F238E27FC236}">
                <a16:creationId xmlns:a16="http://schemas.microsoft.com/office/drawing/2014/main" id="{59576371-350D-4D0A-8631-4FE45E8EAB58}"/>
              </a:ext>
            </a:extLst>
          </p:cNvPr>
          <p:cNvPicPr>
            <a:picLocks noChangeAspect="1"/>
          </p:cNvPicPr>
          <p:nvPr/>
        </p:nvPicPr>
        <p:blipFill>
          <a:blip r:embed="rId2"/>
          <a:stretch>
            <a:fillRect/>
          </a:stretch>
        </p:blipFill>
        <p:spPr>
          <a:xfrm>
            <a:off x="5750560" y="1520402"/>
            <a:ext cx="2910241" cy="2807284"/>
          </a:xfrm>
          <a:prstGeom prst="rect">
            <a:avLst/>
          </a:prstGeom>
        </p:spPr>
      </p:pic>
      <p:sp>
        <p:nvSpPr>
          <p:cNvPr id="3" name="Rectangle 2">
            <a:extLst>
              <a:ext uri="{FF2B5EF4-FFF2-40B4-BE49-F238E27FC236}">
                <a16:creationId xmlns:a16="http://schemas.microsoft.com/office/drawing/2014/main" id="{3E6420C9-F568-4267-86B4-0C34A6C15664}"/>
              </a:ext>
            </a:extLst>
          </p:cNvPr>
          <p:cNvSpPr/>
          <p:nvPr/>
        </p:nvSpPr>
        <p:spPr>
          <a:xfrm>
            <a:off x="463973" y="4685905"/>
            <a:ext cx="66548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https://citeseerx.ist.psu.edu/viewdoc/download?doi=10.1.1.43.9376&amp;rep=rep1&amp;type=pdf</a:t>
            </a:r>
          </a:p>
        </p:txBody>
      </p:sp>
    </p:spTree>
    <p:extLst>
      <p:ext uri="{BB962C8B-B14F-4D97-AF65-F5344CB8AC3E}">
        <p14:creationId xmlns:p14="http://schemas.microsoft.com/office/powerpoint/2010/main" val="1737311833"/>
      </p:ext>
    </p:extLst>
  </p:cSld>
  <p:clrMapOvr>
    <a:masterClrMapping/>
  </p:clrMapOvr>
  <p:transition spd="slow">
    <p:split orient="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539847" y="422798"/>
            <a:ext cx="8064306" cy="922592"/>
          </a:xfrm>
        </p:spPr>
        <p:txBody>
          <a:bodyPr/>
          <a:lstStyle/>
          <a:p>
            <a:br>
              <a:rPr lang="en-US" sz="800" dirty="0">
                <a:latin typeface="Georgia" panose="02040502050405020303" pitchFamily="18" charset="0"/>
              </a:rPr>
            </a:br>
            <a:r>
              <a:rPr lang="en-US" altLang="en-US" sz="2400" dirty="0">
                <a:solidFill>
                  <a:schemeClr val="accent1">
                    <a:lumMod val="40000"/>
                    <a:lumOff val="60000"/>
                  </a:schemeClr>
                </a:solidFill>
                <a:latin typeface="Arial Black"/>
              </a:rPr>
              <a:t>Robotics Modular Architecture</a:t>
            </a:r>
            <a:endParaRPr lang="en-US" sz="2000" dirty="0">
              <a:solidFill>
                <a:schemeClr val="accent1">
                  <a:lumMod val="40000"/>
                  <a:lumOff val="60000"/>
                </a:schemeClr>
              </a:solidFill>
              <a:latin typeface="+mj-lt"/>
            </a:endParaRP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3" name="Rectangle 2">
            <a:extLst>
              <a:ext uri="{FF2B5EF4-FFF2-40B4-BE49-F238E27FC236}">
                <a16:creationId xmlns:a16="http://schemas.microsoft.com/office/drawing/2014/main" id="{31D58909-DD56-41B5-8056-AE59E71F42F1}"/>
              </a:ext>
            </a:extLst>
          </p:cNvPr>
          <p:cNvSpPr/>
          <p:nvPr/>
        </p:nvSpPr>
        <p:spPr>
          <a:xfrm>
            <a:off x="539847" y="1168943"/>
            <a:ext cx="5082020" cy="38472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World state component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world state component is a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shared memory for the layers</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At the beginning of each turn the world state data are sent to Layer 1. The layer is able to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alter the world state </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by sending an abstract wish with the desired change to the world state component. </a:t>
            </a: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world state component then fulfills the abstract wish by updating the world state according to the wish</a:t>
            </a: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The world state 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are then sent to Layer 2, and so on. </a:t>
            </a:r>
          </a:p>
        </p:txBody>
      </p:sp>
      <p:pic>
        <p:nvPicPr>
          <p:cNvPr id="2" name="Picture 1">
            <a:extLst>
              <a:ext uri="{FF2B5EF4-FFF2-40B4-BE49-F238E27FC236}">
                <a16:creationId xmlns:a16="http://schemas.microsoft.com/office/drawing/2014/main" id="{4199482D-F839-400B-B417-EF85045965D1}"/>
              </a:ext>
            </a:extLst>
          </p:cNvPr>
          <p:cNvPicPr>
            <a:picLocks noChangeAspect="1"/>
          </p:cNvPicPr>
          <p:nvPr/>
        </p:nvPicPr>
        <p:blipFill>
          <a:blip r:embed="rId2"/>
          <a:stretch>
            <a:fillRect/>
          </a:stretch>
        </p:blipFill>
        <p:spPr>
          <a:xfrm>
            <a:off x="5621867" y="1781483"/>
            <a:ext cx="3389639" cy="1670316"/>
          </a:xfrm>
          <a:prstGeom prst="rect">
            <a:avLst/>
          </a:prstGeom>
        </p:spPr>
      </p:pic>
      <p:sp>
        <p:nvSpPr>
          <p:cNvPr id="6" name="Rectangle 5">
            <a:extLst>
              <a:ext uri="{FF2B5EF4-FFF2-40B4-BE49-F238E27FC236}">
                <a16:creationId xmlns:a16="http://schemas.microsoft.com/office/drawing/2014/main" id="{C59715D5-85ED-42EA-8E0E-81F6D01F85F4}"/>
              </a:ext>
            </a:extLst>
          </p:cNvPr>
          <p:cNvSpPr/>
          <p:nvPr/>
        </p:nvSpPr>
        <p:spPr>
          <a:xfrm>
            <a:off x="5702214" y="3541477"/>
            <a:ext cx="3389639"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 closer look at a subsumption layer showing the flow between modules inside layer-</a:t>
            </a:r>
            <a:r>
              <a:rPr kumimoji="0" lang="en-US" sz="16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i</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Layer-1 does not receive any wish flow.</a:t>
            </a:r>
          </a:p>
        </p:txBody>
      </p:sp>
    </p:spTree>
    <p:extLst>
      <p:ext uri="{BB962C8B-B14F-4D97-AF65-F5344CB8AC3E}">
        <p14:creationId xmlns:p14="http://schemas.microsoft.com/office/powerpoint/2010/main" val="1838058066"/>
      </p:ext>
    </p:extLst>
  </p:cSld>
  <p:clrMapOvr>
    <a:masterClrMapping/>
  </p:clrMapOvr>
  <p:transition spd="slow">
    <p:split orient="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EEB972-2C1F-43BB-952F-ECFCBDC8BBB6}"/>
              </a:ext>
            </a:extLst>
          </p:cNvPr>
          <p:cNvPicPr>
            <a:picLocks noChangeAspect="1"/>
          </p:cNvPicPr>
          <p:nvPr/>
        </p:nvPicPr>
        <p:blipFill>
          <a:blip r:embed="rId2"/>
          <a:stretch>
            <a:fillRect/>
          </a:stretch>
        </p:blipFill>
        <p:spPr>
          <a:xfrm>
            <a:off x="5154108" y="1194459"/>
            <a:ext cx="3818845" cy="3258759"/>
          </a:xfrm>
          <a:prstGeom prst="rect">
            <a:avLst/>
          </a:prstGeom>
        </p:spPr>
      </p:pic>
      <p:sp>
        <p:nvSpPr>
          <p:cNvPr id="5" name="Title 4">
            <a:extLst>
              <a:ext uri="{FF2B5EF4-FFF2-40B4-BE49-F238E27FC236}">
                <a16:creationId xmlns:a16="http://schemas.microsoft.com/office/drawing/2014/main" id="{6088ABF5-9296-439F-AF10-9D492AD74376}"/>
              </a:ext>
            </a:extLst>
          </p:cNvPr>
          <p:cNvSpPr>
            <a:spLocks noGrp="1"/>
          </p:cNvSpPr>
          <p:nvPr>
            <p:ph type="title"/>
          </p:nvPr>
        </p:nvSpPr>
        <p:spPr>
          <a:xfrm>
            <a:off x="539847" y="422798"/>
            <a:ext cx="8064306" cy="922592"/>
          </a:xfrm>
        </p:spPr>
        <p:txBody>
          <a:bodyPr/>
          <a:lstStyle/>
          <a:p>
            <a:br>
              <a:rPr lang="en-US" sz="800" dirty="0">
                <a:latin typeface="Georgia" panose="02040502050405020303" pitchFamily="18" charset="0"/>
              </a:rPr>
            </a:br>
            <a:r>
              <a:rPr lang="en-US" altLang="en-US" sz="2400" dirty="0">
                <a:solidFill>
                  <a:schemeClr val="accent1">
                    <a:lumMod val="40000"/>
                    <a:lumOff val="60000"/>
                  </a:schemeClr>
                </a:solidFill>
                <a:latin typeface="Arial Black"/>
              </a:rPr>
              <a:t>Robotics Modular Architecture</a:t>
            </a:r>
            <a:endParaRPr lang="en-US" sz="2000" dirty="0">
              <a:solidFill>
                <a:schemeClr val="accent1">
                  <a:lumMod val="40000"/>
                  <a:lumOff val="60000"/>
                </a:schemeClr>
              </a:solidFill>
              <a:latin typeface="+mj-lt"/>
            </a:endParaRPr>
          </a:p>
        </p:txBody>
      </p:sp>
      <p:sp>
        <p:nvSpPr>
          <p:cNvPr id="4" name="Slide Number Placeholder 3">
            <a:extLst>
              <a:ext uri="{FF2B5EF4-FFF2-40B4-BE49-F238E27FC236}">
                <a16:creationId xmlns:a16="http://schemas.microsoft.com/office/drawing/2014/main" id="{95038E04-F793-4705-B36E-3BC2C978F4E9}"/>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1781A1"/>
                </a:solidFill>
                <a:effectLst/>
                <a:uLnTx/>
                <a:uFillTx/>
                <a:latin typeface="Titillium Web"/>
                <a:sym typeface="Titillium Web"/>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lang="en" sz="1200" b="0" i="0" u="none" strike="noStrike" kern="0" cap="none" spc="0" normalizeH="0" baseline="0" noProof="0" dirty="0">
              <a:ln>
                <a:noFill/>
              </a:ln>
              <a:solidFill>
                <a:srgbClr val="1781A1"/>
              </a:solidFill>
              <a:effectLst/>
              <a:uLnTx/>
              <a:uFillTx/>
              <a:latin typeface="Titillium Web"/>
              <a:sym typeface="Titillium Web"/>
            </a:endParaRPr>
          </a:p>
        </p:txBody>
      </p:sp>
      <p:sp>
        <p:nvSpPr>
          <p:cNvPr id="3" name="Rectangle 2">
            <a:extLst>
              <a:ext uri="{FF2B5EF4-FFF2-40B4-BE49-F238E27FC236}">
                <a16:creationId xmlns:a16="http://schemas.microsoft.com/office/drawing/2014/main" id="{31D58909-DD56-41B5-8056-AE59E71F42F1}"/>
              </a:ext>
            </a:extLst>
          </p:cNvPr>
          <p:cNvSpPr/>
          <p:nvPr/>
        </p:nvSpPr>
        <p:spPr>
          <a:xfrm>
            <a:off x="439954" y="1089472"/>
            <a:ext cx="806430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endParaRPr>
          </a:p>
        </p:txBody>
      </p:sp>
      <p:sp>
        <p:nvSpPr>
          <p:cNvPr id="2" name="Rectangle 1">
            <a:extLst>
              <a:ext uri="{FF2B5EF4-FFF2-40B4-BE49-F238E27FC236}">
                <a16:creationId xmlns:a16="http://schemas.microsoft.com/office/drawing/2014/main" id="{7644D096-E607-49EC-B81B-411EBAC08505}"/>
              </a:ext>
            </a:extLst>
          </p:cNvPr>
          <p:cNvSpPr/>
          <p:nvPr/>
        </p:nvSpPr>
        <p:spPr>
          <a:xfrm>
            <a:off x="476633" y="1122958"/>
            <a:ext cx="4909875"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hybrid architecture, shown in the Figure* is based on three components: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sng"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world state component</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1600" b="0" i="0" u="sng"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subsumption layers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component and an </a:t>
            </a:r>
            <a:r>
              <a:rPr kumimoji="0" lang="en-US" sz="1600" b="0" i="0" u="sng"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arbitrator component</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architecture has two types of flow: data flow and wish flow.</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data flow carries sensor input to the layers, data from the world state component to the layers and actions from the arbitrator to the actuators</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wish-flow is a special kind of flow between each layer in the architecture, from the top layer to the arbitrator and from the layers to the world state component.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The layers create a </a:t>
            </a:r>
            <a:r>
              <a:rPr kumimoji="0" lang="en-US" sz="1600" b="0" i="1"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wish list </a:t>
            </a:r>
            <a:r>
              <a:rPr kumimoji="0" lang="en-US" sz="16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for the arbitrator to convert into actions. This wish list is carried by the wish flow.</a:t>
            </a:r>
          </a:p>
        </p:txBody>
      </p:sp>
      <p:sp>
        <p:nvSpPr>
          <p:cNvPr id="7" name="Rectangle 6">
            <a:extLst>
              <a:ext uri="{FF2B5EF4-FFF2-40B4-BE49-F238E27FC236}">
                <a16:creationId xmlns:a16="http://schemas.microsoft.com/office/drawing/2014/main" id="{0A5F9DC0-982C-484F-A84C-9EA64A007EC2}"/>
              </a:ext>
            </a:extLst>
          </p:cNvPr>
          <p:cNvSpPr/>
          <p:nvPr/>
        </p:nvSpPr>
        <p:spPr>
          <a:xfrm>
            <a:off x="5278379" y="4656517"/>
            <a:ext cx="3961731"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DAT3 REPORT Applying Machine Learning to </a:t>
            </a:r>
            <a:r>
              <a:rPr kumimoji="0" lang="en-US" sz="11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Robocode</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Morten </a:t>
            </a:r>
            <a:r>
              <a:rPr kumimoji="0" lang="en-US" sz="11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Gade</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Michael Knudsen Rasmus </a:t>
            </a:r>
            <a:r>
              <a:rPr kumimoji="0" lang="en-US" sz="11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Aslak</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a:t>
            </a:r>
            <a:r>
              <a:rPr kumimoji="0" lang="en-US" sz="1100" b="0" i="0" u="none" strike="noStrike" kern="0" cap="none" spc="0" normalizeH="0" baseline="0" noProof="0" dirty="0" err="1">
                <a:ln>
                  <a:noFill/>
                </a:ln>
                <a:solidFill>
                  <a:srgbClr val="000000"/>
                </a:solidFill>
                <a:effectLst/>
                <a:uLnTx/>
                <a:uFillTx/>
                <a:latin typeface="Abadi Extra Light" panose="020B0204020104020204" pitchFamily="34" charset="0"/>
                <a:cs typeface="Arial"/>
                <a:sym typeface="Arial"/>
              </a:rPr>
              <a:t>Kjær</a:t>
            </a:r>
            <a:r>
              <a:rPr kumimoji="0" lang="en-US" sz="1100" b="0" i="0" u="none" strike="noStrike" kern="0" cap="none" spc="0" normalizeH="0" baseline="0" noProof="0" dirty="0">
                <a:ln>
                  <a:noFill/>
                </a:ln>
                <a:solidFill>
                  <a:srgbClr val="000000"/>
                </a:solidFill>
                <a:effectLst/>
                <a:uLnTx/>
                <a:uFillTx/>
                <a:latin typeface="Abadi Extra Light" panose="020B0204020104020204" pitchFamily="34" charset="0"/>
                <a:cs typeface="Arial"/>
                <a:sym typeface="Arial"/>
              </a:rPr>
              <a:t> Thomas Christensen </a:t>
            </a:r>
          </a:p>
        </p:txBody>
      </p:sp>
    </p:spTree>
    <p:extLst>
      <p:ext uri="{BB962C8B-B14F-4D97-AF65-F5344CB8AC3E}">
        <p14:creationId xmlns:p14="http://schemas.microsoft.com/office/powerpoint/2010/main" val="2144318180"/>
      </p:ext>
    </p:extLst>
  </p:cSld>
  <p:clrMapOvr>
    <a:masterClrMapping/>
  </p:clrMapOvr>
  <p:transition spd="slow">
    <p:split orient="vert"/>
  </p:transition>
</p:sld>
</file>

<file path=ppt/theme/theme1.xml><?xml version="1.0" encoding="utf-8"?>
<a:theme xmlns:a="http://schemas.openxmlformats.org/drawingml/2006/main"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Custom 1">
      <a:majorFont>
        <a:latin typeface="Arial Black"/>
        <a:ea typeface=""/>
        <a:cs typeface=""/>
      </a:majorFont>
      <a:minorFont>
        <a:latin typeface="Arial Nova C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19532</Words>
  <Application>Microsoft Macintosh PowerPoint</Application>
  <PresentationFormat>On-screen Show (16:9)</PresentationFormat>
  <Paragraphs>1536</Paragraphs>
  <Slides>150</Slides>
  <Notes>88</Notes>
  <HiddenSlides>0</HiddenSlides>
  <MMClips>0</MMClips>
  <ScaleCrop>false</ScaleCrop>
  <HeadingPairs>
    <vt:vector size="6" baseType="variant">
      <vt:variant>
        <vt:lpstr>Fonts Used</vt:lpstr>
      </vt:variant>
      <vt:variant>
        <vt:i4>22</vt:i4>
      </vt:variant>
      <vt:variant>
        <vt:lpstr>Theme</vt:lpstr>
      </vt:variant>
      <vt:variant>
        <vt:i4>6</vt:i4>
      </vt:variant>
      <vt:variant>
        <vt:lpstr>Slide Titles</vt:lpstr>
      </vt:variant>
      <vt:variant>
        <vt:i4>150</vt:i4>
      </vt:variant>
    </vt:vector>
  </HeadingPairs>
  <TitlesOfParts>
    <vt:vector size="178" baseType="lpstr">
      <vt:lpstr>Abadi Extra Light</vt:lpstr>
      <vt:lpstr>AdvGTIMES-R</vt:lpstr>
      <vt:lpstr>AdvGulliv-R</vt:lpstr>
      <vt:lpstr>Arial</vt:lpstr>
      <vt:lpstr>Arial Black</vt:lpstr>
      <vt:lpstr>Arial Nova Cond</vt:lpstr>
      <vt:lpstr>Arial Nova Cond Light</vt:lpstr>
      <vt:lpstr>Arial Nova Light</vt:lpstr>
      <vt:lpstr>Calibri</vt:lpstr>
      <vt:lpstr>Consolas</vt:lpstr>
      <vt:lpstr>Courier</vt:lpstr>
      <vt:lpstr>Courier New</vt:lpstr>
      <vt:lpstr>Georgia</vt:lpstr>
      <vt:lpstr>Inria Sans Light</vt:lpstr>
      <vt:lpstr>Lucida Sans Unicode</vt:lpstr>
      <vt:lpstr>MTMI</vt:lpstr>
      <vt:lpstr>MTSYN</vt:lpstr>
      <vt:lpstr>Saira SemiCondensed Medium</vt:lpstr>
      <vt:lpstr>Times-Roman</vt:lpstr>
      <vt:lpstr>TimesNewRomanPS-ItalicMT</vt:lpstr>
      <vt:lpstr>TimesNewRomanPSMT</vt:lpstr>
      <vt:lpstr>Titillium Web</vt:lpstr>
      <vt:lpstr>Title Master blå</vt:lpstr>
      <vt:lpstr>Master layout</vt:lpstr>
      <vt:lpstr>Sista bilden Master</vt:lpstr>
      <vt:lpstr>Master layout</vt:lpstr>
      <vt:lpstr>1_Gurney template</vt:lpstr>
      <vt:lpstr>2_Gurney template</vt:lpstr>
      <vt:lpstr>PowerPoint Presentation</vt:lpstr>
      <vt:lpstr>TDA/DIT 594 - SE Principles for Complex Systems</vt:lpstr>
      <vt:lpstr>Individual Assignment - Jan 13</vt:lpstr>
      <vt:lpstr>Under the Hood</vt:lpstr>
      <vt:lpstr>Complex???????????</vt:lpstr>
      <vt:lpstr>Software Product Lines</vt:lpstr>
      <vt:lpstr>Software Product Lines</vt:lpstr>
      <vt:lpstr>Feature-Oriented Approach</vt:lpstr>
      <vt:lpstr>   Domain Engineering and  Feature Modelling</vt:lpstr>
      <vt:lpstr>Learning Objectives</vt:lpstr>
      <vt:lpstr>SPL Domain</vt:lpstr>
      <vt:lpstr>Domain Engineering</vt:lpstr>
      <vt:lpstr>Domain Modelling</vt:lpstr>
      <vt:lpstr>Domain Modelling Domain Analysis: Scoping</vt:lpstr>
      <vt:lpstr>Domain Analysis: Scoping Common scoping approaches</vt:lpstr>
      <vt:lpstr>What is a Feature?</vt:lpstr>
      <vt:lpstr>What is a Feature?</vt:lpstr>
      <vt:lpstr>Feature Modelling</vt:lpstr>
      <vt:lpstr> Feature Modelling Feature Diagrams</vt:lpstr>
      <vt:lpstr>Feature Modelling Feature Diagrams</vt:lpstr>
      <vt:lpstr>Feature Modelling Formalization in Propositional Logic</vt:lpstr>
      <vt:lpstr>Feature Modelling Formalization in Propositional Logic</vt:lpstr>
      <vt:lpstr>PowerPoint Presentation</vt:lpstr>
      <vt:lpstr>PowerPoint Presentation</vt:lpstr>
      <vt:lpstr>PowerPoint Presentation</vt:lpstr>
      <vt:lpstr>Feature-Modelling Principles*</vt:lpstr>
      <vt:lpstr>Feature-modeling principles 2. Model Organization</vt:lpstr>
      <vt:lpstr>Feature-modeling principles 2. Model Organization</vt:lpstr>
      <vt:lpstr>Feature-modeling principles 3. Modeling </vt:lpstr>
      <vt:lpstr>Feature-modeling principles 3. Modeling </vt:lpstr>
      <vt:lpstr>   Model and Code Analysis</vt:lpstr>
      <vt:lpstr>Propositional Logic</vt:lpstr>
      <vt:lpstr>Propositional Logic</vt:lpstr>
      <vt:lpstr>Propositional Logic</vt:lpstr>
      <vt:lpstr>Valid Feature Selection</vt:lpstr>
      <vt:lpstr>Example - Graph Library</vt:lpstr>
      <vt:lpstr>Example - Graph Library</vt:lpstr>
      <vt:lpstr>Example - Graph Library</vt:lpstr>
      <vt:lpstr>Consistent Feature Models</vt:lpstr>
      <vt:lpstr>   Let’s Take a Break</vt:lpstr>
      <vt:lpstr>   Implementation of Variability</vt:lpstr>
      <vt:lpstr>Variability</vt:lpstr>
      <vt:lpstr>Binding Time</vt:lpstr>
      <vt:lpstr>Binding Time</vt:lpstr>
      <vt:lpstr>Technology</vt:lpstr>
      <vt:lpstr>Annotation-Based Representation</vt:lpstr>
      <vt:lpstr>Composition-based Representation</vt:lpstr>
      <vt:lpstr>Some Examples</vt:lpstr>
      <vt:lpstr>Preprocessors</vt:lpstr>
      <vt:lpstr>Implementation with Antenna (Java)</vt:lpstr>
      <vt:lpstr>Examples</vt:lpstr>
      <vt:lpstr>Parameter-based Implementation</vt:lpstr>
      <vt:lpstr>PowerPoint Presentation</vt:lpstr>
      <vt:lpstr>   Design Patterns</vt:lpstr>
      <vt:lpstr>Design Patterns</vt:lpstr>
      <vt:lpstr>Strategy Pattern</vt:lpstr>
      <vt:lpstr>Strategy Pattern</vt:lpstr>
      <vt:lpstr>Factory Pattern</vt:lpstr>
      <vt:lpstr>Factory Pattern - In Practice</vt:lpstr>
      <vt:lpstr>The Decorator Pattern</vt:lpstr>
      <vt:lpstr>The Decorator Pattern</vt:lpstr>
      <vt:lpstr>The Adapter Pattern</vt:lpstr>
      <vt:lpstr>The Adapter Pattern</vt:lpstr>
      <vt:lpstr>The Facade Pattern</vt:lpstr>
      <vt:lpstr>The Facade Pattern</vt:lpstr>
      <vt:lpstr>   Modularity</vt:lpstr>
      <vt:lpstr>Learning Objectives</vt:lpstr>
      <vt:lpstr>Modular Concepts</vt:lpstr>
      <vt:lpstr>Frameworks Framework Function</vt:lpstr>
      <vt:lpstr>Frameworks Framework Function</vt:lpstr>
      <vt:lpstr>Frameworks White Box Frameworks</vt:lpstr>
      <vt:lpstr>Frameworks Black-Box Frameworks</vt:lpstr>
      <vt:lpstr>Frameworks Black-Box Frameworks</vt:lpstr>
      <vt:lpstr>Frameworks Black-Box Frameworks</vt:lpstr>
      <vt:lpstr>Modularity Drivers Separation of Concerns SoC</vt:lpstr>
      <vt:lpstr>Modularity Drivers Separation of Concerns SoC</vt:lpstr>
      <vt:lpstr>Modularity Drivers Separation of Concerns SoC</vt:lpstr>
      <vt:lpstr>Modularity Drivers  Cross-cutting Concern</vt:lpstr>
      <vt:lpstr>Modularity Drivers Cross-cutting Concern</vt:lpstr>
      <vt:lpstr>Modularity Drivers  Cross-cutting Concern</vt:lpstr>
      <vt:lpstr>Modularity Drivers  Code tangling &amp; scattering</vt:lpstr>
      <vt:lpstr>Modularity Drivers  Code tangling &amp; scattering</vt:lpstr>
      <vt:lpstr>Modularity Drivers  Code tangling &amp; scattering</vt:lpstr>
      <vt:lpstr>Modularity Drivers  Information hiding</vt:lpstr>
      <vt:lpstr>Modularity Drivers Traceability concern</vt:lpstr>
      <vt:lpstr>Modularity Drivers Traceability concern</vt:lpstr>
      <vt:lpstr>   Modularity (Part 2)</vt:lpstr>
      <vt:lpstr>Learning Objectives</vt:lpstr>
      <vt:lpstr>Robotics Domain</vt:lpstr>
      <vt:lpstr>A Layered Approach to Designing Robot Software</vt:lpstr>
      <vt:lpstr>Robotics Modular Architecture</vt:lpstr>
      <vt:lpstr> Robotics Modular Architecture</vt:lpstr>
      <vt:lpstr> Robotics Modular Architecture</vt:lpstr>
      <vt:lpstr>Robotics Modular Architecture Subsumption architecture</vt:lpstr>
      <vt:lpstr> Robotics Modular Architecture Subsumption architecture</vt:lpstr>
      <vt:lpstr> Robotics Modular Architecture Deliberative planner decomposed into features</vt:lpstr>
      <vt:lpstr> Robotics Modular Architecture Decompose system into three layers*</vt:lpstr>
      <vt:lpstr> Robotics Modular Architecture</vt:lpstr>
      <vt:lpstr> Robotics Modular Architecture</vt:lpstr>
      <vt:lpstr>Robotics Modular Architecture Decentralized, Collaborative, and Autonomous Robots*</vt:lpstr>
      <vt:lpstr>Robotics Modular Architecture Decentralized, Collaborative, and Autonomous Robots</vt:lpstr>
      <vt:lpstr>Feature-Orientation</vt:lpstr>
      <vt:lpstr>Feature-Orientation Feature Traceability</vt:lpstr>
      <vt:lpstr>Feature-Orientation Feature Traceability</vt:lpstr>
      <vt:lpstr>Feature-Orientation Feature implementability</vt:lpstr>
      <vt:lpstr>Feature-Orientation Modularity of Feature-Oriented Programming</vt:lpstr>
      <vt:lpstr>Feature-Orientation Separation of Classes</vt:lpstr>
      <vt:lpstr>Feature-Orientation Class &amp; Feature refinements*</vt:lpstr>
      <vt:lpstr>   Let’s Take a Break</vt:lpstr>
      <vt:lpstr>   Agile Practices and Industry Automation</vt:lpstr>
      <vt:lpstr>Learning Objectives</vt:lpstr>
      <vt:lpstr>Agile Product Line Engineering APLE</vt:lpstr>
      <vt:lpstr>Agile Product Line Engineering APLE</vt:lpstr>
      <vt:lpstr>Agile Product Line Engineering APLE</vt:lpstr>
      <vt:lpstr>Agile Product Line Engineering APLE The AgiFPL FRAMEWORK*</vt:lpstr>
      <vt:lpstr>The AgiFPL FRAMEWORK* Domain Engineering DE tier </vt:lpstr>
      <vt:lpstr>The AgiFPL FRAMEWORK* Domain Engineering DE tier .</vt:lpstr>
      <vt:lpstr>The AgiFPL FRAMEWORK Application Engineering AE tier </vt:lpstr>
      <vt:lpstr>The AgiFPL FRAMEWORK Application Engineering AE tier </vt:lpstr>
      <vt:lpstr>Agile Product-Line Architecting (APLA)</vt:lpstr>
      <vt:lpstr>Agile Product-Line Architecting (APLA)</vt:lpstr>
      <vt:lpstr>Agile Product-Line Architecting (APLA)</vt:lpstr>
      <vt:lpstr>Agile Product-Line Architecting (APLA)</vt:lpstr>
      <vt:lpstr>Agile Product-Line Architecting (APLA)</vt:lpstr>
      <vt:lpstr>Agile Development and Product Line Engineering at LM</vt:lpstr>
      <vt:lpstr>PLEs Industry case General Motors PLE’s automated support </vt:lpstr>
      <vt:lpstr>PLEs Industry case General Motors PLE’s automated support </vt:lpstr>
      <vt:lpstr>PLEs Industry case General Motors PLE’s automated support </vt:lpstr>
      <vt:lpstr>PLEs Industry case General Motors PLE’s automated support </vt:lpstr>
      <vt:lpstr>PLEs Industry case General Motors PLE’s automated support GEARS interface, </vt:lpstr>
      <vt:lpstr>PLEs Industry case General Motors PLE’s automated support GEARS Roles at GM</vt:lpstr>
      <vt:lpstr>   Feature-Based Testing</vt:lpstr>
      <vt:lpstr>Testing Stages</vt:lpstr>
      <vt:lpstr>Testing Stages</vt:lpstr>
      <vt:lpstr>Creating System-Level Tests</vt:lpstr>
      <vt:lpstr>Test Specifications</vt:lpstr>
      <vt:lpstr>Category-Partition Method</vt:lpstr>
      <vt:lpstr>Constraints Between Values</vt:lpstr>
      <vt:lpstr>Example - Substring</vt:lpstr>
      <vt:lpstr>Limiting Num. of Test Specifications</vt:lpstr>
      <vt:lpstr>Combinatorial Interaction Testing</vt:lpstr>
      <vt:lpstr>Example - Website Display</vt:lpstr>
      <vt:lpstr>   Automated Test Generation</vt:lpstr>
      <vt:lpstr>Automating Test Creation</vt:lpstr>
      <vt:lpstr>Test Creation as a Search Problem</vt:lpstr>
      <vt:lpstr>Test Creation as a Search Problem</vt:lpstr>
      <vt:lpstr>Search-Based Test Generation</vt:lpstr>
      <vt:lpstr>Search-Based Test Generation</vt:lpstr>
      <vt:lpstr>Wrap-Up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Gregory Gay</cp:lastModifiedBy>
  <cp:revision>1</cp:revision>
  <dcterms:modified xsi:type="dcterms:W3CDTF">2020-12-15T06:44:32Z</dcterms:modified>
</cp:coreProperties>
</file>